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32"/>
  </p:notesMasterIdLst>
  <p:sldIdLst>
    <p:sldId id="256" r:id="rId2"/>
    <p:sldId id="258" r:id="rId3"/>
    <p:sldId id="260" r:id="rId4"/>
    <p:sldId id="324" r:id="rId5"/>
    <p:sldId id="303" r:id="rId6"/>
    <p:sldId id="262" r:id="rId7"/>
    <p:sldId id="304" r:id="rId8"/>
    <p:sldId id="266" r:id="rId9"/>
    <p:sldId id="305" r:id="rId10"/>
    <p:sldId id="265" r:id="rId11"/>
    <p:sldId id="267" r:id="rId12"/>
    <p:sldId id="268" r:id="rId13"/>
    <p:sldId id="269" r:id="rId14"/>
    <p:sldId id="306" r:id="rId15"/>
    <p:sldId id="307" r:id="rId16"/>
    <p:sldId id="270" r:id="rId17"/>
    <p:sldId id="308" r:id="rId18"/>
    <p:sldId id="309" r:id="rId19"/>
    <p:sldId id="315" r:id="rId20"/>
    <p:sldId id="316" r:id="rId21"/>
    <p:sldId id="317" r:id="rId22"/>
    <p:sldId id="310" r:id="rId23"/>
    <p:sldId id="274" r:id="rId24"/>
    <p:sldId id="318" r:id="rId25"/>
    <p:sldId id="325" r:id="rId26"/>
    <p:sldId id="326" r:id="rId27"/>
    <p:sldId id="279" r:id="rId28"/>
    <p:sldId id="321" r:id="rId29"/>
    <p:sldId id="311" r:id="rId30"/>
    <p:sldId id="312" r:id="rId31"/>
  </p:sldIdLst>
  <p:sldSz cx="9144000" cy="5143500" type="screen16x9"/>
  <p:notesSz cx="6858000" cy="9144000"/>
  <p:embeddedFontLst>
    <p:embeddedFont>
      <p:font typeface="Cabin"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Gadugi" panose="020B0502040204020203" pitchFamily="34" charset="0"/>
      <p:regular r:id="rId41"/>
      <p:bold r:id="rId42"/>
    </p:embeddedFont>
    <p:embeddedFont>
      <p:font typeface="Libre Baskerville" panose="02000000000000000000" pitchFamily="2" charset="0"/>
      <p:regular r:id="rId43"/>
      <p:bold r:id="rId44"/>
      <p:italic r:id="rId45"/>
    </p:embeddedFont>
    <p:embeddedFont>
      <p:font typeface="Merriweather Black" panose="00000A00000000000000" pitchFamily="2" charset="0"/>
      <p:bold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50CC83-5DFE-4529-B2DB-20F288C4A5D0}">
  <a:tblStyle styleId="{6350CC83-5DFE-4529-B2DB-20F288C4A5D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3776a577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3776a577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37e1ef6f5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37e1ef6f5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37e1ef6f5c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37e1ef6f5c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37e1ef6f5c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37e1ef6f5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37e1ef6f5c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37e1ef6f5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7279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37e1ef6f5c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37e1ef6f5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839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37e1ef6f5c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137e1ef6f5c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37e1ef6f5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37e1ef6f5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4441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37e1ef6f5c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137e1ef6f5c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7e1ef6f5c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7e1ef6f5c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37e1ef6f5c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37e1ef6f5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004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37e1ef6f5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37e1ef6f5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37e1ef6f5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37e1ef6f5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37e1ef6f5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37e1ef6f5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6697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37e1ef6f5c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37e1ef6f5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37e1ef6f5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37e1ef6f5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8713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37e1ef6f5c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37e1ef6f5c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37e1ef6f5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37e1ef6f5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6891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e21fa792a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e21fa792a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546">
            <a:off x="3955643" y="3307488"/>
            <a:ext cx="37767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3264000" y="1523700"/>
            <a:ext cx="5160000" cy="178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46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03"/>
        <p:cNvGrpSpPr/>
        <p:nvPr/>
      </p:nvGrpSpPr>
      <p:grpSpPr>
        <a:xfrm>
          <a:off x="0" y="0"/>
          <a:ext cx="0" cy="0"/>
          <a:chOff x="0" y="0"/>
          <a:chExt cx="0" cy="0"/>
        </a:xfrm>
      </p:grpSpPr>
      <p:sp>
        <p:nvSpPr>
          <p:cNvPr id="104" name="Google Shape;104;p14"/>
          <p:cNvSpPr txBox="1">
            <a:spLocks noGrp="1"/>
          </p:cNvSpPr>
          <p:nvPr>
            <p:ph type="title"/>
          </p:nvPr>
        </p:nvSpPr>
        <p:spPr>
          <a:xfrm rot="-984">
            <a:off x="1952500" y="3134134"/>
            <a:ext cx="5238900" cy="604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5" name="Google Shape;105;p14"/>
          <p:cNvSpPr txBox="1">
            <a:spLocks noGrp="1"/>
          </p:cNvSpPr>
          <p:nvPr>
            <p:ph type="subTitle" idx="1"/>
          </p:nvPr>
        </p:nvSpPr>
        <p:spPr>
          <a:xfrm>
            <a:off x="1952625" y="1404363"/>
            <a:ext cx="5238900" cy="132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106" name="Google Shape;106;p14"/>
          <p:cNvCxnSpPr/>
          <p:nvPr/>
        </p:nvCxnSpPr>
        <p:spPr>
          <a:xfrm>
            <a:off x="371475" y="533400"/>
            <a:ext cx="457200" cy="3038400"/>
          </a:xfrm>
          <a:prstGeom prst="straightConnector1">
            <a:avLst/>
          </a:prstGeom>
          <a:noFill/>
          <a:ln w="19050" cap="flat" cmpd="sng">
            <a:solidFill>
              <a:srgbClr val="CCCCCC"/>
            </a:solidFill>
            <a:prstDash val="solid"/>
            <a:round/>
            <a:headEnd type="none" w="med" len="med"/>
            <a:tailEnd type="none" w="med" len="med"/>
          </a:ln>
        </p:spPr>
      </p:cxnSp>
      <p:cxnSp>
        <p:nvCxnSpPr>
          <p:cNvPr id="107" name="Google Shape;107;p14"/>
          <p:cNvCxnSpPr/>
          <p:nvPr/>
        </p:nvCxnSpPr>
        <p:spPr>
          <a:xfrm rot="10800000" flipH="1">
            <a:off x="821025" y="3030688"/>
            <a:ext cx="909600" cy="619200"/>
          </a:xfrm>
          <a:prstGeom prst="straightConnector1">
            <a:avLst/>
          </a:prstGeom>
          <a:noFill/>
          <a:ln w="19050" cap="flat" cmpd="sng">
            <a:solidFill>
              <a:srgbClr val="CCCCCC"/>
            </a:solidFill>
            <a:prstDash val="solid"/>
            <a:round/>
            <a:headEnd type="none" w="med" len="med"/>
            <a:tailEnd type="none" w="med" len="med"/>
          </a:ln>
        </p:spPr>
      </p:cxnSp>
      <p:cxnSp>
        <p:nvCxnSpPr>
          <p:cNvPr id="108" name="Google Shape;108;p14"/>
          <p:cNvCxnSpPr/>
          <p:nvPr/>
        </p:nvCxnSpPr>
        <p:spPr>
          <a:xfrm>
            <a:off x="8039100" y="1133475"/>
            <a:ext cx="733500" cy="1752600"/>
          </a:xfrm>
          <a:prstGeom prst="straightConnector1">
            <a:avLst/>
          </a:prstGeom>
          <a:noFill/>
          <a:ln w="19050" cap="flat" cmpd="sng">
            <a:solidFill>
              <a:srgbClr val="CCCCCC"/>
            </a:solidFill>
            <a:prstDash val="solid"/>
            <a:round/>
            <a:headEnd type="none" w="med" len="med"/>
            <a:tailEnd type="none" w="med" len="med"/>
          </a:ln>
        </p:spPr>
      </p:cxnSp>
      <p:cxnSp>
        <p:nvCxnSpPr>
          <p:cNvPr id="109" name="Google Shape;109;p14"/>
          <p:cNvCxnSpPr/>
          <p:nvPr/>
        </p:nvCxnSpPr>
        <p:spPr>
          <a:xfrm rot="10800000" flipH="1">
            <a:off x="7048500" y="2838450"/>
            <a:ext cx="1724100" cy="1866900"/>
          </a:xfrm>
          <a:prstGeom prst="straightConnector1">
            <a:avLst/>
          </a:prstGeom>
          <a:noFill/>
          <a:ln w="19050" cap="flat" cmpd="sng">
            <a:solidFill>
              <a:srgbClr val="CCCCCC"/>
            </a:solidFill>
            <a:prstDash val="solid"/>
            <a:round/>
            <a:headEnd type="none" w="med" len="med"/>
            <a:tailEnd type="none" w="med" len="med"/>
          </a:ln>
        </p:spPr>
      </p:cxnSp>
      <p:pic>
        <p:nvPicPr>
          <p:cNvPr id="110" name="Google Shape;110;p14"/>
          <p:cNvPicPr preferRelativeResize="0"/>
          <p:nvPr/>
        </p:nvPicPr>
        <p:blipFill>
          <a:blip r:embed="rId2" cstate="hqprint">
            <a:alphaModFix/>
            <a:extLst>
              <a:ext uri="{28A0092B-C50C-407E-A947-70E740481C1C}">
                <a14:useLocalDpi xmlns:a14="http://schemas.microsoft.com/office/drawing/2010/main"/>
              </a:ext>
            </a:extLst>
          </a:blip>
          <a:stretch>
            <a:fillRect/>
          </a:stretch>
        </p:blipFill>
        <p:spPr>
          <a:xfrm>
            <a:off x="6756079" y="4377179"/>
            <a:ext cx="605402" cy="605402"/>
          </a:xfrm>
          <a:prstGeom prst="rect">
            <a:avLst/>
          </a:prstGeom>
          <a:noFill/>
          <a:ln>
            <a:noFill/>
          </a:ln>
        </p:spPr>
      </p:pic>
      <p:pic>
        <p:nvPicPr>
          <p:cNvPr id="111" name="Google Shape;111;p14"/>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836999" y="-759011"/>
            <a:ext cx="2480996" cy="2482811"/>
          </a:xfrm>
          <a:prstGeom prst="rect">
            <a:avLst/>
          </a:prstGeom>
          <a:noFill/>
          <a:ln>
            <a:noFill/>
          </a:ln>
        </p:spPr>
      </p:pic>
      <p:pic>
        <p:nvPicPr>
          <p:cNvPr id="112" name="Google Shape;112;p14"/>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371477" y="3163885"/>
            <a:ext cx="882599" cy="882599"/>
          </a:xfrm>
          <a:prstGeom prst="rect">
            <a:avLst/>
          </a:prstGeom>
          <a:noFill/>
          <a:ln>
            <a:noFill/>
          </a:ln>
        </p:spPr>
      </p:pic>
      <p:pic>
        <p:nvPicPr>
          <p:cNvPr id="113" name="Google Shape;113;p14"/>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7576673" y="1482749"/>
            <a:ext cx="2482811" cy="2482811"/>
          </a:xfrm>
          <a:prstGeom prst="rect">
            <a:avLst/>
          </a:prstGeom>
          <a:noFill/>
          <a:ln>
            <a:noFill/>
          </a:ln>
        </p:spPr>
      </p:pic>
      <p:pic>
        <p:nvPicPr>
          <p:cNvPr id="114" name="Google Shape;114;p14"/>
          <p:cNvPicPr preferRelativeResize="0"/>
          <p:nvPr/>
        </p:nvPicPr>
        <p:blipFill>
          <a:blip r:embed="rId6" cstate="hqprint">
            <a:alphaModFix/>
            <a:extLst>
              <a:ext uri="{28A0092B-C50C-407E-A947-70E740481C1C}">
                <a14:useLocalDpi xmlns:a14="http://schemas.microsoft.com/office/drawing/2010/main"/>
              </a:ext>
            </a:extLst>
          </a:blip>
          <a:stretch>
            <a:fillRect/>
          </a:stretch>
        </p:blipFill>
        <p:spPr>
          <a:xfrm>
            <a:off x="7489123" y="540002"/>
            <a:ext cx="1169100" cy="1169100"/>
          </a:xfrm>
          <a:prstGeom prst="rect">
            <a:avLst/>
          </a:prstGeom>
          <a:noFill/>
          <a:ln>
            <a:noFill/>
          </a:ln>
        </p:spPr>
      </p:pic>
      <p:pic>
        <p:nvPicPr>
          <p:cNvPr id="115" name="Google Shape;115;p14"/>
          <p:cNvPicPr preferRelativeResize="0"/>
          <p:nvPr/>
        </p:nvPicPr>
        <p:blipFill>
          <a:blip r:embed="rId7" cstate="hqprint">
            <a:alphaModFix/>
            <a:extLst>
              <a:ext uri="{28A0092B-C50C-407E-A947-70E740481C1C}">
                <a14:useLocalDpi xmlns:a14="http://schemas.microsoft.com/office/drawing/2010/main"/>
              </a:ext>
            </a:extLst>
          </a:blip>
          <a:stretch>
            <a:fillRect/>
          </a:stretch>
        </p:blipFill>
        <p:spPr>
          <a:xfrm>
            <a:off x="1560353" y="2826416"/>
            <a:ext cx="376101" cy="37610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121"/>
        <p:cNvGrpSpPr/>
        <p:nvPr/>
      </p:nvGrpSpPr>
      <p:grpSpPr>
        <a:xfrm>
          <a:off x="0" y="0"/>
          <a:ext cx="0" cy="0"/>
          <a:chOff x="0" y="0"/>
          <a:chExt cx="0" cy="0"/>
        </a:xfrm>
      </p:grpSpPr>
      <p:sp>
        <p:nvSpPr>
          <p:cNvPr id="122" name="Google Shape;122;p16"/>
          <p:cNvSpPr txBox="1">
            <a:spLocks noGrp="1"/>
          </p:cNvSpPr>
          <p:nvPr>
            <p:ph type="title"/>
          </p:nvPr>
        </p:nvSpPr>
        <p:spPr>
          <a:xfrm>
            <a:off x="5000238" y="1623150"/>
            <a:ext cx="29079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23" name="Google Shape;123;p16"/>
          <p:cNvSpPr txBox="1">
            <a:spLocks noGrp="1"/>
          </p:cNvSpPr>
          <p:nvPr>
            <p:ph type="subTitle" idx="1"/>
          </p:nvPr>
        </p:nvSpPr>
        <p:spPr>
          <a:xfrm rot="-355">
            <a:off x="5000397" y="2358982"/>
            <a:ext cx="2907600" cy="107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75"/>
        <p:cNvGrpSpPr/>
        <p:nvPr/>
      </p:nvGrpSpPr>
      <p:grpSpPr>
        <a:xfrm>
          <a:off x="0" y="0"/>
          <a:ext cx="0" cy="0"/>
          <a:chOff x="0" y="0"/>
          <a:chExt cx="0" cy="0"/>
        </a:xfrm>
      </p:grpSpPr>
      <p:sp>
        <p:nvSpPr>
          <p:cNvPr id="176" name="Google Shape;176;p23"/>
          <p:cNvSpPr txBox="1">
            <a:spLocks noGrp="1"/>
          </p:cNvSpPr>
          <p:nvPr>
            <p:ph type="subTitle" idx="1"/>
          </p:nvPr>
        </p:nvSpPr>
        <p:spPr>
          <a:xfrm>
            <a:off x="1129575" y="4206300"/>
            <a:ext cx="2907600" cy="39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7" name="Google Shape;177;p23"/>
          <p:cNvSpPr txBox="1">
            <a:spLocks noGrp="1"/>
          </p:cNvSpPr>
          <p:nvPr>
            <p:ph type="subTitle" idx="2"/>
          </p:nvPr>
        </p:nvSpPr>
        <p:spPr>
          <a:xfrm>
            <a:off x="1129575" y="2420775"/>
            <a:ext cx="2907600" cy="39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8" name="Google Shape;178;p23"/>
          <p:cNvSpPr txBox="1">
            <a:spLocks noGrp="1"/>
          </p:cNvSpPr>
          <p:nvPr>
            <p:ph type="title" hasCustomPrompt="1"/>
          </p:nvPr>
        </p:nvSpPr>
        <p:spPr>
          <a:xfrm>
            <a:off x="1129575" y="3123600"/>
            <a:ext cx="2907600" cy="991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79" name="Google Shape;179;p23"/>
          <p:cNvSpPr txBox="1">
            <a:spLocks noGrp="1"/>
          </p:cNvSpPr>
          <p:nvPr>
            <p:ph type="title" idx="3" hasCustomPrompt="1"/>
          </p:nvPr>
        </p:nvSpPr>
        <p:spPr>
          <a:xfrm>
            <a:off x="1129575" y="1348400"/>
            <a:ext cx="2907600" cy="991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accen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0" name="Google Shape;180;p23"/>
          <p:cNvSpPr txBox="1">
            <a:spLocks noGrp="1"/>
          </p:cNvSpPr>
          <p:nvPr>
            <p:ph type="title" idx="4"/>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cxnSp>
        <p:nvCxnSpPr>
          <p:cNvPr id="181" name="Google Shape;181;p23"/>
          <p:cNvCxnSpPr/>
          <p:nvPr/>
        </p:nvCxnSpPr>
        <p:spPr>
          <a:xfrm>
            <a:off x="8324850" y="657225"/>
            <a:ext cx="714300" cy="1524000"/>
          </a:xfrm>
          <a:prstGeom prst="straightConnector1">
            <a:avLst/>
          </a:prstGeom>
          <a:noFill/>
          <a:ln w="19050" cap="flat" cmpd="sng">
            <a:solidFill>
              <a:srgbClr val="CCCCCC"/>
            </a:solidFill>
            <a:prstDash val="solid"/>
            <a:round/>
            <a:headEnd type="none" w="med" len="med"/>
            <a:tailEnd type="none" w="med" len="med"/>
          </a:ln>
        </p:spPr>
      </p:cxnSp>
      <p:pic>
        <p:nvPicPr>
          <p:cNvPr id="182" name="Google Shape;182;p23"/>
          <p:cNvPicPr preferRelativeResize="0"/>
          <p:nvPr/>
        </p:nvPicPr>
        <p:blipFill>
          <a:blip r:embed="rId2" cstate="hqprint">
            <a:alphaModFix/>
            <a:extLst>
              <a:ext uri="{28A0092B-C50C-407E-A947-70E740481C1C}">
                <a14:useLocalDpi xmlns:a14="http://schemas.microsoft.com/office/drawing/2010/main"/>
              </a:ext>
            </a:extLst>
          </a:blip>
          <a:stretch>
            <a:fillRect/>
          </a:stretch>
        </p:blipFill>
        <p:spPr>
          <a:xfrm>
            <a:off x="7222550" y="-463925"/>
            <a:ext cx="2245298" cy="2245298"/>
          </a:xfrm>
          <a:prstGeom prst="rect">
            <a:avLst/>
          </a:prstGeom>
          <a:noFill/>
          <a:ln>
            <a:noFill/>
          </a:ln>
        </p:spPr>
      </p:pic>
      <p:pic>
        <p:nvPicPr>
          <p:cNvPr id="183" name="Google Shape;183;p23"/>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8524323" y="1694177"/>
            <a:ext cx="992699" cy="992699"/>
          </a:xfrm>
          <a:prstGeom prst="rect">
            <a:avLst/>
          </a:prstGeom>
          <a:noFill/>
          <a:ln>
            <a:noFill/>
          </a:ln>
        </p:spPr>
      </p:pic>
      <p:pic>
        <p:nvPicPr>
          <p:cNvPr id="184" name="Google Shape;184;p23"/>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500675" y="2817975"/>
            <a:ext cx="1689750" cy="16897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99"/>
        <p:cNvGrpSpPr/>
        <p:nvPr/>
      </p:nvGrpSpPr>
      <p:grpSpPr>
        <a:xfrm>
          <a:off x="0" y="0"/>
          <a:ext cx="0" cy="0"/>
          <a:chOff x="0" y="0"/>
          <a:chExt cx="0" cy="0"/>
        </a:xfrm>
      </p:grpSpPr>
      <p:cxnSp>
        <p:nvCxnSpPr>
          <p:cNvPr id="200" name="Google Shape;200;p26"/>
          <p:cNvCxnSpPr/>
          <p:nvPr/>
        </p:nvCxnSpPr>
        <p:spPr>
          <a:xfrm>
            <a:off x="8039100" y="1133475"/>
            <a:ext cx="733500" cy="1752600"/>
          </a:xfrm>
          <a:prstGeom prst="straightConnector1">
            <a:avLst/>
          </a:prstGeom>
          <a:noFill/>
          <a:ln w="19050" cap="flat" cmpd="sng">
            <a:solidFill>
              <a:srgbClr val="CCCCCC"/>
            </a:solidFill>
            <a:prstDash val="solid"/>
            <a:round/>
            <a:headEnd type="none" w="med" len="med"/>
            <a:tailEnd type="none" w="med" len="med"/>
          </a:ln>
        </p:spPr>
      </p:cxnSp>
      <p:cxnSp>
        <p:nvCxnSpPr>
          <p:cNvPr id="201" name="Google Shape;201;p26"/>
          <p:cNvCxnSpPr/>
          <p:nvPr/>
        </p:nvCxnSpPr>
        <p:spPr>
          <a:xfrm rot="10800000" flipH="1">
            <a:off x="7048500" y="2838450"/>
            <a:ext cx="1724100" cy="1866900"/>
          </a:xfrm>
          <a:prstGeom prst="straightConnector1">
            <a:avLst/>
          </a:prstGeom>
          <a:noFill/>
          <a:ln w="19050" cap="flat" cmpd="sng">
            <a:solidFill>
              <a:srgbClr val="CCCCCC"/>
            </a:solidFill>
            <a:prstDash val="solid"/>
            <a:round/>
            <a:headEnd type="none" w="med" len="med"/>
            <a:tailEnd type="none" w="med" len="med"/>
          </a:ln>
        </p:spPr>
      </p:cxnSp>
      <p:pic>
        <p:nvPicPr>
          <p:cNvPr id="202" name="Google Shape;202;p26"/>
          <p:cNvPicPr preferRelativeResize="0"/>
          <p:nvPr/>
        </p:nvPicPr>
        <p:blipFill>
          <a:blip r:embed="rId2" cstate="hqprint">
            <a:alphaModFix/>
            <a:extLst>
              <a:ext uri="{28A0092B-C50C-407E-A947-70E740481C1C}">
                <a14:useLocalDpi xmlns:a14="http://schemas.microsoft.com/office/drawing/2010/main"/>
              </a:ext>
            </a:extLst>
          </a:blip>
          <a:stretch>
            <a:fillRect/>
          </a:stretch>
        </p:blipFill>
        <p:spPr>
          <a:xfrm>
            <a:off x="6756079" y="4377179"/>
            <a:ext cx="605402" cy="605402"/>
          </a:xfrm>
          <a:prstGeom prst="rect">
            <a:avLst/>
          </a:prstGeom>
          <a:noFill/>
          <a:ln>
            <a:noFill/>
          </a:ln>
        </p:spPr>
      </p:pic>
      <p:pic>
        <p:nvPicPr>
          <p:cNvPr id="203" name="Google Shape;203;p26"/>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7576673" y="1482749"/>
            <a:ext cx="2482811" cy="2482811"/>
          </a:xfrm>
          <a:prstGeom prst="rect">
            <a:avLst/>
          </a:prstGeom>
          <a:noFill/>
          <a:ln>
            <a:noFill/>
          </a:ln>
        </p:spPr>
      </p:pic>
      <p:pic>
        <p:nvPicPr>
          <p:cNvPr id="204" name="Google Shape;204;p26"/>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7489123" y="540002"/>
            <a:ext cx="1169100" cy="11691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485900" y="2781325"/>
            <a:ext cx="6172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3796851" y="1125610"/>
            <a:ext cx="1550100" cy="122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rot="777">
            <a:off x="2581275" y="4055591"/>
            <a:ext cx="3981600" cy="4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15" name="Google Shape;15;p3"/>
          <p:cNvCxnSpPr/>
          <p:nvPr/>
        </p:nvCxnSpPr>
        <p:spPr>
          <a:xfrm>
            <a:off x="171450" y="2019300"/>
            <a:ext cx="409500" cy="2838600"/>
          </a:xfrm>
          <a:prstGeom prst="straightConnector1">
            <a:avLst/>
          </a:prstGeom>
          <a:noFill/>
          <a:ln w="19050" cap="flat" cmpd="sng">
            <a:solidFill>
              <a:srgbClr val="CCCCCC"/>
            </a:solidFill>
            <a:prstDash val="solid"/>
            <a:round/>
            <a:headEnd type="none" w="med" len="med"/>
            <a:tailEnd type="none" w="med" len="med"/>
          </a:ln>
        </p:spPr>
      </p:cxnSp>
      <p:pic>
        <p:nvPicPr>
          <p:cNvPr id="16" name="Google Shape;16;p3"/>
          <p:cNvPicPr preferRelativeResize="0"/>
          <p:nvPr/>
        </p:nvPicPr>
        <p:blipFill>
          <a:blip r:embed="rId2" cstate="hqprint">
            <a:alphaModFix/>
            <a:extLst>
              <a:ext uri="{28A0092B-C50C-407E-A947-70E740481C1C}">
                <a14:useLocalDpi xmlns:a14="http://schemas.microsoft.com/office/drawing/2010/main"/>
              </a:ext>
            </a:extLst>
          </a:blip>
          <a:stretch>
            <a:fillRect/>
          </a:stretch>
        </p:blipFill>
        <p:spPr>
          <a:xfrm>
            <a:off x="-521400" y="3673651"/>
            <a:ext cx="2171249" cy="2171249"/>
          </a:xfrm>
          <a:prstGeom prst="rect">
            <a:avLst/>
          </a:prstGeom>
          <a:noFill/>
          <a:ln>
            <a:noFill/>
          </a:ln>
        </p:spPr>
      </p:pic>
      <p:pic>
        <p:nvPicPr>
          <p:cNvPr id="17" name="Google Shape;17;p3"/>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570500" y="1344675"/>
            <a:ext cx="1475374" cy="1475374"/>
          </a:xfrm>
          <a:prstGeom prst="rect">
            <a:avLst/>
          </a:prstGeom>
          <a:noFill/>
          <a:ln>
            <a:noFill/>
          </a:ln>
        </p:spPr>
      </p:pic>
      <p:pic>
        <p:nvPicPr>
          <p:cNvPr id="18" name="Google Shape;18;p3"/>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7360948" y="3299265"/>
            <a:ext cx="2482811" cy="248281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subTitle" idx="1"/>
          </p:nvPr>
        </p:nvSpPr>
        <p:spPr>
          <a:xfrm>
            <a:off x="1493850" y="3529850"/>
            <a:ext cx="23367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 name="Google Shape;24;p5"/>
          <p:cNvSpPr txBox="1">
            <a:spLocks noGrp="1"/>
          </p:cNvSpPr>
          <p:nvPr>
            <p:ph type="subTitle" idx="2"/>
          </p:nvPr>
        </p:nvSpPr>
        <p:spPr>
          <a:xfrm>
            <a:off x="5313325" y="3529850"/>
            <a:ext cx="23367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 name="Google Shape;25;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6" name="Google Shape;26;p5"/>
          <p:cNvSpPr txBox="1">
            <a:spLocks noGrp="1"/>
          </p:cNvSpPr>
          <p:nvPr>
            <p:ph type="title" idx="3"/>
          </p:nvPr>
        </p:nvSpPr>
        <p:spPr>
          <a:xfrm>
            <a:off x="1494006" y="3108265"/>
            <a:ext cx="23364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7" name="Google Shape;27;p5"/>
          <p:cNvSpPr txBox="1">
            <a:spLocks noGrp="1"/>
          </p:cNvSpPr>
          <p:nvPr>
            <p:ph type="title" idx="4"/>
          </p:nvPr>
        </p:nvSpPr>
        <p:spPr>
          <a:xfrm>
            <a:off x="5313481" y="3108265"/>
            <a:ext cx="23364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cxnSp>
        <p:nvCxnSpPr>
          <p:cNvPr id="28" name="Google Shape;28;p5"/>
          <p:cNvCxnSpPr/>
          <p:nvPr/>
        </p:nvCxnSpPr>
        <p:spPr>
          <a:xfrm rot="10800000">
            <a:off x="6696225" y="571650"/>
            <a:ext cx="1923900" cy="361800"/>
          </a:xfrm>
          <a:prstGeom prst="straightConnector1">
            <a:avLst/>
          </a:prstGeom>
          <a:noFill/>
          <a:ln w="19050" cap="flat" cmpd="sng">
            <a:solidFill>
              <a:srgbClr val="CCCCCC"/>
            </a:solidFill>
            <a:prstDash val="solid"/>
            <a:round/>
            <a:headEnd type="none" w="med" len="med"/>
            <a:tailEnd type="none" w="med" len="med"/>
          </a:ln>
        </p:spPr>
      </p:cxnSp>
      <p:cxnSp>
        <p:nvCxnSpPr>
          <p:cNvPr id="29" name="Google Shape;29;p5"/>
          <p:cNvCxnSpPr/>
          <p:nvPr/>
        </p:nvCxnSpPr>
        <p:spPr>
          <a:xfrm rot="10800000" flipH="1">
            <a:off x="8372475" y="2581350"/>
            <a:ext cx="228600" cy="2581200"/>
          </a:xfrm>
          <a:prstGeom prst="straightConnector1">
            <a:avLst/>
          </a:prstGeom>
          <a:noFill/>
          <a:ln w="19050" cap="flat" cmpd="sng">
            <a:solidFill>
              <a:srgbClr val="CCCCCC"/>
            </a:solidFill>
            <a:prstDash val="solid"/>
            <a:round/>
            <a:headEnd type="none" w="med" len="med"/>
            <a:tailEnd type="none" w="med" len="med"/>
          </a:ln>
        </p:spPr>
      </p:cxnSp>
      <p:pic>
        <p:nvPicPr>
          <p:cNvPr id="30" name="Google Shape;30;p5"/>
          <p:cNvPicPr preferRelativeResize="0"/>
          <p:nvPr/>
        </p:nvPicPr>
        <p:blipFill>
          <a:blip r:embed="rId2" cstate="hqprint">
            <a:alphaModFix/>
            <a:extLst>
              <a:ext uri="{28A0092B-C50C-407E-A947-70E740481C1C}">
                <a14:useLocalDpi xmlns:a14="http://schemas.microsoft.com/office/drawing/2010/main"/>
              </a:ext>
            </a:extLst>
          </a:blip>
          <a:stretch>
            <a:fillRect/>
          </a:stretch>
        </p:blipFill>
        <p:spPr>
          <a:xfrm>
            <a:off x="7589514" y="4299189"/>
            <a:ext cx="1554481" cy="1560218"/>
          </a:xfrm>
          <a:prstGeom prst="rect">
            <a:avLst/>
          </a:prstGeom>
          <a:noFill/>
          <a:ln>
            <a:noFill/>
          </a:ln>
        </p:spPr>
      </p:pic>
      <p:pic>
        <p:nvPicPr>
          <p:cNvPr id="31" name="Google Shape;31;p5"/>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308502" y="1794503"/>
            <a:ext cx="1554479" cy="1554479"/>
          </a:xfrm>
          <a:prstGeom prst="rect">
            <a:avLst/>
          </a:prstGeom>
          <a:noFill/>
          <a:ln>
            <a:noFill/>
          </a:ln>
        </p:spPr>
      </p:pic>
      <p:pic>
        <p:nvPicPr>
          <p:cNvPr id="32" name="Google Shape;32;p5"/>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6386079" y="257179"/>
            <a:ext cx="667050" cy="667050"/>
          </a:xfrm>
          <a:prstGeom prst="rect">
            <a:avLst/>
          </a:prstGeom>
          <a:noFill/>
          <a:ln>
            <a:noFill/>
          </a:ln>
        </p:spPr>
      </p:pic>
      <p:pic>
        <p:nvPicPr>
          <p:cNvPr id="33" name="Google Shape;33;p5"/>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8308447" y="2289603"/>
            <a:ext cx="564300" cy="564300"/>
          </a:xfrm>
          <a:prstGeom prst="rect">
            <a:avLst/>
          </a:prstGeom>
          <a:noFill/>
          <a:ln>
            <a:noFill/>
          </a:ln>
        </p:spPr>
      </p:pic>
      <p:pic>
        <p:nvPicPr>
          <p:cNvPr id="34" name="Google Shape;34;p5"/>
          <p:cNvPicPr preferRelativeResize="0"/>
          <p:nvPr/>
        </p:nvPicPr>
        <p:blipFill>
          <a:blip r:embed="rId6" cstate="hqprint">
            <a:alphaModFix/>
            <a:extLst>
              <a:ext uri="{28A0092B-C50C-407E-A947-70E740481C1C}">
                <a14:useLocalDpi xmlns:a14="http://schemas.microsoft.com/office/drawing/2010/main"/>
              </a:ext>
            </a:extLst>
          </a:blip>
          <a:stretch>
            <a:fillRect/>
          </a:stretch>
        </p:blipFill>
        <p:spPr>
          <a:xfrm>
            <a:off x="7111225" y="-657225"/>
            <a:ext cx="2958751" cy="29587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9" name="Google Shape;39;p7"/>
          <p:cNvSpPr txBox="1">
            <a:spLocks noGrp="1"/>
          </p:cNvSpPr>
          <p:nvPr>
            <p:ph type="subTitle" idx="1"/>
          </p:nvPr>
        </p:nvSpPr>
        <p:spPr>
          <a:xfrm rot="-402">
            <a:off x="720000" y="1270346"/>
            <a:ext cx="7704000" cy="3332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400"/>
              <a:buChar char="●"/>
              <a:defRPr/>
            </a:lvl1pPr>
            <a:lvl2pPr lvl="1" rtl="0">
              <a:lnSpc>
                <a:spcPct val="100000"/>
              </a:lnSpc>
              <a:spcBef>
                <a:spcPts val="0"/>
              </a:spcBef>
              <a:spcAft>
                <a:spcPts val="0"/>
              </a:spcAft>
              <a:buClr>
                <a:schemeClr val="accent4"/>
              </a:buClr>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cxnSp>
        <p:nvCxnSpPr>
          <p:cNvPr id="40" name="Google Shape;40;p7"/>
          <p:cNvCxnSpPr/>
          <p:nvPr/>
        </p:nvCxnSpPr>
        <p:spPr>
          <a:xfrm flipH="1">
            <a:off x="7905750" y="2143125"/>
            <a:ext cx="1104900" cy="2333700"/>
          </a:xfrm>
          <a:prstGeom prst="straightConnector1">
            <a:avLst/>
          </a:prstGeom>
          <a:noFill/>
          <a:ln w="19050" cap="flat" cmpd="sng">
            <a:solidFill>
              <a:srgbClr val="CCCCCC"/>
            </a:solidFill>
            <a:prstDash val="solid"/>
            <a:round/>
            <a:headEnd type="none" w="med" len="med"/>
            <a:tailEnd type="none" w="med" len="med"/>
          </a:ln>
        </p:spPr>
      </p:cxnSp>
      <p:cxnSp>
        <p:nvCxnSpPr>
          <p:cNvPr id="41" name="Google Shape;41;p7"/>
          <p:cNvCxnSpPr/>
          <p:nvPr/>
        </p:nvCxnSpPr>
        <p:spPr>
          <a:xfrm>
            <a:off x="5991225" y="28575"/>
            <a:ext cx="3076500" cy="2171700"/>
          </a:xfrm>
          <a:prstGeom prst="straightConnector1">
            <a:avLst/>
          </a:prstGeom>
          <a:noFill/>
          <a:ln w="19050" cap="flat" cmpd="sng">
            <a:solidFill>
              <a:srgbClr val="CCCCCC"/>
            </a:solidFill>
            <a:prstDash val="solid"/>
            <a:round/>
            <a:headEnd type="none" w="med" len="med"/>
            <a:tailEnd type="none" w="med" len="med"/>
          </a:ln>
        </p:spPr>
      </p:cxnSp>
      <p:pic>
        <p:nvPicPr>
          <p:cNvPr id="42" name="Google Shape;42;p7"/>
          <p:cNvPicPr preferRelativeResize="0"/>
          <p:nvPr/>
        </p:nvPicPr>
        <p:blipFill>
          <a:blip r:embed="rId2" cstate="hqprint">
            <a:alphaModFix/>
            <a:extLst>
              <a:ext uri="{28A0092B-C50C-407E-A947-70E740481C1C}">
                <a14:useLocalDpi xmlns:a14="http://schemas.microsoft.com/office/drawing/2010/main"/>
              </a:ext>
            </a:extLst>
          </a:blip>
          <a:stretch>
            <a:fillRect/>
          </a:stretch>
        </p:blipFill>
        <p:spPr>
          <a:xfrm>
            <a:off x="8292050" y="1394023"/>
            <a:ext cx="1547000" cy="1548148"/>
          </a:xfrm>
          <a:prstGeom prst="rect">
            <a:avLst/>
          </a:prstGeom>
          <a:noFill/>
          <a:ln>
            <a:noFill/>
          </a:ln>
        </p:spPr>
      </p:pic>
      <p:pic>
        <p:nvPicPr>
          <p:cNvPr id="43" name="Google Shape;43;p7"/>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5120701" y="-889726"/>
            <a:ext cx="1762651" cy="1762651"/>
          </a:xfrm>
          <a:prstGeom prst="rect">
            <a:avLst/>
          </a:prstGeom>
          <a:noFill/>
          <a:ln>
            <a:noFill/>
          </a:ln>
        </p:spPr>
      </p:pic>
      <p:pic>
        <p:nvPicPr>
          <p:cNvPr id="44" name="Google Shape;44;p7"/>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6473875" y="3098600"/>
            <a:ext cx="2717751" cy="2717751"/>
          </a:xfrm>
          <a:prstGeom prst="rect">
            <a:avLst/>
          </a:prstGeom>
          <a:noFill/>
          <a:ln>
            <a:noFill/>
          </a:ln>
        </p:spPr>
      </p:pic>
      <p:pic>
        <p:nvPicPr>
          <p:cNvPr id="45" name="Google Shape;45;p7"/>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6838550" y="3463275"/>
            <a:ext cx="1988402" cy="1988402"/>
          </a:xfrm>
          <a:prstGeom prst="rect">
            <a:avLst/>
          </a:prstGeom>
          <a:noFill/>
          <a:ln>
            <a:noFill/>
          </a:ln>
        </p:spPr>
      </p:pic>
      <p:grpSp>
        <p:nvGrpSpPr>
          <p:cNvPr id="46" name="Google Shape;46;p7"/>
          <p:cNvGrpSpPr/>
          <p:nvPr/>
        </p:nvGrpSpPr>
        <p:grpSpPr>
          <a:xfrm>
            <a:off x="7588090" y="4143141"/>
            <a:ext cx="489314" cy="628667"/>
            <a:chOff x="4020632" y="2016931"/>
            <a:chExt cx="292775" cy="376132"/>
          </a:xfrm>
        </p:grpSpPr>
        <p:sp>
          <p:nvSpPr>
            <p:cNvPr id="47" name="Google Shape;47;p7"/>
            <p:cNvSpPr/>
            <p:nvPr/>
          </p:nvSpPr>
          <p:spPr>
            <a:xfrm>
              <a:off x="4120182" y="2083053"/>
              <a:ext cx="127103" cy="118447"/>
            </a:xfrm>
            <a:custGeom>
              <a:avLst/>
              <a:gdLst/>
              <a:ahLst/>
              <a:cxnLst/>
              <a:rect l="l" t="t" r="r" b="b"/>
              <a:pathLst>
                <a:path w="3289" h="3065" extrusionOk="0">
                  <a:moveTo>
                    <a:pt x="2301" y="286"/>
                  </a:moveTo>
                  <a:cubicBezTo>
                    <a:pt x="2688" y="286"/>
                    <a:pt x="3003" y="601"/>
                    <a:pt x="3003" y="990"/>
                  </a:cubicBezTo>
                  <a:cubicBezTo>
                    <a:pt x="3003" y="1832"/>
                    <a:pt x="1933" y="2571"/>
                    <a:pt x="1645" y="2755"/>
                  </a:cubicBezTo>
                  <a:cubicBezTo>
                    <a:pt x="1354" y="2571"/>
                    <a:pt x="285" y="1833"/>
                    <a:pt x="285" y="990"/>
                  </a:cubicBezTo>
                  <a:cubicBezTo>
                    <a:pt x="285" y="601"/>
                    <a:pt x="601" y="286"/>
                    <a:pt x="989" y="286"/>
                  </a:cubicBezTo>
                  <a:cubicBezTo>
                    <a:pt x="1201" y="286"/>
                    <a:pt x="1400" y="380"/>
                    <a:pt x="1535" y="545"/>
                  </a:cubicBezTo>
                  <a:cubicBezTo>
                    <a:pt x="1561" y="577"/>
                    <a:pt x="1602" y="598"/>
                    <a:pt x="1645" y="598"/>
                  </a:cubicBezTo>
                  <a:cubicBezTo>
                    <a:pt x="1687" y="598"/>
                    <a:pt x="1728" y="577"/>
                    <a:pt x="1755" y="545"/>
                  </a:cubicBezTo>
                  <a:cubicBezTo>
                    <a:pt x="1888" y="380"/>
                    <a:pt x="2087" y="286"/>
                    <a:pt x="2301" y="286"/>
                  </a:cubicBezTo>
                  <a:close/>
                  <a:moveTo>
                    <a:pt x="989" y="1"/>
                  </a:moveTo>
                  <a:cubicBezTo>
                    <a:pt x="444" y="1"/>
                    <a:pt x="0" y="445"/>
                    <a:pt x="0" y="990"/>
                  </a:cubicBezTo>
                  <a:cubicBezTo>
                    <a:pt x="0" y="2123"/>
                    <a:pt x="1509" y="3009"/>
                    <a:pt x="1573" y="3046"/>
                  </a:cubicBezTo>
                  <a:cubicBezTo>
                    <a:pt x="1594" y="3058"/>
                    <a:pt x="1619" y="3064"/>
                    <a:pt x="1645" y="3064"/>
                  </a:cubicBezTo>
                  <a:cubicBezTo>
                    <a:pt x="1670" y="3064"/>
                    <a:pt x="1693" y="3058"/>
                    <a:pt x="1716" y="3046"/>
                  </a:cubicBezTo>
                  <a:cubicBezTo>
                    <a:pt x="1779" y="3009"/>
                    <a:pt x="3288" y="2123"/>
                    <a:pt x="3288" y="990"/>
                  </a:cubicBezTo>
                  <a:cubicBezTo>
                    <a:pt x="3288" y="444"/>
                    <a:pt x="2844" y="1"/>
                    <a:pt x="2300" y="1"/>
                  </a:cubicBezTo>
                  <a:cubicBezTo>
                    <a:pt x="2057" y="1"/>
                    <a:pt x="1825" y="90"/>
                    <a:pt x="1645" y="250"/>
                  </a:cubicBezTo>
                  <a:cubicBezTo>
                    <a:pt x="1465" y="91"/>
                    <a:pt x="1234" y="1"/>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p:nvPr/>
          </p:nvSpPr>
          <p:spPr>
            <a:xfrm>
              <a:off x="4020632" y="2016931"/>
              <a:ext cx="292775" cy="376132"/>
            </a:xfrm>
            <a:custGeom>
              <a:avLst/>
              <a:gdLst/>
              <a:ahLst/>
              <a:cxnLst/>
              <a:rect l="l" t="t" r="r" b="b"/>
              <a:pathLst>
                <a:path w="7576" h="9733" extrusionOk="0">
                  <a:moveTo>
                    <a:pt x="7282" y="286"/>
                  </a:moveTo>
                  <a:lnTo>
                    <a:pt x="7282" y="7167"/>
                  </a:lnTo>
                  <a:lnTo>
                    <a:pt x="1140" y="7167"/>
                  </a:lnTo>
                  <a:lnTo>
                    <a:pt x="1140" y="286"/>
                  </a:lnTo>
                  <a:close/>
                  <a:moveTo>
                    <a:pt x="874" y="301"/>
                  </a:moveTo>
                  <a:lnTo>
                    <a:pt x="874" y="7177"/>
                  </a:lnTo>
                  <a:cubicBezTo>
                    <a:pt x="652" y="7209"/>
                    <a:pt x="455" y="7313"/>
                    <a:pt x="304" y="7467"/>
                  </a:cubicBezTo>
                  <a:lnTo>
                    <a:pt x="304" y="998"/>
                  </a:lnTo>
                  <a:cubicBezTo>
                    <a:pt x="304" y="653"/>
                    <a:pt x="549" y="366"/>
                    <a:pt x="874" y="301"/>
                  </a:cubicBezTo>
                  <a:close/>
                  <a:moveTo>
                    <a:pt x="7163" y="8022"/>
                  </a:moveTo>
                  <a:cubicBezTo>
                    <a:pt x="7120" y="8112"/>
                    <a:pt x="7089" y="8207"/>
                    <a:pt x="7073" y="8308"/>
                  </a:cubicBezTo>
                  <a:lnTo>
                    <a:pt x="1445" y="8308"/>
                  </a:lnTo>
                  <a:lnTo>
                    <a:pt x="1445" y="8165"/>
                  </a:lnTo>
                  <a:cubicBezTo>
                    <a:pt x="1445" y="8114"/>
                    <a:pt x="1435" y="8068"/>
                    <a:pt x="1419" y="8022"/>
                  </a:cubicBezTo>
                  <a:close/>
                  <a:moveTo>
                    <a:pt x="7075" y="8592"/>
                  </a:moveTo>
                  <a:cubicBezTo>
                    <a:pt x="7089" y="8691"/>
                    <a:pt x="7120" y="8788"/>
                    <a:pt x="7166" y="8876"/>
                  </a:cubicBezTo>
                  <a:lnTo>
                    <a:pt x="1422" y="8876"/>
                  </a:lnTo>
                  <a:cubicBezTo>
                    <a:pt x="1436" y="8833"/>
                    <a:pt x="1446" y="8785"/>
                    <a:pt x="1446" y="8735"/>
                  </a:cubicBezTo>
                  <a:lnTo>
                    <a:pt x="1446" y="8592"/>
                  </a:lnTo>
                  <a:close/>
                  <a:moveTo>
                    <a:pt x="1017" y="8023"/>
                  </a:moveTo>
                  <a:cubicBezTo>
                    <a:pt x="1096" y="8023"/>
                    <a:pt x="1159" y="8086"/>
                    <a:pt x="1159" y="8165"/>
                  </a:cubicBezTo>
                  <a:lnTo>
                    <a:pt x="1159" y="8731"/>
                  </a:lnTo>
                  <a:cubicBezTo>
                    <a:pt x="1159" y="8799"/>
                    <a:pt x="1115" y="8859"/>
                    <a:pt x="1048" y="8874"/>
                  </a:cubicBezTo>
                  <a:cubicBezTo>
                    <a:pt x="1038" y="8876"/>
                    <a:pt x="1027" y="8877"/>
                    <a:pt x="1017" y="8877"/>
                  </a:cubicBezTo>
                  <a:cubicBezTo>
                    <a:pt x="938" y="8877"/>
                    <a:pt x="873" y="8813"/>
                    <a:pt x="873" y="8735"/>
                  </a:cubicBezTo>
                  <a:lnTo>
                    <a:pt x="873" y="8169"/>
                  </a:lnTo>
                  <a:cubicBezTo>
                    <a:pt x="873" y="8101"/>
                    <a:pt x="919" y="8041"/>
                    <a:pt x="985" y="8026"/>
                  </a:cubicBezTo>
                  <a:cubicBezTo>
                    <a:pt x="996" y="8024"/>
                    <a:pt x="1006" y="8023"/>
                    <a:pt x="1017" y="8023"/>
                  </a:cubicBezTo>
                  <a:close/>
                  <a:moveTo>
                    <a:pt x="7280" y="7452"/>
                  </a:moveTo>
                  <a:lnTo>
                    <a:pt x="7280" y="7737"/>
                  </a:lnTo>
                  <a:lnTo>
                    <a:pt x="998" y="7737"/>
                  </a:lnTo>
                  <a:cubicBezTo>
                    <a:pt x="762" y="7737"/>
                    <a:pt x="570" y="7929"/>
                    <a:pt x="570" y="8165"/>
                  </a:cubicBezTo>
                  <a:lnTo>
                    <a:pt x="570" y="8736"/>
                  </a:lnTo>
                  <a:cubicBezTo>
                    <a:pt x="570" y="8971"/>
                    <a:pt x="762" y="9164"/>
                    <a:pt x="998" y="9164"/>
                  </a:cubicBezTo>
                  <a:lnTo>
                    <a:pt x="7280" y="9164"/>
                  </a:lnTo>
                  <a:lnTo>
                    <a:pt x="7280" y="9448"/>
                  </a:lnTo>
                  <a:lnTo>
                    <a:pt x="998" y="9448"/>
                  </a:lnTo>
                  <a:cubicBezTo>
                    <a:pt x="604" y="9448"/>
                    <a:pt x="285" y="9129"/>
                    <a:pt x="285" y="8736"/>
                  </a:cubicBezTo>
                  <a:lnTo>
                    <a:pt x="285" y="8165"/>
                  </a:lnTo>
                  <a:cubicBezTo>
                    <a:pt x="285" y="7772"/>
                    <a:pt x="604" y="7452"/>
                    <a:pt x="998" y="7452"/>
                  </a:cubicBezTo>
                  <a:close/>
                  <a:moveTo>
                    <a:pt x="998" y="1"/>
                  </a:moveTo>
                  <a:cubicBezTo>
                    <a:pt x="447" y="1"/>
                    <a:pt x="0" y="447"/>
                    <a:pt x="0" y="998"/>
                  </a:cubicBezTo>
                  <a:lnTo>
                    <a:pt x="0" y="8735"/>
                  </a:lnTo>
                  <a:cubicBezTo>
                    <a:pt x="0" y="9286"/>
                    <a:pt x="447" y="9732"/>
                    <a:pt x="998" y="9732"/>
                  </a:cubicBezTo>
                  <a:lnTo>
                    <a:pt x="7432" y="9732"/>
                  </a:lnTo>
                  <a:cubicBezTo>
                    <a:pt x="7511" y="9732"/>
                    <a:pt x="7575" y="9669"/>
                    <a:pt x="7566" y="9589"/>
                  </a:cubicBezTo>
                  <a:lnTo>
                    <a:pt x="7566" y="9018"/>
                  </a:lnTo>
                  <a:cubicBezTo>
                    <a:pt x="7575" y="8980"/>
                    <a:pt x="7560" y="8944"/>
                    <a:pt x="7533" y="8917"/>
                  </a:cubicBezTo>
                  <a:cubicBezTo>
                    <a:pt x="7407" y="8791"/>
                    <a:pt x="7338" y="8625"/>
                    <a:pt x="7338" y="8449"/>
                  </a:cubicBezTo>
                  <a:cubicBezTo>
                    <a:pt x="7338" y="8272"/>
                    <a:pt x="7407" y="8105"/>
                    <a:pt x="7533" y="7980"/>
                  </a:cubicBezTo>
                  <a:cubicBezTo>
                    <a:pt x="7560" y="7953"/>
                    <a:pt x="7575" y="7916"/>
                    <a:pt x="7575" y="7879"/>
                  </a:cubicBezTo>
                  <a:lnTo>
                    <a:pt x="7566" y="7879"/>
                  </a:lnTo>
                  <a:lnTo>
                    <a:pt x="7566" y="144"/>
                  </a:lnTo>
                  <a:cubicBezTo>
                    <a:pt x="7566" y="65"/>
                    <a:pt x="7502" y="1"/>
                    <a:pt x="7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p:nvPr/>
          </p:nvSpPr>
          <p:spPr>
            <a:xfrm>
              <a:off x="4075702" y="2038959"/>
              <a:ext cx="215330" cy="243966"/>
            </a:xfrm>
            <a:custGeom>
              <a:avLst/>
              <a:gdLst/>
              <a:ahLst/>
              <a:cxnLst/>
              <a:rect l="l" t="t" r="r" b="b"/>
              <a:pathLst>
                <a:path w="5572" h="6313" extrusionOk="0">
                  <a:moveTo>
                    <a:pt x="157" y="1"/>
                  </a:moveTo>
                  <a:cubicBezTo>
                    <a:pt x="82" y="1"/>
                    <a:pt x="21" y="61"/>
                    <a:pt x="21" y="136"/>
                  </a:cubicBezTo>
                  <a:lnTo>
                    <a:pt x="21" y="1847"/>
                  </a:lnTo>
                  <a:cubicBezTo>
                    <a:pt x="21" y="1910"/>
                    <a:pt x="63" y="1970"/>
                    <a:pt x="125" y="1983"/>
                  </a:cubicBezTo>
                  <a:cubicBezTo>
                    <a:pt x="135" y="1986"/>
                    <a:pt x="145" y="1987"/>
                    <a:pt x="155" y="1987"/>
                  </a:cubicBezTo>
                  <a:cubicBezTo>
                    <a:pt x="228" y="1987"/>
                    <a:pt x="287" y="1922"/>
                    <a:pt x="287" y="1844"/>
                  </a:cubicBezTo>
                  <a:lnTo>
                    <a:pt x="287" y="285"/>
                  </a:lnTo>
                  <a:lnTo>
                    <a:pt x="5287" y="285"/>
                  </a:lnTo>
                  <a:lnTo>
                    <a:pt x="5287" y="6026"/>
                  </a:lnTo>
                  <a:lnTo>
                    <a:pt x="307" y="6026"/>
                  </a:lnTo>
                  <a:lnTo>
                    <a:pt x="307" y="2422"/>
                  </a:lnTo>
                  <a:cubicBezTo>
                    <a:pt x="306" y="2356"/>
                    <a:pt x="264" y="2298"/>
                    <a:pt x="202" y="2280"/>
                  </a:cubicBezTo>
                  <a:cubicBezTo>
                    <a:pt x="185" y="2275"/>
                    <a:pt x="168" y="2272"/>
                    <a:pt x="152" y="2272"/>
                  </a:cubicBezTo>
                  <a:cubicBezTo>
                    <a:pt x="69" y="2272"/>
                    <a:pt x="0" y="2336"/>
                    <a:pt x="0" y="2415"/>
                  </a:cubicBezTo>
                  <a:lnTo>
                    <a:pt x="0" y="6170"/>
                  </a:lnTo>
                  <a:cubicBezTo>
                    <a:pt x="0" y="6248"/>
                    <a:pt x="64" y="6313"/>
                    <a:pt x="144" y="6313"/>
                  </a:cubicBezTo>
                  <a:lnTo>
                    <a:pt x="5429" y="6313"/>
                  </a:lnTo>
                  <a:cubicBezTo>
                    <a:pt x="5507" y="6313"/>
                    <a:pt x="5572" y="6249"/>
                    <a:pt x="5572" y="6170"/>
                  </a:cubicBezTo>
                  <a:lnTo>
                    <a:pt x="5572" y="144"/>
                  </a:lnTo>
                  <a:cubicBezTo>
                    <a:pt x="5572" y="65"/>
                    <a:pt x="5508" y="1"/>
                    <a:pt x="5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531725" y="1338338"/>
            <a:ext cx="6080700" cy="2466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5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cxnSp>
        <p:nvCxnSpPr>
          <p:cNvPr id="52" name="Google Shape;52;p8"/>
          <p:cNvCxnSpPr/>
          <p:nvPr/>
        </p:nvCxnSpPr>
        <p:spPr>
          <a:xfrm rot="10800000">
            <a:off x="419175" y="752400"/>
            <a:ext cx="219000" cy="3933900"/>
          </a:xfrm>
          <a:prstGeom prst="straightConnector1">
            <a:avLst/>
          </a:prstGeom>
          <a:noFill/>
          <a:ln w="19050" cap="flat" cmpd="sng">
            <a:solidFill>
              <a:srgbClr val="CCCCCC"/>
            </a:solidFill>
            <a:prstDash val="solid"/>
            <a:round/>
            <a:headEnd type="none" w="med" len="med"/>
            <a:tailEnd type="none" w="med" len="med"/>
          </a:ln>
        </p:spPr>
      </p:cxnSp>
      <p:cxnSp>
        <p:nvCxnSpPr>
          <p:cNvPr id="53" name="Google Shape;53;p8"/>
          <p:cNvCxnSpPr/>
          <p:nvPr/>
        </p:nvCxnSpPr>
        <p:spPr>
          <a:xfrm flipH="1">
            <a:off x="485700" y="142875"/>
            <a:ext cx="4619700" cy="628800"/>
          </a:xfrm>
          <a:prstGeom prst="straightConnector1">
            <a:avLst/>
          </a:prstGeom>
          <a:noFill/>
          <a:ln w="19050" cap="flat" cmpd="sng">
            <a:solidFill>
              <a:srgbClr val="CCCCCC"/>
            </a:solidFill>
            <a:prstDash val="solid"/>
            <a:round/>
            <a:headEnd type="none" w="med" len="med"/>
            <a:tailEnd type="none" w="med" len="med"/>
          </a:ln>
        </p:spPr>
      </p:cxnSp>
      <p:cxnSp>
        <p:nvCxnSpPr>
          <p:cNvPr id="54" name="Google Shape;54;p8"/>
          <p:cNvCxnSpPr/>
          <p:nvPr/>
        </p:nvCxnSpPr>
        <p:spPr>
          <a:xfrm rot="10800000" flipH="1">
            <a:off x="7229475" y="3609975"/>
            <a:ext cx="1362000" cy="1066800"/>
          </a:xfrm>
          <a:prstGeom prst="straightConnector1">
            <a:avLst/>
          </a:prstGeom>
          <a:noFill/>
          <a:ln w="19050" cap="flat" cmpd="sng">
            <a:solidFill>
              <a:srgbClr val="CCCCCC"/>
            </a:solidFill>
            <a:prstDash val="solid"/>
            <a:round/>
            <a:headEnd type="none" w="med" len="med"/>
            <a:tailEnd type="none" w="med" len="med"/>
          </a:ln>
        </p:spPr>
      </p:cxnSp>
      <p:pic>
        <p:nvPicPr>
          <p:cNvPr id="55" name="Google Shape;55;p8"/>
          <p:cNvPicPr preferRelativeResize="0"/>
          <p:nvPr/>
        </p:nvPicPr>
        <p:blipFill>
          <a:blip r:embed="rId2" cstate="hqprint">
            <a:alphaModFix/>
            <a:extLst>
              <a:ext uri="{28A0092B-C50C-407E-A947-70E740481C1C}">
                <a14:useLocalDpi xmlns:a14="http://schemas.microsoft.com/office/drawing/2010/main"/>
              </a:ext>
            </a:extLst>
          </a:blip>
          <a:stretch>
            <a:fillRect/>
          </a:stretch>
        </p:blipFill>
        <p:spPr>
          <a:xfrm>
            <a:off x="-603824" y="-347324"/>
            <a:ext cx="2085451" cy="2085451"/>
          </a:xfrm>
          <a:prstGeom prst="rect">
            <a:avLst/>
          </a:prstGeom>
          <a:noFill/>
          <a:ln>
            <a:noFill/>
          </a:ln>
        </p:spPr>
      </p:pic>
      <p:pic>
        <p:nvPicPr>
          <p:cNvPr id="56" name="Google Shape;56;p8"/>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6842008" y="4295771"/>
            <a:ext cx="770424" cy="771001"/>
          </a:xfrm>
          <a:prstGeom prst="rect">
            <a:avLst/>
          </a:prstGeom>
          <a:noFill/>
          <a:ln>
            <a:noFill/>
          </a:ln>
        </p:spPr>
      </p:pic>
      <p:pic>
        <p:nvPicPr>
          <p:cNvPr id="57" name="Google Shape;57;p8"/>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870925" y="2990850"/>
            <a:ext cx="3033099" cy="3033099"/>
          </a:xfrm>
          <a:prstGeom prst="rect">
            <a:avLst/>
          </a:prstGeom>
          <a:noFill/>
          <a:ln>
            <a:noFill/>
          </a:ln>
        </p:spPr>
      </p:pic>
      <p:pic>
        <p:nvPicPr>
          <p:cNvPr id="58" name="Google Shape;58;p8"/>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7322066" y="2381248"/>
            <a:ext cx="2482811" cy="2482811"/>
          </a:xfrm>
          <a:prstGeom prst="rect">
            <a:avLst/>
          </a:prstGeom>
          <a:noFill/>
          <a:ln>
            <a:noFill/>
          </a:ln>
        </p:spPr>
      </p:pic>
      <p:pic>
        <p:nvPicPr>
          <p:cNvPr id="59" name="Google Shape;59;p8"/>
          <p:cNvPicPr preferRelativeResize="0"/>
          <p:nvPr/>
        </p:nvPicPr>
        <p:blipFill>
          <a:blip r:embed="rId6" cstate="hqprint">
            <a:alphaModFix/>
            <a:extLst>
              <a:ext uri="{28A0092B-C50C-407E-A947-70E740481C1C}">
                <a14:useLocalDpi xmlns:a14="http://schemas.microsoft.com/office/drawing/2010/main"/>
              </a:ext>
            </a:extLst>
          </a:blip>
          <a:stretch>
            <a:fillRect/>
          </a:stretch>
        </p:blipFill>
        <p:spPr>
          <a:xfrm>
            <a:off x="4439850" y="-504825"/>
            <a:ext cx="1219350" cy="12193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3"/>
        <p:cNvGrpSpPr/>
        <p:nvPr/>
      </p:nvGrpSpPr>
      <p:grpSpPr>
        <a:xfrm>
          <a:off x="0" y="0"/>
          <a:ext cx="0" cy="0"/>
          <a:chOff x="0" y="0"/>
          <a:chExt cx="0" cy="0"/>
        </a:xfrm>
      </p:grpSpPr>
      <p:sp>
        <p:nvSpPr>
          <p:cNvPr id="74" name="Google Shape;74;p11"/>
          <p:cNvSpPr txBox="1">
            <a:spLocks noGrp="1"/>
          </p:cNvSpPr>
          <p:nvPr>
            <p:ph type="title" hasCustomPrompt="1"/>
          </p:nvPr>
        </p:nvSpPr>
        <p:spPr>
          <a:xfrm rot="350">
            <a:off x="1625221" y="1420378"/>
            <a:ext cx="5893500" cy="15111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5" name="Google Shape;75;p11"/>
          <p:cNvSpPr txBox="1">
            <a:spLocks noGrp="1"/>
          </p:cNvSpPr>
          <p:nvPr>
            <p:ph type="subTitle" idx="1"/>
          </p:nvPr>
        </p:nvSpPr>
        <p:spPr>
          <a:xfrm>
            <a:off x="2458275" y="3283013"/>
            <a:ext cx="4227300" cy="440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76" name="Google Shape;76;p11"/>
          <p:cNvCxnSpPr/>
          <p:nvPr/>
        </p:nvCxnSpPr>
        <p:spPr>
          <a:xfrm flipH="1">
            <a:off x="314475" y="295275"/>
            <a:ext cx="1390500" cy="2057400"/>
          </a:xfrm>
          <a:prstGeom prst="straightConnector1">
            <a:avLst/>
          </a:prstGeom>
          <a:noFill/>
          <a:ln w="19050" cap="flat" cmpd="sng">
            <a:solidFill>
              <a:srgbClr val="CCCCCC"/>
            </a:solidFill>
            <a:prstDash val="solid"/>
            <a:round/>
            <a:headEnd type="none" w="med" len="med"/>
            <a:tailEnd type="none" w="med" len="med"/>
          </a:ln>
        </p:spPr>
      </p:cxnSp>
      <p:cxnSp>
        <p:nvCxnSpPr>
          <p:cNvPr id="77" name="Google Shape;77;p11"/>
          <p:cNvCxnSpPr/>
          <p:nvPr/>
        </p:nvCxnSpPr>
        <p:spPr>
          <a:xfrm flipH="1">
            <a:off x="6943650" y="3619500"/>
            <a:ext cx="1457400" cy="1019100"/>
          </a:xfrm>
          <a:prstGeom prst="straightConnector1">
            <a:avLst/>
          </a:prstGeom>
          <a:noFill/>
          <a:ln w="19050" cap="flat" cmpd="sng">
            <a:solidFill>
              <a:srgbClr val="CCCCCC"/>
            </a:solidFill>
            <a:prstDash val="solid"/>
            <a:round/>
            <a:headEnd type="none" w="med" len="med"/>
            <a:tailEnd type="none" w="med" len="med"/>
          </a:ln>
        </p:spPr>
      </p:cxnSp>
      <p:pic>
        <p:nvPicPr>
          <p:cNvPr id="78" name="Google Shape;78;p11"/>
          <p:cNvPicPr preferRelativeResize="0"/>
          <p:nvPr/>
        </p:nvPicPr>
        <p:blipFill>
          <a:blip r:embed="rId2" cstate="hqprint">
            <a:alphaModFix/>
            <a:extLst>
              <a:ext uri="{28A0092B-C50C-407E-A947-70E740481C1C}">
                <a14:useLocalDpi xmlns:a14="http://schemas.microsoft.com/office/drawing/2010/main"/>
              </a:ext>
            </a:extLst>
          </a:blip>
          <a:stretch>
            <a:fillRect/>
          </a:stretch>
        </p:blipFill>
        <p:spPr>
          <a:xfrm>
            <a:off x="6499703" y="4185153"/>
            <a:ext cx="836700" cy="836700"/>
          </a:xfrm>
          <a:prstGeom prst="rect">
            <a:avLst/>
          </a:prstGeom>
          <a:noFill/>
          <a:ln>
            <a:noFill/>
          </a:ln>
        </p:spPr>
      </p:pic>
      <p:pic>
        <p:nvPicPr>
          <p:cNvPr id="79" name="Google Shape;79;p11"/>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1106975" y="754874"/>
            <a:ext cx="2983399" cy="2985575"/>
          </a:xfrm>
          <a:prstGeom prst="rect">
            <a:avLst/>
          </a:prstGeom>
          <a:noFill/>
          <a:ln>
            <a:noFill/>
          </a:ln>
        </p:spPr>
      </p:pic>
      <p:pic>
        <p:nvPicPr>
          <p:cNvPr id="80" name="Google Shape;80;p11"/>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7267423" y="2453515"/>
            <a:ext cx="2482811" cy="2482811"/>
          </a:xfrm>
          <a:prstGeom prst="rect">
            <a:avLst/>
          </a:prstGeom>
          <a:noFill/>
          <a:ln>
            <a:noFill/>
          </a:ln>
        </p:spPr>
      </p:pic>
      <p:pic>
        <p:nvPicPr>
          <p:cNvPr id="81" name="Google Shape;81;p11"/>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854601" y="-590549"/>
            <a:ext cx="1812299" cy="18122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1980345" y="1311900"/>
            <a:ext cx="2435400" cy="417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1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5" name="Google Shape;85;p13"/>
          <p:cNvSpPr txBox="1">
            <a:spLocks noGrp="1"/>
          </p:cNvSpPr>
          <p:nvPr>
            <p:ph type="subTitle" idx="1"/>
          </p:nvPr>
        </p:nvSpPr>
        <p:spPr>
          <a:xfrm>
            <a:off x="1980239" y="1613142"/>
            <a:ext cx="2438700" cy="59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86" name="Google Shape;86;p13"/>
          <p:cNvSpPr txBox="1">
            <a:spLocks noGrp="1"/>
          </p:cNvSpPr>
          <p:nvPr>
            <p:ph type="title" idx="2" hasCustomPrompt="1"/>
          </p:nvPr>
        </p:nvSpPr>
        <p:spPr>
          <a:xfrm rot="2376">
            <a:off x="4874311" y="2621561"/>
            <a:ext cx="868200" cy="59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7" name="Google Shape;87;p13"/>
          <p:cNvSpPr txBox="1">
            <a:spLocks noGrp="1"/>
          </p:cNvSpPr>
          <p:nvPr>
            <p:ph type="title" idx="3" hasCustomPrompt="1"/>
          </p:nvPr>
        </p:nvSpPr>
        <p:spPr>
          <a:xfrm>
            <a:off x="4874305" y="3787125"/>
            <a:ext cx="8682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8" name="Google Shape;88;p13"/>
          <p:cNvSpPr txBox="1">
            <a:spLocks noGrp="1"/>
          </p:cNvSpPr>
          <p:nvPr>
            <p:ph type="title" idx="4" hasCustomPrompt="1"/>
          </p:nvPr>
        </p:nvSpPr>
        <p:spPr>
          <a:xfrm>
            <a:off x="959880" y="2621710"/>
            <a:ext cx="8682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9" name="Google Shape;89;p13"/>
          <p:cNvSpPr txBox="1">
            <a:spLocks noGrp="1"/>
          </p:cNvSpPr>
          <p:nvPr>
            <p:ph type="title" idx="5"/>
          </p:nvPr>
        </p:nvSpPr>
        <p:spPr>
          <a:xfrm>
            <a:off x="1978867" y="2465148"/>
            <a:ext cx="2438400" cy="420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1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90" name="Google Shape;90;p13"/>
          <p:cNvSpPr txBox="1">
            <a:spLocks noGrp="1"/>
          </p:cNvSpPr>
          <p:nvPr>
            <p:ph type="subTitle" idx="6"/>
          </p:nvPr>
        </p:nvSpPr>
        <p:spPr>
          <a:xfrm>
            <a:off x="1978750" y="2777344"/>
            <a:ext cx="2438400" cy="59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91" name="Google Shape;91;p13"/>
          <p:cNvSpPr txBox="1">
            <a:spLocks noGrp="1"/>
          </p:cNvSpPr>
          <p:nvPr>
            <p:ph type="title" idx="7"/>
          </p:nvPr>
        </p:nvSpPr>
        <p:spPr>
          <a:xfrm>
            <a:off x="1978867" y="3621106"/>
            <a:ext cx="2438400" cy="420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1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92" name="Google Shape;92;p13"/>
          <p:cNvSpPr txBox="1">
            <a:spLocks noGrp="1"/>
          </p:cNvSpPr>
          <p:nvPr>
            <p:ph type="subTitle" idx="8"/>
          </p:nvPr>
        </p:nvSpPr>
        <p:spPr>
          <a:xfrm>
            <a:off x="1978750" y="3942827"/>
            <a:ext cx="2438400" cy="59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93" name="Google Shape;93;p13"/>
          <p:cNvSpPr txBox="1">
            <a:spLocks noGrp="1"/>
          </p:cNvSpPr>
          <p:nvPr>
            <p:ph type="title" idx="9"/>
          </p:nvPr>
        </p:nvSpPr>
        <p:spPr>
          <a:xfrm>
            <a:off x="5895260" y="3621102"/>
            <a:ext cx="2439900" cy="420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 name="Google Shape;94;p13"/>
          <p:cNvSpPr txBox="1">
            <a:spLocks noGrp="1"/>
          </p:cNvSpPr>
          <p:nvPr>
            <p:ph type="subTitle" idx="13"/>
          </p:nvPr>
        </p:nvSpPr>
        <p:spPr>
          <a:xfrm>
            <a:off x="5895253" y="3942825"/>
            <a:ext cx="2439900" cy="59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95" name="Google Shape;95;p13"/>
          <p:cNvSpPr txBox="1">
            <a:spLocks noGrp="1"/>
          </p:cNvSpPr>
          <p:nvPr>
            <p:ph type="title" idx="14"/>
          </p:nvPr>
        </p:nvSpPr>
        <p:spPr>
          <a:xfrm>
            <a:off x="5895260" y="2465140"/>
            <a:ext cx="2439900" cy="420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6" name="Google Shape;96;p13"/>
          <p:cNvSpPr txBox="1">
            <a:spLocks noGrp="1"/>
          </p:cNvSpPr>
          <p:nvPr>
            <p:ph type="subTitle" idx="15"/>
          </p:nvPr>
        </p:nvSpPr>
        <p:spPr>
          <a:xfrm>
            <a:off x="5895253" y="2777338"/>
            <a:ext cx="2439900" cy="59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97" name="Google Shape;97;p13"/>
          <p:cNvSpPr txBox="1">
            <a:spLocks noGrp="1"/>
          </p:cNvSpPr>
          <p:nvPr>
            <p:ph type="title" idx="16"/>
          </p:nvPr>
        </p:nvSpPr>
        <p:spPr>
          <a:xfrm>
            <a:off x="5896460" y="1311887"/>
            <a:ext cx="2439900" cy="420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8" name="Google Shape;98;p13"/>
          <p:cNvSpPr txBox="1">
            <a:spLocks noGrp="1"/>
          </p:cNvSpPr>
          <p:nvPr>
            <p:ph type="subTitle" idx="17"/>
          </p:nvPr>
        </p:nvSpPr>
        <p:spPr>
          <a:xfrm>
            <a:off x="5896454" y="1613131"/>
            <a:ext cx="2439900" cy="59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99" name="Google Shape;99;p13"/>
          <p:cNvSpPr txBox="1">
            <a:spLocks noGrp="1"/>
          </p:cNvSpPr>
          <p:nvPr>
            <p:ph type="title" idx="18" hasCustomPrompt="1"/>
          </p:nvPr>
        </p:nvSpPr>
        <p:spPr>
          <a:xfrm rot="2376">
            <a:off x="4874289" y="1451380"/>
            <a:ext cx="868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0" name="Google Shape;100;p13"/>
          <p:cNvSpPr txBox="1">
            <a:spLocks noGrp="1"/>
          </p:cNvSpPr>
          <p:nvPr>
            <p:ph type="title" idx="19" hasCustomPrompt="1"/>
          </p:nvPr>
        </p:nvSpPr>
        <p:spPr>
          <a:xfrm rot="1188">
            <a:off x="959875" y="1451225"/>
            <a:ext cx="8682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1" name="Google Shape;101;p13"/>
          <p:cNvSpPr txBox="1">
            <a:spLocks noGrp="1"/>
          </p:cNvSpPr>
          <p:nvPr>
            <p:ph type="title" idx="20" hasCustomPrompt="1"/>
          </p:nvPr>
        </p:nvSpPr>
        <p:spPr>
          <a:xfrm rot="1188">
            <a:off x="959873" y="3787263"/>
            <a:ext cx="8682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2" name="Google Shape;102;p13"/>
          <p:cNvSpPr txBox="1">
            <a:spLocks noGrp="1"/>
          </p:cNvSpPr>
          <p:nvPr>
            <p:ph type="title" idx="21"/>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2800"/>
              <a:buFont typeface="Libre Baskerville"/>
              <a:buNone/>
              <a:defRPr sz="2800" b="1">
                <a:solidFill>
                  <a:schemeClr val="accent1"/>
                </a:solidFill>
                <a:latin typeface="Libre Baskerville"/>
                <a:ea typeface="Libre Baskerville"/>
                <a:cs typeface="Libre Baskerville"/>
                <a:sym typeface="Libre Baskerville"/>
              </a:defRPr>
            </a:lvl1pPr>
            <a:lvl2pPr lvl="1"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2pPr>
            <a:lvl3pPr lvl="2"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3pPr>
            <a:lvl4pPr lvl="3"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4pPr>
            <a:lvl5pPr lvl="4"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5pPr>
            <a:lvl6pPr lvl="5"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6pPr>
            <a:lvl7pPr lvl="6"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7pPr>
            <a:lvl8pPr lvl="7"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8pPr>
            <a:lvl9pPr lvl="8"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1pPr>
            <a:lvl2pPr marL="914400" lvl="1"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2pPr>
            <a:lvl3pPr marL="1371600" lvl="2"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3pPr>
            <a:lvl4pPr marL="1828800" lvl="3"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4pPr>
            <a:lvl5pPr marL="2286000" lvl="4"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5pPr>
            <a:lvl6pPr marL="2743200" lvl="5"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6pPr>
            <a:lvl7pPr marL="3200400" lvl="6"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7pPr>
            <a:lvl8pPr marL="3657600" lvl="7"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8pPr>
            <a:lvl9pPr marL="4114800" lvl="8" indent="-317500">
              <a:lnSpc>
                <a:spcPct val="100000"/>
              </a:lnSpc>
              <a:spcBef>
                <a:spcPts val="1600"/>
              </a:spcBef>
              <a:spcAft>
                <a:spcPts val="1600"/>
              </a:spcAft>
              <a:buClr>
                <a:schemeClr val="dk1"/>
              </a:buClr>
              <a:buSzPts val="1400"/>
              <a:buFont typeface="Cabin"/>
              <a:buChar char="■"/>
              <a:defRPr>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7" r:id="rId7"/>
    <p:sldLayoutId id="2147483658" r:id="rId8"/>
    <p:sldLayoutId id="2147483659" r:id="rId9"/>
    <p:sldLayoutId id="2147483660" r:id="rId10"/>
    <p:sldLayoutId id="2147483662" r:id="rId11"/>
    <p:sldLayoutId id="2147483669" r:id="rId12"/>
    <p:sldLayoutId id="214748367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8.png"/><Relationship Id="rId4" Type="http://schemas.openxmlformats.org/officeDocument/2006/relationships/image" Target="../media/image28.png"/><Relationship Id="rId9" Type="http://schemas.openxmlformats.org/officeDocument/2006/relationships/image" Target="../media/image33.png"/></Relationships>
</file>

<file path=ppt/slides/_rels/slide1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8.jp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52.jp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3.jp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4.webp"/><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2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png"/><Relationship Id="rId1" Type="http://schemas.openxmlformats.org/officeDocument/2006/relationships/slideLayout" Target="../slideLayouts/slideLayout4.xml"/><Relationship Id="rId5" Type="http://schemas.openxmlformats.org/officeDocument/2006/relationships/image" Target="../media/image61.jpg"/><Relationship Id="rId4" Type="http://schemas.openxmlformats.org/officeDocument/2006/relationships/image" Target="../media/image60.jpg"/></Relationships>
</file>

<file path=ppt/slides/_rels/slide2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4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biblio.ie/book/prenatal-diagnosis-human-side-2nd-edition/d/1499857711"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hyperlink" Target="https://www.elsevier-masson.fr/le-diagnostic-prenatal-en-pratique-9782294709623.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0.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Google Shape;216;p30"/>
          <p:cNvSpPr txBox="1">
            <a:spLocks noGrp="1"/>
          </p:cNvSpPr>
          <p:nvPr>
            <p:ph type="ctrTitle"/>
          </p:nvPr>
        </p:nvSpPr>
        <p:spPr>
          <a:xfrm>
            <a:off x="3464089" y="1845910"/>
            <a:ext cx="4455237" cy="1609800"/>
          </a:xfrm>
          <a:prstGeom prst="rect">
            <a:avLst/>
          </a:prstGeom>
        </p:spPr>
        <p:txBody>
          <a:bodyPr spcFirstLastPara="1" wrap="square" lIns="91425" tIns="91425" rIns="91425" bIns="91425" anchor="ctr" anchorCtr="0">
            <a:noAutofit/>
          </a:bodyPr>
          <a:lstStyle/>
          <a:p>
            <a:pPr lvl="0">
              <a:buClr>
                <a:schemeClr val="dk1"/>
              </a:buClr>
              <a:buSzPts val="1100"/>
            </a:pPr>
            <a:r>
              <a:rPr lang="fr-FR" sz="4000" dirty="0"/>
              <a:t>le diagnostique prénatale </a:t>
            </a:r>
            <a:endParaRPr sz="4000" dirty="0">
              <a:solidFill>
                <a:schemeClr val="accent1"/>
              </a:solidFill>
            </a:endParaRPr>
          </a:p>
        </p:txBody>
      </p:sp>
      <p:cxnSp>
        <p:nvCxnSpPr>
          <p:cNvPr id="217" name="Google Shape;217;p30"/>
          <p:cNvCxnSpPr/>
          <p:nvPr/>
        </p:nvCxnSpPr>
        <p:spPr>
          <a:xfrm rot="10800000">
            <a:off x="1800225" y="400275"/>
            <a:ext cx="38100" cy="2142900"/>
          </a:xfrm>
          <a:prstGeom prst="straightConnector1">
            <a:avLst/>
          </a:prstGeom>
          <a:noFill/>
          <a:ln w="19050" cap="flat" cmpd="sng">
            <a:solidFill>
              <a:srgbClr val="CCCCCC"/>
            </a:solidFill>
            <a:prstDash val="solid"/>
            <a:round/>
            <a:headEnd type="none" w="med" len="med"/>
            <a:tailEnd type="none" w="med" len="med"/>
          </a:ln>
        </p:spPr>
      </p:cxnSp>
      <p:cxnSp>
        <p:nvCxnSpPr>
          <p:cNvPr id="218" name="Google Shape;218;p30"/>
          <p:cNvCxnSpPr/>
          <p:nvPr/>
        </p:nvCxnSpPr>
        <p:spPr>
          <a:xfrm rot="10800000" flipH="1">
            <a:off x="1847850" y="885675"/>
            <a:ext cx="685800" cy="1695600"/>
          </a:xfrm>
          <a:prstGeom prst="straightConnector1">
            <a:avLst/>
          </a:prstGeom>
          <a:noFill/>
          <a:ln w="19050" cap="flat" cmpd="sng">
            <a:solidFill>
              <a:srgbClr val="CCCCCC"/>
            </a:solidFill>
            <a:prstDash val="solid"/>
            <a:round/>
            <a:headEnd type="none" w="med" len="med"/>
            <a:tailEnd type="none" w="med" len="med"/>
          </a:ln>
        </p:spPr>
      </p:cxnSp>
      <p:cxnSp>
        <p:nvCxnSpPr>
          <p:cNvPr id="219" name="Google Shape;219;p30"/>
          <p:cNvCxnSpPr/>
          <p:nvPr/>
        </p:nvCxnSpPr>
        <p:spPr>
          <a:xfrm rot="10800000">
            <a:off x="1295550" y="1047900"/>
            <a:ext cx="552300" cy="1542900"/>
          </a:xfrm>
          <a:prstGeom prst="straightConnector1">
            <a:avLst/>
          </a:prstGeom>
          <a:noFill/>
          <a:ln w="19050" cap="flat" cmpd="sng">
            <a:solidFill>
              <a:srgbClr val="CCCCCC"/>
            </a:solidFill>
            <a:prstDash val="solid"/>
            <a:round/>
            <a:headEnd type="none" w="med" len="med"/>
            <a:tailEnd type="none" w="med" len="med"/>
          </a:ln>
        </p:spPr>
      </p:cxnSp>
      <p:cxnSp>
        <p:nvCxnSpPr>
          <p:cNvPr id="220" name="Google Shape;220;p30"/>
          <p:cNvCxnSpPr/>
          <p:nvPr/>
        </p:nvCxnSpPr>
        <p:spPr>
          <a:xfrm rot="10800000">
            <a:off x="352575" y="1533450"/>
            <a:ext cx="1504800" cy="1038300"/>
          </a:xfrm>
          <a:prstGeom prst="straightConnector1">
            <a:avLst/>
          </a:prstGeom>
          <a:noFill/>
          <a:ln w="19050" cap="flat" cmpd="sng">
            <a:solidFill>
              <a:srgbClr val="CCCCCC"/>
            </a:solidFill>
            <a:prstDash val="solid"/>
            <a:round/>
            <a:headEnd type="none" w="med" len="med"/>
            <a:tailEnd type="none" w="med" len="med"/>
          </a:ln>
        </p:spPr>
      </p:cxnSp>
      <p:cxnSp>
        <p:nvCxnSpPr>
          <p:cNvPr id="221" name="Google Shape;221;p30"/>
          <p:cNvCxnSpPr/>
          <p:nvPr/>
        </p:nvCxnSpPr>
        <p:spPr>
          <a:xfrm flipH="1">
            <a:off x="600150" y="2562225"/>
            <a:ext cx="1247700" cy="1143300"/>
          </a:xfrm>
          <a:prstGeom prst="straightConnector1">
            <a:avLst/>
          </a:prstGeom>
          <a:noFill/>
          <a:ln w="19050" cap="flat" cmpd="sng">
            <a:solidFill>
              <a:srgbClr val="CCCCCC"/>
            </a:solidFill>
            <a:prstDash val="solid"/>
            <a:round/>
            <a:headEnd type="none" w="med" len="med"/>
            <a:tailEnd type="none" w="med" len="med"/>
          </a:ln>
        </p:spPr>
      </p:cxnSp>
      <p:cxnSp>
        <p:nvCxnSpPr>
          <p:cNvPr id="222" name="Google Shape;222;p30"/>
          <p:cNvCxnSpPr/>
          <p:nvPr/>
        </p:nvCxnSpPr>
        <p:spPr>
          <a:xfrm flipH="1">
            <a:off x="1247850" y="2552700"/>
            <a:ext cx="600000" cy="2229000"/>
          </a:xfrm>
          <a:prstGeom prst="straightConnector1">
            <a:avLst/>
          </a:prstGeom>
          <a:noFill/>
          <a:ln w="19050" cap="flat" cmpd="sng">
            <a:solidFill>
              <a:srgbClr val="CCCCCC"/>
            </a:solidFill>
            <a:prstDash val="solid"/>
            <a:round/>
            <a:headEnd type="none" w="med" len="med"/>
            <a:tailEnd type="none" w="med" len="med"/>
          </a:ln>
        </p:spPr>
      </p:cxnSp>
      <p:cxnSp>
        <p:nvCxnSpPr>
          <p:cNvPr id="223" name="Google Shape;223;p30"/>
          <p:cNvCxnSpPr/>
          <p:nvPr/>
        </p:nvCxnSpPr>
        <p:spPr>
          <a:xfrm flipH="1">
            <a:off x="1845547" y="2552676"/>
            <a:ext cx="2400" cy="1528800"/>
          </a:xfrm>
          <a:prstGeom prst="straightConnector1">
            <a:avLst/>
          </a:prstGeom>
          <a:noFill/>
          <a:ln w="19050" cap="flat" cmpd="sng">
            <a:solidFill>
              <a:srgbClr val="CCCCCC"/>
            </a:solidFill>
            <a:prstDash val="solid"/>
            <a:round/>
            <a:headEnd type="none" w="med" len="med"/>
            <a:tailEnd type="none" w="med" len="med"/>
          </a:ln>
        </p:spPr>
      </p:cxnSp>
      <p:cxnSp>
        <p:nvCxnSpPr>
          <p:cNvPr id="224" name="Google Shape;224;p30"/>
          <p:cNvCxnSpPr/>
          <p:nvPr/>
        </p:nvCxnSpPr>
        <p:spPr>
          <a:xfrm>
            <a:off x="1843100" y="2574125"/>
            <a:ext cx="988200" cy="1802700"/>
          </a:xfrm>
          <a:prstGeom prst="straightConnector1">
            <a:avLst/>
          </a:prstGeom>
          <a:noFill/>
          <a:ln w="19050" cap="flat" cmpd="sng">
            <a:solidFill>
              <a:srgbClr val="CCCCCC"/>
            </a:solidFill>
            <a:prstDash val="solid"/>
            <a:round/>
            <a:headEnd type="none" w="med" len="med"/>
            <a:tailEnd type="none" w="med" len="med"/>
          </a:ln>
        </p:spPr>
      </p:cxnSp>
      <p:cxnSp>
        <p:nvCxnSpPr>
          <p:cNvPr id="225" name="Google Shape;225;p30"/>
          <p:cNvCxnSpPr/>
          <p:nvPr/>
        </p:nvCxnSpPr>
        <p:spPr>
          <a:xfrm>
            <a:off x="1845475" y="2562225"/>
            <a:ext cx="1988400" cy="1609800"/>
          </a:xfrm>
          <a:prstGeom prst="straightConnector1">
            <a:avLst/>
          </a:prstGeom>
          <a:noFill/>
          <a:ln w="19050" cap="flat" cmpd="sng">
            <a:solidFill>
              <a:srgbClr val="CCCCCC"/>
            </a:solidFill>
            <a:prstDash val="solid"/>
            <a:round/>
            <a:headEnd type="none" w="med" len="med"/>
            <a:tailEnd type="none" w="med" len="med"/>
          </a:ln>
        </p:spPr>
      </p:cxnSp>
      <p:pic>
        <p:nvPicPr>
          <p:cNvPr id="226" name="Google Shape;226;p30"/>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2152051" y="248326"/>
            <a:ext cx="1019776" cy="1019776"/>
          </a:xfrm>
          <a:prstGeom prst="rect">
            <a:avLst/>
          </a:prstGeom>
          <a:noFill/>
          <a:ln>
            <a:noFill/>
          </a:ln>
        </p:spPr>
      </p:pic>
      <p:pic>
        <p:nvPicPr>
          <p:cNvPr id="227" name="Google Shape;227;p30"/>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1028700" y="764552"/>
            <a:ext cx="501699" cy="503547"/>
          </a:xfrm>
          <a:prstGeom prst="rect">
            <a:avLst/>
          </a:prstGeom>
          <a:noFill/>
          <a:ln>
            <a:noFill/>
          </a:ln>
        </p:spPr>
      </p:pic>
      <p:pic>
        <p:nvPicPr>
          <p:cNvPr id="228" name="Google Shape;228;p30"/>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2455076" y="4029074"/>
            <a:ext cx="817599" cy="817599"/>
          </a:xfrm>
          <a:prstGeom prst="rect">
            <a:avLst/>
          </a:prstGeom>
          <a:noFill/>
          <a:ln>
            <a:noFill/>
          </a:ln>
        </p:spPr>
      </p:pic>
      <p:pic>
        <p:nvPicPr>
          <p:cNvPr id="229" name="Google Shape;229;p30"/>
          <p:cNvPicPr preferRelativeResize="0"/>
          <p:nvPr/>
        </p:nvPicPr>
        <p:blipFill>
          <a:blip r:embed="rId6" cstate="hqprint">
            <a:alphaModFix/>
            <a:extLst>
              <a:ext uri="{28A0092B-C50C-407E-A947-70E740481C1C}">
                <a14:useLocalDpi xmlns:a14="http://schemas.microsoft.com/office/drawing/2010/main"/>
              </a:ext>
            </a:extLst>
          </a:blip>
          <a:stretch>
            <a:fillRect/>
          </a:stretch>
        </p:blipFill>
        <p:spPr>
          <a:xfrm>
            <a:off x="538200" y="4314825"/>
            <a:ext cx="1371601" cy="1371601"/>
          </a:xfrm>
          <a:prstGeom prst="rect">
            <a:avLst/>
          </a:prstGeom>
          <a:noFill/>
          <a:ln>
            <a:noFill/>
          </a:ln>
        </p:spPr>
      </p:pic>
      <p:pic>
        <p:nvPicPr>
          <p:cNvPr id="230" name="Google Shape;230;p30"/>
          <p:cNvPicPr preferRelativeResize="0"/>
          <p:nvPr/>
        </p:nvPicPr>
        <p:blipFill>
          <a:blip r:embed="rId7" cstate="hqprint">
            <a:alphaModFix/>
            <a:extLst>
              <a:ext uri="{28A0092B-C50C-407E-A947-70E740481C1C}">
                <a14:useLocalDpi xmlns:a14="http://schemas.microsoft.com/office/drawing/2010/main"/>
              </a:ext>
            </a:extLst>
          </a:blip>
          <a:stretch>
            <a:fillRect/>
          </a:stretch>
        </p:blipFill>
        <p:spPr>
          <a:xfrm>
            <a:off x="3667868" y="3987000"/>
            <a:ext cx="501700" cy="501700"/>
          </a:xfrm>
          <a:prstGeom prst="rect">
            <a:avLst/>
          </a:prstGeom>
          <a:noFill/>
          <a:ln>
            <a:noFill/>
          </a:ln>
        </p:spPr>
      </p:pic>
      <p:pic>
        <p:nvPicPr>
          <p:cNvPr id="231" name="Google Shape;231;p30"/>
          <p:cNvPicPr preferRelativeResize="0"/>
          <p:nvPr/>
        </p:nvPicPr>
        <p:blipFill>
          <a:blip r:embed="rId7" cstate="hqprint">
            <a:alphaModFix/>
            <a:extLst>
              <a:ext uri="{28A0092B-C50C-407E-A947-70E740481C1C}">
                <a14:useLocalDpi xmlns:a14="http://schemas.microsoft.com/office/drawing/2010/main"/>
              </a:ext>
            </a:extLst>
          </a:blip>
          <a:stretch>
            <a:fillRect/>
          </a:stretch>
        </p:blipFill>
        <p:spPr>
          <a:xfrm>
            <a:off x="1562093" y="91275"/>
            <a:ext cx="501700" cy="501700"/>
          </a:xfrm>
          <a:prstGeom prst="rect">
            <a:avLst/>
          </a:prstGeom>
          <a:noFill/>
          <a:ln>
            <a:noFill/>
          </a:ln>
        </p:spPr>
      </p:pic>
      <p:pic>
        <p:nvPicPr>
          <p:cNvPr id="232" name="Google Shape;232;p30"/>
          <p:cNvPicPr preferRelativeResize="0"/>
          <p:nvPr/>
        </p:nvPicPr>
        <p:blipFill>
          <a:blip r:embed="rId7" cstate="hqprint">
            <a:alphaModFix/>
            <a:extLst>
              <a:ext uri="{28A0092B-C50C-407E-A947-70E740481C1C}">
                <a14:useLocalDpi xmlns:a14="http://schemas.microsoft.com/office/drawing/2010/main"/>
              </a:ext>
            </a:extLst>
          </a:blip>
          <a:stretch>
            <a:fillRect/>
          </a:stretch>
        </p:blipFill>
        <p:spPr>
          <a:xfrm>
            <a:off x="47618" y="1268100"/>
            <a:ext cx="501700" cy="501700"/>
          </a:xfrm>
          <a:prstGeom prst="rect">
            <a:avLst/>
          </a:prstGeom>
          <a:noFill/>
          <a:ln>
            <a:noFill/>
          </a:ln>
        </p:spPr>
      </p:pic>
      <p:pic>
        <p:nvPicPr>
          <p:cNvPr id="233" name="Google Shape;233;p30"/>
          <p:cNvPicPr preferRelativeResize="0"/>
          <p:nvPr/>
        </p:nvPicPr>
        <p:blipFill>
          <a:blip r:embed="rId8" cstate="hqprint">
            <a:alphaModFix/>
            <a:extLst>
              <a:ext uri="{28A0092B-C50C-407E-A947-70E740481C1C}">
                <a14:useLocalDpi xmlns:a14="http://schemas.microsoft.com/office/drawing/2010/main"/>
              </a:ext>
            </a:extLst>
          </a:blip>
          <a:stretch>
            <a:fillRect/>
          </a:stretch>
        </p:blipFill>
        <p:spPr>
          <a:xfrm>
            <a:off x="387122" y="3503716"/>
            <a:ext cx="426895" cy="426901"/>
          </a:xfrm>
          <a:prstGeom prst="rect">
            <a:avLst/>
          </a:prstGeom>
          <a:noFill/>
          <a:ln>
            <a:noFill/>
          </a:ln>
        </p:spPr>
      </p:pic>
      <p:pic>
        <p:nvPicPr>
          <p:cNvPr id="234" name="Google Shape;234;p30"/>
          <p:cNvPicPr preferRelativeResize="0"/>
          <p:nvPr/>
        </p:nvPicPr>
        <p:blipFill>
          <a:blip r:embed="rId9" cstate="hqprint">
            <a:alphaModFix/>
            <a:extLst>
              <a:ext uri="{28A0092B-C50C-407E-A947-70E740481C1C}">
                <a14:useLocalDpi xmlns:a14="http://schemas.microsoft.com/office/drawing/2010/main"/>
              </a:ext>
            </a:extLst>
          </a:blip>
          <a:stretch>
            <a:fillRect/>
          </a:stretch>
        </p:blipFill>
        <p:spPr>
          <a:xfrm>
            <a:off x="1723947" y="3943275"/>
            <a:ext cx="241401" cy="241401"/>
          </a:xfrm>
          <a:prstGeom prst="rect">
            <a:avLst/>
          </a:prstGeom>
          <a:noFill/>
          <a:ln>
            <a:noFill/>
          </a:ln>
        </p:spPr>
      </p:pic>
      <p:pic>
        <p:nvPicPr>
          <p:cNvPr id="235" name="Google Shape;235;p30"/>
          <p:cNvPicPr preferRelativeResize="0"/>
          <p:nvPr/>
        </p:nvPicPr>
        <p:blipFill>
          <a:blip r:embed="rId10" cstate="hqprint">
            <a:alphaModFix/>
            <a:extLst>
              <a:ext uri="{28A0092B-C50C-407E-A947-70E740481C1C}">
                <a14:useLocalDpi xmlns:a14="http://schemas.microsoft.com/office/drawing/2010/main"/>
              </a:ext>
            </a:extLst>
          </a:blip>
          <a:stretch>
            <a:fillRect/>
          </a:stretch>
        </p:blipFill>
        <p:spPr>
          <a:xfrm>
            <a:off x="454075" y="1212875"/>
            <a:ext cx="2717751" cy="2717751"/>
          </a:xfrm>
          <a:prstGeom prst="rect">
            <a:avLst/>
          </a:prstGeom>
          <a:noFill/>
          <a:ln>
            <a:noFill/>
          </a:ln>
        </p:spPr>
      </p:pic>
      <p:pic>
        <p:nvPicPr>
          <p:cNvPr id="236" name="Google Shape;236;p30"/>
          <p:cNvPicPr preferRelativeResize="0"/>
          <p:nvPr/>
        </p:nvPicPr>
        <p:blipFill>
          <a:blip r:embed="rId11"/>
          <a:srcRect/>
          <a:stretch/>
        </p:blipFill>
        <p:spPr>
          <a:xfrm>
            <a:off x="361902" y="1366548"/>
            <a:ext cx="2566406" cy="2260052"/>
          </a:xfrm>
          <a:prstGeom prst="ellipse">
            <a:avLst/>
          </a:prstGeom>
          <a:ln>
            <a:noFill/>
          </a:ln>
          <a:effectLst>
            <a:softEdge rad="112500"/>
          </a:effectLst>
        </p:spPr>
      </p:pic>
      <p:pic>
        <p:nvPicPr>
          <p:cNvPr id="23" name="Image 22">
            <a:extLst>
              <a:ext uri="{FF2B5EF4-FFF2-40B4-BE49-F238E27FC236}">
                <a16:creationId xmlns:a16="http://schemas.microsoft.com/office/drawing/2014/main" id="{94D32B89-E5D2-4352-9BDC-BC377023031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29640" y="0"/>
            <a:ext cx="1214360" cy="1141447"/>
          </a:xfrm>
          <a:prstGeom prst="ellipse">
            <a:avLst/>
          </a:prstGeom>
          <a:ln>
            <a:noFill/>
          </a:ln>
          <a:effectLst>
            <a:softEdge rad="112500"/>
          </a:effectLst>
        </p:spPr>
      </p:pic>
      <p:sp>
        <p:nvSpPr>
          <p:cNvPr id="2" name="Rectangle 1">
            <a:extLst>
              <a:ext uri="{FF2B5EF4-FFF2-40B4-BE49-F238E27FC236}">
                <a16:creationId xmlns:a16="http://schemas.microsoft.com/office/drawing/2014/main" id="{40F782BA-EE12-4965-8468-A1A2323B4CB9}"/>
              </a:ext>
            </a:extLst>
          </p:cNvPr>
          <p:cNvSpPr/>
          <p:nvPr/>
        </p:nvSpPr>
        <p:spPr>
          <a:xfrm>
            <a:off x="3166439" y="85074"/>
            <a:ext cx="4625086" cy="1785104"/>
          </a:xfrm>
          <a:prstGeom prst="rect">
            <a:avLst/>
          </a:prstGeom>
        </p:spPr>
        <p:txBody>
          <a:bodyPr wrap="square">
            <a:spAutoFit/>
          </a:bodyPr>
          <a:lstStyle/>
          <a:p>
            <a:pPr algn="ctr"/>
            <a:r>
              <a:rPr lang="en-US" sz="1200" dirty="0"/>
              <a:t>RÉPUBLIQUE ALGÉRIENNE DÉMOCRATIQUE ET POPULAIRE</a:t>
            </a:r>
          </a:p>
          <a:p>
            <a:pPr algn="ctr"/>
            <a:r>
              <a:rPr lang="en-US" sz="1200" dirty="0"/>
              <a:t>MINISTÈRE DE L’ENSEIGNEMENT SUPÉRIEUR</a:t>
            </a:r>
          </a:p>
          <a:p>
            <a:pPr algn="ctr"/>
            <a:r>
              <a:rPr lang="en-US" sz="1200" dirty="0"/>
              <a:t>ET DE LA RECHERCHE SCIENTIFIQUE</a:t>
            </a:r>
          </a:p>
          <a:p>
            <a:pPr algn="ctr"/>
            <a:endParaRPr lang="en-US" sz="1200" dirty="0"/>
          </a:p>
          <a:p>
            <a:pPr algn="ctr"/>
            <a:r>
              <a:rPr lang="en-US" sz="1200" dirty="0" err="1"/>
              <a:t>Université</a:t>
            </a:r>
            <a:r>
              <a:rPr lang="en-US" sz="1200" dirty="0"/>
              <a:t> des Frères </a:t>
            </a:r>
            <a:r>
              <a:rPr lang="en-US" sz="1200" dirty="0" err="1"/>
              <a:t>Mentouri</a:t>
            </a:r>
            <a:r>
              <a:rPr lang="en-US" sz="1200" dirty="0"/>
              <a:t> Constantine</a:t>
            </a:r>
          </a:p>
          <a:p>
            <a:pPr algn="ctr"/>
            <a:endParaRPr lang="en-US" sz="1200" dirty="0"/>
          </a:p>
          <a:p>
            <a:pPr algn="ctr"/>
            <a:r>
              <a:rPr lang="en-US" sz="1200" dirty="0" err="1"/>
              <a:t>Faculté</a:t>
            </a:r>
            <a:r>
              <a:rPr lang="en-US" sz="1200" dirty="0"/>
              <a:t> des Sciences </a:t>
            </a:r>
            <a:r>
              <a:rPr lang="en-US" sz="1200" dirty="0" err="1"/>
              <a:t>exactes</a:t>
            </a:r>
            <a:r>
              <a:rPr lang="en-US" sz="1200" dirty="0"/>
              <a:t> et de  la Nature et de la Vie</a:t>
            </a:r>
          </a:p>
          <a:p>
            <a:pPr algn="ctr"/>
            <a:r>
              <a:rPr lang="en-US" sz="1200" dirty="0" err="1"/>
              <a:t>Département</a:t>
            </a:r>
            <a:r>
              <a:rPr lang="en-US" sz="1200" dirty="0"/>
              <a:t> de science de la </a:t>
            </a:r>
            <a:r>
              <a:rPr lang="en-US" sz="1200" dirty="0" err="1"/>
              <a:t>matiére</a:t>
            </a:r>
            <a:endParaRPr lang="en-US" sz="1200" dirty="0"/>
          </a:p>
        </p:txBody>
      </p:sp>
      <p:sp>
        <p:nvSpPr>
          <p:cNvPr id="3" name="Rectangle 2">
            <a:extLst>
              <a:ext uri="{FF2B5EF4-FFF2-40B4-BE49-F238E27FC236}">
                <a16:creationId xmlns:a16="http://schemas.microsoft.com/office/drawing/2014/main" id="{AD20E06F-B8B8-4FFC-BB03-45B3CD963CEF}"/>
              </a:ext>
            </a:extLst>
          </p:cNvPr>
          <p:cNvSpPr/>
          <p:nvPr/>
        </p:nvSpPr>
        <p:spPr>
          <a:xfrm>
            <a:off x="3438526" y="3488062"/>
            <a:ext cx="4572000" cy="913070"/>
          </a:xfrm>
          <a:prstGeom prst="rect">
            <a:avLst/>
          </a:prstGeom>
        </p:spPr>
        <p:txBody>
          <a:bodyPr>
            <a:spAutoFit/>
          </a:bodyPr>
          <a:lstStyle/>
          <a:p>
            <a:pPr>
              <a:lnSpc>
                <a:spcPct val="107000"/>
              </a:lnSpc>
              <a:spcAft>
                <a:spcPts val="800"/>
              </a:spcAft>
            </a:pPr>
            <a:r>
              <a:rPr lang="fr-FR" sz="1200" dirty="0">
                <a:solidFill>
                  <a:schemeClr val="tx1"/>
                </a:solidFill>
                <a:latin typeface="Calibri" panose="020F0502020204030204" pitchFamily="34" charset="0"/>
                <a:ea typeface="Calibri" panose="020F0502020204030204" pitchFamily="34" charset="0"/>
                <a:cs typeface="Arial" panose="020B0604020202020204" pitchFamily="34" charset="0"/>
              </a:rPr>
              <a:t>Réalisé par : </a:t>
            </a:r>
            <a:r>
              <a:rPr lang="fr-FR" sz="1200" dirty="0" err="1">
                <a:solidFill>
                  <a:schemeClr val="tx1"/>
                </a:solidFill>
                <a:latin typeface="Calibri" panose="020F0502020204030204" pitchFamily="34" charset="0"/>
                <a:ea typeface="Calibri" panose="020F0502020204030204" pitchFamily="34" charset="0"/>
                <a:cs typeface="Arial" panose="020B0604020202020204" pitchFamily="34" charset="0"/>
              </a:rPr>
              <a:t>Laouadi</a:t>
            </a:r>
            <a:r>
              <a:rPr lang="fr-FR" sz="1200" dirty="0">
                <a:solidFill>
                  <a:schemeClr val="tx1"/>
                </a:solidFill>
                <a:latin typeface="Calibri" panose="020F0502020204030204" pitchFamily="34" charset="0"/>
                <a:ea typeface="Calibri" panose="020F0502020204030204" pitchFamily="34" charset="0"/>
                <a:cs typeface="Arial" panose="020B0604020202020204" pitchFamily="34" charset="0"/>
              </a:rPr>
              <a:t> </a:t>
            </a:r>
            <a:r>
              <a:rPr lang="fr-FR" sz="1200" dirty="0" err="1">
                <a:solidFill>
                  <a:schemeClr val="tx1"/>
                </a:solidFill>
                <a:latin typeface="Calibri" panose="020F0502020204030204" pitchFamily="34" charset="0"/>
                <a:ea typeface="Calibri" panose="020F0502020204030204" pitchFamily="34" charset="0"/>
                <a:cs typeface="Arial" panose="020B0604020202020204" pitchFamily="34" charset="0"/>
              </a:rPr>
              <a:t>Noussaiba</a:t>
            </a:r>
            <a:r>
              <a:rPr lang="fr-FR" sz="1200" dirty="0">
                <a:solidFill>
                  <a:schemeClr val="tx1"/>
                </a:solidFill>
                <a:latin typeface="Calibri" panose="020F0502020204030204" pitchFamily="34" charset="0"/>
                <a:ea typeface="Calibri" panose="020F0502020204030204" pitchFamily="34" charset="0"/>
                <a:cs typeface="Arial" panose="020B0604020202020204" pitchFamily="34" charset="0"/>
              </a:rPr>
              <a:t> </a:t>
            </a:r>
            <a:endParaRPr lang="en-US" sz="12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1200" dirty="0">
                <a:solidFill>
                  <a:schemeClr val="tx1"/>
                </a:solidFill>
                <a:latin typeface="Calibri" panose="020F0502020204030204" pitchFamily="34" charset="0"/>
                <a:ea typeface="Calibri" panose="020F0502020204030204" pitchFamily="34" charset="0"/>
                <a:cs typeface="Arial" panose="020B0604020202020204" pitchFamily="34" charset="0"/>
              </a:rPr>
              <a:t>                        </a:t>
            </a:r>
            <a:r>
              <a:rPr lang="fr-FR" sz="1200" dirty="0" err="1">
                <a:solidFill>
                  <a:schemeClr val="tx1"/>
                </a:solidFill>
                <a:latin typeface="Calibri" panose="020F0502020204030204" pitchFamily="34" charset="0"/>
                <a:ea typeface="Calibri" panose="020F0502020204030204" pitchFamily="34" charset="0"/>
                <a:cs typeface="Arial" panose="020B0604020202020204" pitchFamily="34" charset="0"/>
              </a:rPr>
              <a:t>Ferdi</a:t>
            </a:r>
            <a:r>
              <a:rPr lang="fr-FR" sz="1200" dirty="0">
                <a:solidFill>
                  <a:schemeClr val="tx1"/>
                </a:solidFill>
                <a:latin typeface="Calibri" panose="020F0502020204030204" pitchFamily="34" charset="0"/>
                <a:ea typeface="Calibri" panose="020F0502020204030204" pitchFamily="34" charset="0"/>
                <a:cs typeface="Arial" panose="020B0604020202020204" pitchFamily="34" charset="0"/>
              </a:rPr>
              <a:t> </a:t>
            </a:r>
            <a:r>
              <a:rPr lang="fr-FR" sz="1200" dirty="0" err="1">
                <a:solidFill>
                  <a:schemeClr val="tx1"/>
                </a:solidFill>
                <a:latin typeface="Calibri" panose="020F0502020204030204" pitchFamily="34" charset="0"/>
                <a:ea typeface="Calibri" panose="020F0502020204030204" pitchFamily="34" charset="0"/>
                <a:cs typeface="Arial" panose="020B0604020202020204" pitchFamily="34" charset="0"/>
              </a:rPr>
              <a:t>Meroua</a:t>
            </a:r>
            <a:r>
              <a:rPr lang="fr-FR" sz="1200" dirty="0">
                <a:solidFill>
                  <a:schemeClr val="tx1"/>
                </a:solidFill>
                <a:latin typeface="Calibri" panose="020F0502020204030204" pitchFamily="34" charset="0"/>
                <a:ea typeface="Calibri" panose="020F0502020204030204" pitchFamily="34" charset="0"/>
                <a:cs typeface="Arial" panose="020B0604020202020204" pitchFamily="34" charset="0"/>
              </a:rPr>
              <a:t> </a:t>
            </a:r>
            <a:endParaRPr lang="en-US" sz="12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b="1" dirty="0">
                <a:solidFill>
                  <a:schemeClr val="tx1"/>
                </a:solidFill>
                <a:latin typeface="Calibri" panose="020F0502020204030204" pitchFamily="34" charset="0"/>
                <a:ea typeface="Calibri" panose="020F0502020204030204" pitchFamily="34" charset="0"/>
                <a:cs typeface="Arial" panose="020B0604020202020204" pitchFamily="34" charset="0"/>
              </a:rPr>
              <a:t>                     </a:t>
            </a:r>
            <a:endParaRPr lang="en-US" b="1"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CB85B36-908B-4357-BD03-067EB9DEDEC8}"/>
              </a:ext>
            </a:extLst>
          </p:cNvPr>
          <p:cNvSpPr/>
          <p:nvPr/>
        </p:nvSpPr>
        <p:spPr>
          <a:xfrm>
            <a:off x="6602819" y="4200259"/>
            <a:ext cx="4572000" cy="581441"/>
          </a:xfrm>
          <a:prstGeom prst="rect">
            <a:avLst/>
          </a:prstGeom>
        </p:spPr>
        <p:txBody>
          <a:bodyPr>
            <a:spAutoFit/>
          </a:bodyPr>
          <a:lstStyle/>
          <a:p>
            <a:pPr>
              <a:lnSpc>
                <a:spcPct val="107000"/>
              </a:lnSpc>
              <a:spcAft>
                <a:spcPts val="800"/>
              </a:spcAft>
            </a:pPr>
            <a:r>
              <a:rPr lang="fr-FR" sz="1200" dirty="0">
                <a:solidFill>
                  <a:schemeClr val="tx1"/>
                </a:solidFill>
                <a:latin typeface="Calibri" panose="020F0502020204030204" pitchFamily="34" charset="0"/>
                <a:ea typeface="Calibri" panose="020F0502020204030204" pitchFamily="34" charset="0"/>
                <a:cs typeface="Arial" panose="020B0604020202020204" pitchFamily="34" charset="0"/>
              </a:rPr>
              <a:t>Sous la supervision du : </a:t>
            </a:r>
            <a:endParaRPr lang="en-US" sz="12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1200" dirty="0">
                <a:solidFill>
                  <a:schemeClr val="tx1"/>
                </a:solidFill>
                <a:latin typeface="Calibri" panose="020F0502020204030204" pitchFamily="34" charset="0"/>
                <a:ea typeface="Calibri" panose="020F0502020204030204" pitchFamily="34" charset="0"/>
                <a:cs typeface="Arial" panose="020B0604020202020204" pitchFamily="34" charset="0"/>
              </a:rPr>
              <a:t>                          </a:t>
            </a:r>
            <a:r>
              <a:rPr lang="fr-FR" sz="1200" dirty="0" err="1">
                <a:solidFill>
                  <a:schemeClr val="tx1"/>
                </a:solidFill>
                <a:latin typeface="Calibri" panose="020F0502020204030204" pitchFamily="34" charset="0"/>
                <a:ea typeface="Calibri" panose="020F0502020204030204" pitchFamily="34" charset="0"/>
                <a:cs typeface="Arial" panose="020B0604020202020204" pitchFamily="34" charset="0"/>
              </a:rPr>
              <a:t>Mennai</a:t>
            </a:r>
            <a:r>
              <a:rPr lang="fr-FR" sz="1200" dirty="0">
                <a:solidFill>
                  <a:schemeClr val="tx1"/>
                </a:solidFill>
                <a:latin typeface="Calibri" panose="020F0502020204030204" pitchFamily="34" charset="0"/>
                <a:ea typeface="Calibri" panose="020F0502020204030204" pitchFamily="34" charset="0"/>
                <a:cs typeface="Arial" panose="020B0604020202020204" pitchFamily="34" charset="0"/>
              </a:rPr>
              <a:t> Imad</a:t>
            </a:r>
            <a:endParaRPr lang="en-US" sz="1200"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423"/>
        <p:cNvGrpSpPr/>
        <p:nvPr/>
      </p:nvGrpSpPr>
      <p:grpSpPr>
        <a:xfrm>
          <a:off x="0" y="0"/>
          <a:ext cx="0" cy="0"/>
          <a:chOff x="0" y="0"/>
          <a:chExt cx="0" cy="0"/>
        </a:xfrm>
      </p:grpSpPr>
      <p:sp>
        <p:nvSpPr>
          <p:cNvPr id="428" name="Google Shape;428;p39"/>
          <p:cNvSpPr txBox="1">
            <a:spLocks noGrp="1"/>
          </p:cNvSpPr>
          <p:nvPr>
            <p:ph type="title"/>
          </p:nvPr>
        </p:nvSpPr>
        <p:spPr>
          <a:xfrm>
            <a:off x="265813" y="143165"/>
            <a:ext cx="8612374" cy="1945759"/>
          </a:xfrm>
          <a:prstGeom prst="rect">
            <a:avLst/>
          </a:prstGeom>
        </p:spPr>
        <p:txBody>
          <a:bodyPr spcFirstLastPara="1" wrap="square" lIns="91425" tIns="91425" rIns="91425" bIns="91425" anchor="ctr" anchorCtr="0">
            <a:noAutofit/>
          </a:bodyPr>
          <a:lstStyle/>
          <a:p>
            <a:r>
              <a:rPr lang="fr-FR" sz="1400" b="0" dirty="0">
                <a:latin typeface="+mn-lt"/>
              </a:rPr>
              <a:t>Le diagnostic prénatal utilise diverses techniques pour évaluer la santé et le développement du fœtus pendant la grossesse. Ces techniques peuvent être classées en deux catégories principales : les méthodes non invasives et les méthodes invasives.</a:t>
            </a:r>
            <a:br>
              <a:rPr lang="fr-FR" sz="1400" b="0" dirty="0">
                <a:latin typeface="+mn-lt"/>
              </a:rPr>
            </a:br>
            <a:endParaRPr sz="1400" b="0" dirty="0">
              <a:latin typeface="+mn-lt"/>
            </a:endParaRPr>
          </a:p>
        </p:txBody>
      </p:sp>
      <p:sp>
        <p:nvSpPr>
          <p:cNvPr id="10" name="Rectangle 9">
            <a:extLst>
              <a:ext uri="{FF2B5EF4-FFF2-40B4-BE49-F238E27FC236}">
                <a16:creationId xmlns:a16="http://schemas.microsoft.com/office/drawing/2014/main" id="{63A018B9-999D-4CB3-976E-F82CA1611C1D}"/>
              </a:ext>
            </a:extLst>
          </p:cNvPr>
          <p:cNvSpPr/>
          <p:nvPr/>
        </p:nvSpPr>
        <p:spPr>
          <a:xfrm>
            <a:off x="511619" y="1616793"/>
            <a:ext cx="4269117" cy="338554"/>
          </a:xfrm>
          <a:prstGeom prst="rect">
            <a:avLst/>
          </a:prstGeom>
        </p:spPr>
        <p:txBody>
          <a:bodyPr wrap="none">
            <a:spAutoFit/>
          </a:bodyPr>
          <a:lstStyle/>
          <a:p>
            <a:r>
              <a:rPr lang="fr-FR" sz="1600" b="1" dirty="0">
                <a:solidFill>
                  <a:srgbClr val="7030A0"/>
                </a:solidFill>
                <a:latin typeface="Arial" panose="020B0604020202020204" pitchFamily="34" charset="0"/>
                <a:ea typeface="Calibri" panose="020F0502020204030204" pitchFamily="34" charset="0"/>
              </a:rPr>
              <a:t> A/ Les techniques non invasives ( DPNI)</a:t>
            </a:r>
            <a:r>
              <a:rPr lang="fr-FR" sz="1600" dirty="0">
                <a:solidFill>
                  <a:srgbClr val="7030A0"/>
                </a:solidFill>
                <a:latin typeface="Arial" panose="020B0604020202020204" pitchFamily="34" charset="0"/>
                <a:ea typeface="Calibri" panose="020F0502020204030204" pitchFamily="34" charset="0"/>
              </a:rPr>
              <a:t> :</a:t>
            </a:r>
            <a:endParaRPr lang="fr-FR" sz="1600" dirty="0">
              <a:solidFill>
                <a:srgbClr val="7030A0"/>
              </a:solidFill>
            </a:endParaRPr>
          </a:p>
        </p:txBody>
      </p:sp>
      <p:sp>
        <p:nvSpPr>
          <p:cNvPr id="2" name="Rectangle 1">
            <a:extLst>
              <a:ext uri="{FF2B5EF4-FFF2-40B4-BE49-F238E27FC236}">
                <a16:creationId xmlns:a16="http://schemas.microsoft.com/office/drawing/2014/main" id="{1B600363-80F1-4ED5-90B1-CE8D913EBD65}"/>
              </a:ext>
            </a:extLst>
          </p:cNvPr>
          <p:cNvSpPr/>
          <p:nvPr/>
        </p:nvSpPr>
        <p:spPr>
          <a:xfrm>
            <a:off x="265813" y="2242928"/>
            <a:ext cx="4989475" cy="1815882"/>
          </a:xfrm>
          <a:prstGeom prst="rect">
            <a:avLst/>
          </a:prstGeom>
        </p:spPr>
        <p:txBody>
          <a:bodyPr wrap="square">
            <a:spAutoFit/>
          </a:bodyPr>
          <a:lstStyle/>
          <a:p>
            <a:pPr>
              <a:spcAft>
                <a:spcPts val="1800"/>
              </a:spcAft>
            </a:pPr>
            <a:r>
              <a:rPr lang="fr-FR" dirty="0">
                <a:solidFill>
                  <a:srgbClr val="212529"/>
                </a:solidFill>
                <a:latin typeface="Arial" panose="020B0604020202020204" pitchFamily="34" charset="0"/>
                <a:ea typeface="Times New Roman" panose="02020603050405020304" pitchFamily="18" charset="0"/>
              </a:rPr>
              <a:t>Le DPNI est une technique de dépistage prénatal, qui permet de détecter précocement des anomalies des chromosomes chez le fœtus et en particulier des formes de la trisomie 21, trisomie 13 et 18. A partir d’une simple prise de sang chez la femme enceinte, le test DPNI permet d’analyser des fragments de l’ADN du fœtus, qui circule dans le sang maternel pendant la grossesse. Le DPNI est un test très fiable.</a:t>
            </a:r>
            <a:endParaRPr lang="fr-FR" dirty="0">
              <a:latin typeface="Times New Roman" panose="02020603050405020304" pitchFamily="18" charset="0"/>
              <a:ea typeface="Times New Roman" panose="02020603050405020304" pitchFamily="18" charset="0"/>
            </a:endParaRPr>
          </a:p>
        </p:txBody>
      </p:sp>
      <p:pic>
        <p:nvPicPr>
          <p:cNvPr id="5" name="Image 4">
            <a:extLst>
              <a:ext uri="{FF2B5EF4-FFF2-40B4-BE49-F238E27FC236}">
                <a16:creationId xmlns:a16="http://schemas.microsoft.com/office/drawing/2014/main" id="{CC6CEE5B-BB87-4313-BE69-A746E692DE96}"/>
              </a:ext>
            </a:extLst>
          </p:cNvPr>
          <p:cNvPicPr>
            <a:picLocks noChangeAspect="1"/>
          </p:cNvPicPr>
          <p:nvPr/>
        </p:nvPicPr>
        <p:blipFill>
          <a:blip r:embed="rId3"/>
          <a:stretch>
            <a:fillRect/>
          </a:stretch>
        </p:blipFill>
        <p:spPr>
          <a:xfrm>
            <a:off x="5255288" y="1780916"/>
            <a:ext cx="3622899" cy="2431898"/>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cxnSp>
        <p:nvCxnSpPr>
          <p:cNvPr id="446" name="Google Shape;446;p41"/>
          <p:cNvCxnSpPr/>
          <p:nvPr/>
        </p:nvCxnSpPr>
        <p:spPr>
          <a:xfrm flipH="1">
            <a:off x="6943800" y="284900"/>
            <a:ext cx="1480200" cy="1058100"/>
          </a:xfrm>
          <a:prstGeom prst="straightConnector1">
            <a:avLst/>
          </a:prstGeom>
          <a:noFill/>
          <a:ln w="19050" cap="flat" cmpd="sng">
            <a:solidFill>
              <a:srgbClr val="CCCCCC"/>
            </a:solidFill>
            <a:prstDash val="solid"/>
            <a:round/>
            <a:headEnd type="none" w="med" len="med"/>
            <a:tailEnd type="none" w="med" len="med"/>
          </a:ln>
        </p:spPr>
      </p:cxnSp>
      <p:pic>
        <p:nvPicPr>
          <p:cNvPr id="469" name="Google Shape;469;p41"/>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7183501" y="-989361"/>
            <a:ext cx="2480996" cy="2482811"/>
          </a:xfrm>
          <a:prstGeom prst="rect">
            <a:avLst/>
          </a:prstGeom>
          <a:noFill/>
          <a:ln>
            <a:noFill/>
          </a:ln>
        </p:spPr>
      </p:pic>
      <p:pic>
        <p:nvPicPr>
          <p:cNvPr id="470" name="Google Shape;470;p41"/>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6442498" y="3869165"/>
            <a:ext cx="2482811" cy="2482811"/>
          </a:xfrm>
          <a:prstGeom prst="rect">
            <a:avLst/>
          </a:prstGeom>
          <a:noFill/>
          <a:ln>
            <a:noFill/>
          </a:ln>
        </p:spPr>
      </p:pic>
      <p:pic>
        <p:nvPicPr>
          <p:cNvPr id="471" name="Google Shape;471;p41"/>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6460127" y="876302"/>
            <a:ext cx="961748" cy="961748"/>
          </a:xfrm>
          <a:prstGeom prst="rect">
            <a:avLst/>
          </a:prstGeom>
          <a:noFill/>
          <a:ln>
            <a:noFill/>
          </a:ln>
        </p:spPr>
      </p:pic>
      <p:sp>
        <p:nvSpPr>
          <p:cNvPr id="47" name="Titre 46">
            <a:extLst>
              <a:ext uri="{FF2B5EF4-FFF2-40B4-BE49-F238E27FC236}">
                <a16:creationId xmlns:a16="http://schemas.microsoft.com/office/drawing/2014/main" id="{88FDE602-9A74-46A9-B2B4-68DCC6E6AE15}"/>
              </a:ext>
            </a:extLst>
          </p:cNvPr>
          <p:cNvSpPr>
            <a:spLocks noGrp="1"/>
          </p:cNvSpPr>
          <p:nvPr>
            <p:ph type="title"/>
          </p:nvPr>
        </p:nvSpPr>
        <p:spPr>
          <a:xfrm>
            <a:off x="93404" y="239685"/>
            <a:ext cx="7702550" cy="830966"/>
          </a:xfrm>
          <a:prstGeom prst="rect">
            <a:avLst/>
          </a:prstGeom>
        </p:spPr>
        <p:txBody>
          <a:bodyPr wrap="square">
            <a:spAutoFit/>
          </a:bodyPr>
          <a:lstStyle/>
          <a:p>
            <a:r>
              <a:rPr lang="fr-FR" sz="1400" b="0" dirty="0">
                <a:solidFill>
                  <a:schemeClr val="tx1"/>
                </a:solidFill>
                <a:latin typeface="+mj-lt"/>
                <a:ea typeface="Calibri" panose="020F0502020204030204" pitchFamily="34" charset="0"/>
                <a:cs typeface="Arial" panose="020B0604020202020204" pitchFamily="34" charset="0"/>
              </a:rPr>
              <a:t>Le résultat du dépistage vous est transmis par votre médecin, dans un délai de 7 à 10 jours. </a:t>
            </a:r>
            <a:r>
              <a:rPr lang="fr-FR" sz="1400" b="0" dirty="0">
                <a:solidFill>
                  <a:schemeClr val="tx1"/>
                </a:solidFill>
                <a:latin typeface="+mj-lt"/>
              </a:rPr>
              <a:t>Le test fournit deux types de résultat :</a:t>
            </a:r>
          </a:p>
          <a:p>
            <a:endParaRPr lang="fr-FR" sz="1400" b="0" dirty="0"/>
          </a:p>
        </p:txBody>
      </p:sp>
      <p:sp>
        <p:nvSpPr>
          <p:cNvPr id="22" name="Rectangle : avec coins arrondis en diagonale 21">
            <a:extLst>
              <a:ext uri="{FF2B5EF4-FFF2-40B4-BE49-F238E27FC236}">
                <a16:creationId xmlns:a16="http://schemas.microsoft.com/office/drawing/2014/main" id="{6A9B854F-CA31-4D68-B6B2-0B1086F55923}"/>
              </a:ext>
            </a:extLst>
          </p:cNvPr>
          <p:cNvSpPr/>
          <p:nvPr/>
        </p:nvSpPr>
        <p:spPr>
          <a:xfrm>
            <a:off x="170680" y="1116720"/>
            <a:ext cx="4274289" cy="1149699"/>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b="1" dirty="0"/>
              <a:t>Un résultat négatif: </a:t>
            </a:r>
            <a:r>
              <a:rPr lang="fr-FR" dirty="0"/>
              <a:t>indique un risque très faible de trisomie, il faudra donc simplement continuer le suivi médical classique de la grossesse.</a:t>
            </a:r>
          </a:p>
        </p:txBody>
      </p:sp>
      <p:sp>
        <p:nvSpPr>
          <p:cNvPr id="24" name="Rectangle : avec coins arrondis en diagonale 23">
            <a:extLst>
              <a:ext uri="{FF2B5EF4-FFF2-40B4-BE49-F238E27FC236}">
                <a16:creationId xmlns:a16="http://schemas.microsoft.com/office/drawing/2014/main" id="{009F6A79-DEFF-4059-A7BD-04CFBD63C18D}"/>
              </a:ext>
            </a:extLst>
          </p:cNvPr>
          <p:cNvSpPr/>
          <p:nvPr/>
        </p:nvSpPr>
        <p:spPr>
          <a:xfrm>
            <a:off x="4572000" y="2558437"/>
            <a:ext cx="4518278" cy="1160278"/>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b="1" dirty="0"/>
              <a:t>Un résultat positif,</a:t>
            </a:r>
            <a:r>
              <a:rPr lang="fr-FR" dirty="0"/>
              <a:t> indique un risque élevé que le fœtus soit atteint d’une trisomie 13,18 ou 21, sera alors proposé une analyse du caryotype fœtal par amniocentèse pour confirmer ou exclure le résultat.</a:t>
            </a:r>
          </a:p>
        </p:txBody>
      </p:sp>
      <p:pic>
        <p:nvPicPr>
          <p:cNvPr id="26" name="Image 25">
            <a:extLst>
              <a:ext uri="{FF2B5EF4-FFF2-40B4-BE49-F238E27FC236}">
                <a16:creationId xmlns:a16="http://schemas.microsoft.com/office/drawing/2014/main" id="{4FD0FAE6-0FBD-41CF-8026-0D123AC632A1}"/>
              </a:ext>
            </a:extLst>
          </p:cNvPr>
          <p:cNvPicPr>
            <a:picLocks noChangeAspect="1"/>
          </p:cNvPicPr>
          <p:nvPr/>
        </p:nvPicPr>
        <p:blipFill>
          <a:blip r:embed="rId6"/>
          <a:stretch>
            <a:fillRect/>
          </a:stretch>
        </p:blipFill>
        <p:spPr>
          <a:xfrm>
            <a:off x="93404" y="2418206"/>
            <a:ext cx="4384602" cy="2601018"/>
          </a:xfrm>
          <a:prstGeom prst="roundRect">
            <a:avLst>
              <a:gd name="adj" fmla="val 8594"/>
            </a:avLst>
          </a:prstGeom>
          <a:solidFill>
            <a:srgbClr val="FFFFFF">
              <a:shade val="85000"/>
            </a:srgbClr>
          </a:solidFill>
          <a:ln>
            <a:solidFill>
              <a:srgbClr val="0070C0"/>
            </a:solid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475"/>
        <p:cNvGrpSpPr/>
        <p:nvPr/>
      </p:nvGrpSpPr>
      <p:grpSpPr>
        <a:xfrm>
          <a:off x="0" y="0"/>
          <a:ext cx="0" cy="0"/>
          <a:chOff x="0" y="0"/>
          <a:chExt cx="0" cy="0"/>
        </a:xfrm>
      </p:grpSpPr>
      <p:sp>
        <p:nvSpPr>
          <p:cNvPr id="4" name="Rectangle 3">
            <a:extLst>
              <a:ext uri="{FF2B5EF4-FFF2-40B4-BE49-F238E27FC236}">
                <a16:creationId xmlns:a16="http://schemas.microsoft.com/office/drawing/2014/main" id="{AC605AF3-7E7E-4F58-B56A-7E2C68B7F684}"/>
              </a:ext>
            </a:extLst>
          </p:cNvPr>
          <p:cNvSpPr/>
          <p:nvPr/>
        </p:nvSpPr>
        <p:spPr>
          <a:xfrm>
            <a:off x="202019" y="208008"/>
            <a:ext cx="4369982" cy="3293209"/>
          </a:xfrm>
          <a:prstGeom prst="rect">
            <a:avLst/>
          </a:prstGeom>
        </p:spPr>
        <p:txBody>
          <a:bodyPr wrap="square">
            <a:spAutoFit/>
          </a:bodyPr>
          <a:lstStyle/>
          <a:p>
            <a:r>
              <a:rPr lang="fr-FR" sz="1300" dirty="0">
                <a:solidFill>
                  <a:srgbClr val="0070C0"/>
                </a:solidFill>
              </a:rPr>
              <a:t>L'échographie obstétricale  :</a:t>
            </a:r>
          </a:p>
          <a:p>
            <a:endParaRPr lang="fr-FR" sz="1300" dirty="0">
              <a:solidFill>
                <a:srgbClr val="0070C0"/>
              </a:solidFill>
            </a:endParaRPr>
          </a:p>
          <a:p>
            <a:r>
              <a:rPr lang="fr-FR" sz="1300" dirty="0">
                <a:solidFill>
                  <a:srgbClr val="0070C0"/>
                </a:solidFill>
              </a:rPr>
              <a:t> </a:t>
            </a:r>
            <a:r>
              <a:rPr lang="fr-FR" sz="1300" dirty="0"/>
              <a:t>L'échographie est une technique d'imagerie médicale qui repose sur l'utilisation d'ultrasons, des ondes sonores inaudibles, permettant de visualiser l'intérieur du corps. Elle est largement utilisée pour le diagnostic de nombreuses pathologies et pour le suivi de la grossesse, car elle permet de suivre le développement du fœtus et de dépister de nombreuses anomalies fœtales. L'examen est indolore, non invasif et sans danger, et il peut être pratiqué sur n'importe quelle partie du corps. Lors de l'examen, le médecin fait glisser sur la zone du corps à examiner une sonde qui produit des ultrasons. Quand ils rencontrent les organes, les ultrasons émettent un écho, qui est transformé en images sur un écran de télévision .</a:t>
            </a:r>
          </a:p>
        </p:txBody>
      </p:sp>
      <p:pic>
        <p:nvPicPr>
          <p:cNvPr id="6" name="Image 5">
            <a:extLst>
              <a:ext uri="{FF2B5EF4-FFF2-40B4-BE49-F238E27FC236}">
                <a16:creationId xmlns:a16="http://schemas.microsoft.com/office/drawing/2014/main" id="{5F9B560B-D84C-4E02-882A-091FBC7B7CEA}"/>
              </a:ext>
            </a:extLst>
          </p:cNvPr>
          <p:cNvPicPr>
            <a:picLocks noChangeAspect="1"/>
          </p:cNvPicPr>
          <p:nvPr/>
        </p:nvPicPr>
        <p:blipFill>
          <a:blip r:embed="rId3"/>
          <a:stretch>
            <a:fillRect/>
          </a:stretch>
        </p:blipFill>
        <p:spPr>
          <a:xfrm>
            <a:off x="4837814" y="176111"/>
            <a:ext cx="4178595" cy="2256616"/>
          </a:xfrm>
          <a:prstGeom prst="rect">
            <a:avLst/>
          </a:prstGeom>
        </p:spPr>
      </p:pic>
      <p:pic>
        <p:nvPicPr>
          <p:cNvPr id="8" name="Image 7">
            <a:extLst>
              <a:ext uri="{FF2B5EF4-FFF2-40B4-BE49-F238E27FC236}">
                <a16:creationId xmlns:a16="http://schemas.microsoft.com/office/drawing/2014/main" id="{2FC1E989-B985-4A66-96E9-9C4E5BF291C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00599" y="2716470"/>
            <a:ext cx="4178595" cy="2293973"/>
          </a:xfrm>
          <a:prstGeom prst="rect">
            <a:avLst/>
          </a:prstGeom>
        </p:spPr>
      </p:pic>
      <p:sp>
        <p:nvSpPr>
          <p:cNvPr id="9" name="Ellipse 8">
            <a:extLst>
              <a:ext uri="{FF2B5EF4-FFF2-40B4-BE49-F238E27FC236}">
                <a16:creationId xmlns:a16="http://schemas.microsoft.com/office/drawing/2014/main" id="{1ADBD0CE-CA7F-4ED3-8B46-52EAFE00AB3C}"/>
              </a:ext>
            </a:extLst>
          </p:cNvPr>
          <p:cNvSpPr/>
          <p:nvPr/>
        </p:nvSpPr>
        <p:spPr>
          <a:xfrm>
            <a:off x="568844" y="3424208"/>
            <a:ext cx="3774558" cy="171929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r>
              <a:rPr lang="fr-FR" dirty="0"/>
              <a:t>En conclusion, l'échographie et le DPNI sont deux techniques complémentaires qui peuvent être utilisées pour détecter des anomalies chromosomiques chez le fœtus.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480"/>
        <p:cNvGrpSpPr/>
        <p:nvPr/>
      </p:nvGrpSpPr>
      <p:grpSpPr>
        <a:xfrm>
          <a:off x="0" y="0"/>
          <a:ext cx="0" cy="0"/>
          <a:chOff x="0" y="0"/>
          <a:chExt cx="0" cy="0"/>
        </a:xfrm>
      </p:grpSpPr>
      <p:cxnSp>
        <p:nvCxnSpPr>
          <p:cNvPr id="481" name="Google Shape;481;p43"/>
          <p:cNvCxnSpPr/>
          <p:nvPr/>
        </p:nvCxnSpPr>
        <p:spPr>
          <a:xfrm flipH="1">
            <a:off x="6286575" y="76200"/>
            <a:ext cx="1209600" cy="543000"/>
          </a:xfrm>
          <a:prstGeom prst="straightConnector1">
            <a:avLst/>
          </a:prstGeom>
          <a:noFill/>
          <a:ln w="19050" cap="flat" cmpd="sng">
            <a:solidFill>
              <a:srgbClr val="CCCCCC"/>
            </a:solidFill>
            <a:prstDash val="solid"/>
            <a:round/>
            <a:headEnd type="none" w="med" len="med"/>
            <a:tailEnd type="none" w="med" len="med"/>
          </a:ln>
        </p:spPr>
      </p:cxnSp>
      <p:cxnSp>
        <p:nvCxnSpPr>
          <p:cNvPr id="482" name="Google Shape;482;p43"/>
          <p:cNvCxnSpPr/>
          <p:nvPr/>
        </p:nvCxnSpPr>
        <p:spPr>
          <a:xfrm>
            <a:off x="7477125" y="76200"/>
            <a:ext cx="1276500" cy="752400"/>
          </a:xfrm>
          <a:prstGeom prst="straightConnector1">
            <a:avLst/>
          </a:prstGeom>
          <a:noFill/>
          <a:ln w="19050" cap="flat" cmpd="sng">
            <a:solidFill>
              <a:srgbClr val="CCCCCC"/>
            </a:solidFill>
            <a:prstDash val="solid"/>
            <a:round/>
            <a:headEnd type="none" w="med" len="med"/>
            <a:tailEnd type="none" w="med" len="med"/>
          </a:ln>
        </p:spPr>
      </p:cxnSp>
      <p:pic>
        <p:nvPicPr>
          <p:cNvPr id="485" name="Google Shape;485;p43"/>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8319228" y="428622"/>
            <a:ext cx="774750" cy="774750"/>
          </a:xfrm>
          <a:prstGeom prst="rect">
            <a:avLst/>
          </a:prstGeom>
          <a:noFill/>
          <a:ln>
            <a:noFill/>
          </a:ln>
        </p:spPr>
      </p:pic>
      <p:pic>
        <p:nvPicPr>
          <p:cNvPr id="486" name="Google Shape;486;p43"/>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6619626" y="-795324"/>
            <a:ext cx="1699600" cy="1699600"/>
          </a:xfrm>
          <a:prstGeom prst="rect">
            <a:avLst/>
          </a:prstGeom>
          <a:noFill/>
          <a:ln>
            <a:noFill/>
          </a:ln>
        </p:spPr>
      </p:pic>
      <p:pic>
        <p:nvPicPr>
          <p:cNvPr id="487" name="Google Shape;487;p43"/>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5850722" y="126852"/>
            <a:ext cx="940599" cy="940599"/>
          </a:xfrm>
          <a:prstGeom prst="rect">
            <a:avLst/>
          </a:prstGeom>
          <a:noFill/>
          <a:ln>
            <a:noFill/>
          </a:ln>
        </p:spPr>
      </p:pic>
      <p:sp>
        <p:nvSpPr>
          <p:cNvPr id="3" name="Titre 2">
            <a:extLst>
              <a:ext uri="{FF2B5EF4-FFF2-40B4-BE49-F238E27FC236}">
                <a16:creationId xmlns:a16="http://schemas.microsoft.com/office/drawing/2014/main" id="{7D0762A3-512F-4925-894C-DCA2B37F3C02}"/>
              </a:ext>
            </a:extLst>
          </p:cNvPr>
          <p:cNvSpPr>
            <a:spLocks noGrp="1"/>
          </p:cNvSpPr>
          <p:nvPr>
            <p:ph type="title"/>
          </p:nvPr>
        </p:nvSpPr>
        <p:spPr>
          <a:xfrm>
            <a:off x="274875" y="146472"/>
            <a:ext cx="7704000" cy="564300"/>
          </a:xfrm>
        </p:spPr>
        <p:txBody>
          <a:bodyPr/>
          <a:lstStyle/>
          <a:p>
            <a:r>
              <a:rPr lang="fr-FR" sz="1600" dirty="0">
                <a:solidFill>
                  <a:srgbClr val="7030A0"/>
                </a:solidFill>
              </a:rPr>
              <a:t> B/ les techniques  invasives:</a:t>
            </a:r>
          </a:p>
        </p:txBody>
      </p:sp>
      <p:sp>
        <p:nvSpPr>
          <p:cNvPr id="4" name="Rectangle 3">
            <a:extLst>
              <a:ext uri="{FF2B5EF4-FFF2-40B4-BE49-F238E27FC236}">
                <a16:creationId xmlns:a16="http://schemas.microsoft.com/office/drawing/2014/main" id="{F9092041-DA82-4511-98C0-357FA380EEE6}"/>
              </a:ext>
            </a:extLst>
          </p:cNvPr>
          <p:cNvSpPr/>
          <p:nvPr/>
        </p:nvSpPr>
        <p:spPr>
          <a:xfrm>
            <a:off x="274875" y="680152"/>
            <a:ext cx="5119994" cy="1815882"/>
          </a:xfrm>
          <a:prstGeom prst="rect">
            <a:avLst/>
          </a:prstGeom>
        </p:spPr>
        <p:txBody>
          <a:bodyPr wrap="square">
            <a:spAutoFit/>
          </a:bodyPr>
          <a:lstStyle/>
          <a:p>
            <a:r>
              <a:rPr lang="fr-FR" dirty="0">
                <a:solidFill>
                  <a:srgbClr val="1F1F1F"/>
                </a:solidFill>
                <a:latin typeface="Arial" panose="020B0604020202020204" pitchFamily="34" charset="0"/>
                <a:ea typeface="Calibri" panose="020F0502020204030204" pitchFamily="34" charset="0"/>
              </a:rPr>
              <a:t>Les méthodes invasives de diagnostic prénatal sont des techniques qui nécessitent le prélèvement de cellules fœtales.  Elles </a:t>
            </a:r>
            <a:r>
              <a:rPr lang="fr-FR" dirty="0"/>
              <a:t>comprennent :</a:t>
            </a:r>
          </a:p>
          <a:p>
            <a:endParaRPr lang="fr-FR" dirty="0"/>
          </a:p>
          <a:p>
            <a:pPr marL="285750" indent="-285750">
              <a:buFont typeface="Arial" panose="020B0604020202020204" pitchFamily="34" charset="0"/>
              <a:buChar char="•"/>
            </a:pPr>
            <a:r>
              <a:rPr lang="fr-FR" dirty="0"/>
              <a:t>L'amniocentèse .</a:t>
            </a:r>
          </a:p>
          <a:p>
            <a:pPr marL="285750" indent="-285750">
              <a:buFont typeface="Arial" panose="020B0604020202020204" pitchFamily="34" charset="0"/>
              <a:buChar char="•"/>
            </a:pPr>
            <a:r>
              <a:rPr lang="fr-FR" dirty="0"/>
              <a:t>La biopsie de trophoblaste .</a:t>
            </a:r>
          </a:p>
          <a:p>
            <a:pPr marL="285750" indent="-285750">
              <a:buFont typeface="Arial" panose="020B0604020202020204" pitchFamily="34" charset="0"/>
              <a:buChar char="•"/>
            </a:pPr>
            <a:r>
              <a:rPr lang="fr-FR" dirty="0"/>
              <a:t>La cordocentèse .</a:t>
            </a:r>
          </a:p>
          <a:p>
            <a:r>
              <a:rPr lang="fr-FR" dirty="0">
                <a:solidFill>
                  <a:srgbClr val="1F1F1F"/>
                </a:solidFill>
                <a:latin typeface="Arial" panose="020B0604020202020204" pitchFamily="34" charset="0"/>
                <a:ea typeface="Calibri" panose="020F0502020204030204" pitchFamily="34" charset="0"/>
              </a:rPr>
              <a:t> </a:t>
            </a:r>
            <a:endParaRPr lang="fr-FR" dirty="0"/>
          </a:p>
        </p:txBody>
      </p:sp>
      <p:sp>
        <p:nvSpPr>
          <p:cNvPr id="6" name="Rectangle 5">
            <a:extLst>
              <a:ext uri="{FF2B5EF4-FFF2-40B4-BE49-F238E27FC236}">
                <a16:creationId xmlns:a16="http://schemas.microsoft.com/office/drawing/2014/main" id="{F35AEAA7-848D-4314-898D-27B24499B875}"/>
              </a:ext>
            </a:extLst>
          </p:cNvPr>
          <p:cNvSpPr/>
          <p:nvPr/>
        </p:nvSpPr>
        <p:spPr>
          <a:xfrm>
            <a:off x="169336" y="2571750"/>
            <a:ext cx="4572000" cy="2046714"/>
          </a:xfrm>
          <a:prstGeom prst="rect">
            <a:avLst/>
          </a:prstGeom>
        </p:spPr>
        <p:txBody>
          <a:bodyPr>
            <a:spAutoFit/>
          </a:bodyPr>
          <a:lstStyle/>
          <a:p>
            <a:pPr>
              <a:spcAft>
                <a:spcPts val="1800"/>
              </a:spcAft>
            </a:pPr>
            <a:r>
              <a:rPr lang="fr-FR" dirty="0">
                <a:solidFill>
                  <a:srgbClr val="FF0000"/>
                </a:solidFill>
                <a:latin typeface="Arial" panose="020B0604020202020204" pitchFamily="34" charset="0"/>
                <a:ea typeface="Times New Roman" panose="02020603050405020304" pitchFamily="18" charset="0"/>
              </a:rPr>
              <a:t> </a:t>
            </a:r>
            <a:r>
              <a:rPr lang="fr-FR" dirty="0">
                <a:solidFill>
                  <a:srgbClr val="7030A0"/>
                </a:solidFill>
                <a:latin typeface="Arial" panose="020B0604020202020204" pitchFamily="34" charset="0"/>
                <a:ea typeface="Times New Roman" panose="02020603050405020304" pitchFamily="18" charset="0"/>
              </a:rPr>
              <a:t>B.1. L'amniocentèse :</a:t>
            </a:r>
          </a:p>
          <a:p>
            <a:pPr>
              <a:spcAft>
                <a:spcPts val="1800"/>
              </a:spcAft>
            </a:pPr>
            <a:r>
              <a:rPr lang="fr-FR" dirty="0">
                <a:solidFill>
                  <a:srgbClr val="FF0000"/>
                </a:solidFill>
                <a:latin typeface="Arial" panose="020B0604020202020204" pitchFamily="34" charset="0"/>
                <a:ea typeface="Times New Roman" panose="02020603050405020304" pitchFamily="18" charset="0"/>
              </a:rPr>
              <a:t> </a:t>
            </a:r>
            <a:r>
              <a:rPr lang="fr-FR" dirty="0">
                <a:solidFill>
                  <a:srgbClr val="1F1F1F"/>
                </a:solidFill>
                <a:latin typeface="Arial" panose="020B0604020202020204" pitchFamily="34" charset="0"/>
                <a:ea typeface="Times New Roman" panose="02020603050405020304" pitchFamily="18" charset="0"/>
              </a:rPr>
              <a:t>l'amniocentèse est une procédure qui consiste à prélever un échantillon de liquide amniotique, qui entoure le fœtus. Le liquide amniotique contient des cellules fœtales qui peuvent être utilisées pour tester des maladies génétiques ou congénitales. L'amniocentèse est généralement effectuée entre la 15e et la 20e semaine de grossesse.</a:t>
            </a:r>
            <a:endParaRPr lang="fr-FR" dirty="0">
              <a:latin typeface="Times New Roman" panose="02020603050405020304" pitchFamily="18" charset="0"/>
              <a:ea typeface="Times New Roman" panose="02020603050405020304" pitchFamily="18" charset="0"/>
            </a:endParaRPr>
          </a:p>
        </p:txBody>
      </p:sp>
      <p:pic>
        <p:nvPicPr>
          <p:cNvPr id="14" name="Image 13">
            <a:extLst>
              <a:ext uri="{FF2B5EF4-FFF2-40B4-BE49-F238E27FC236}">
                <a16:creationId xmlns:a16="http://schemas.microsoft.com/office/drawing/2014/main" id="{E5A4A94C-C010-4067-9D6C-5784D2E0CFAA}"/>
              </a:ext>
            </a:extLst>
          </p:cNvPr>
          <p:cNvPicPr/>
          <p:nvPr/>
        </p:nvPicPr>
        <p:blipFill>
          <a:blip r:embed="rId6">
            <a:extLst>
              <a:ext uri="{28A0092B-C50C-407E-A947-70E740481C1C}">
                <a14:useLocalDpi xmlns:a14="http://schemas.microsoft.com/office/drawing/2010/main"/>
              </a:ext>
            </a:extLst>
          </a:blip>
          <a:stretch>
            <a:fillRect/>
          </a:stretch>
        </p:blipFill>
        <p:spPr>
          <a:xfrm>
            <a:off x="4856045" y="2095924"/>
            <a:ext cx="3850558" cy="28030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480"/>
        <p:cNvGrpSpPr/>
        <p:nvPr/>
      </p:nvGrpSpPr>
      <p:grpSpPr>
        <a:xfrm>
          <a:off x="0" y="0"/>
          <a:ext cx="0" cy="0"/>
          <a:chOff x="0" y="0"/>
          <a:chExt cx="0" cy="0"/>
        </a:xfrm>
      </p:grpSpPr>
      <p:cxnSp>
        <p:nvCxnSpPr>
          <p:cNvPr id="481" name="Google Shape;481;p43"/>
          <p:cNvCxnSpPr/>
          <p:nvPr/>
        </p:nvCxnSpPr>
        <p:spPr>
          <a:xfrm flipH="1">
            <a:off x="6286575" y="76200"/>
            <a:ext cx="1209600" cy="543000"/>
          </a:xfrm>
          <a:prstGeom prst="straightConnector1">
            <a:avLst/>
          </a:prstGeom>
          <a:noFill/>
          <a:ln w="19050" cap="flat" cmpd="sng">
            <a:solidFill>
              <a:srgbClr val="CCCCCC"/>
            </a:solidFill>
            <a:prstDash val="solid"/>
            <a:round/>
            <a:headEnd type="none" w="med" len="med"/>
            <a:tailEnd type="none" w="med" len="med"/>
          </a:ln>
        </p:spPr>
      </p:cxnSp>
      <p:cxnSp>
        <p:nvCxnSpPr>
          <p:cNvPr id="482" name="Google Shape;482;p43"/>
          <p:cNvCxnSpPr/>
          <p:nvPr/>
        </p:nvCxnSpPr>
        <p:spPr>
          <a:xfrm>
            <a:off x="7477125" y="76200"/>
            <a:ext cx="1276500" cy="752400"/>
          </a:xfrm>
          <a:prstGeom prst="straightConnector1">
            <a:avLst/>
          </a:prstGeom>
          <a:noFill/>
          <a:ln w="19050" cap="flat" cmpd="sng">
            <a:solidFill>
              <a:srgbClr val="CCCCCC"/>
            </a:solidFill>
            <a:prstDash val="solid"/>
            <a:round/>
            <a:headEnd type="none" w="med" len="med"/>
            <a:tailEnd type="none" w="med" len="med"/>
          </a:ln>
        </p:spPr>
      </p:cxnSp>
      <p:pic>
        <p:nvPicPr>
          <p:cNvPr id="485" name="Google Shape;485;p43"/>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8319228" y="428622"/>
            <a:ext cx="774750" cy="774750"/>
          </a:xfrm>
          <a:prstGeom prst="rect">
            <a:avLst/>
          </a:prstGeom>
          <a:noFill/>
          <a:ln>
            <a:noFill/>
          </a:ln>
        </p:spPr>
      </p:pic>
      <p:pic>
        <p:nvPicPr>
          <p:cNvPr id="486" name="Google Shape;486;p43"/>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6619626" y="-795324"/>
            <a:ext cx="1699600" cy="1699600"/>
          </a:xfrm>
          <a:prstGeom prst="rect">
            <a:avLst/>
          </a:prstGeom>
          <a:noFill/>
          <a:ln>
            <a:noFill/>
          </a:ln>
        </p:spPr>
      </p:pic>
      <p:pic>
        <p:nvPicPr>
          <p:cNvPr id="487" name="Google Shape;487;p43"/>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5850722" y="126852"/>
            <a:ext cx="940599" cy="940599"/>
          </a:xfrm>
          <a:prstGeom prst="rect">
            <a:avLst/>
          </a:prstGeom>
          <a:noFill/>
          <a:ln>
            <a:noFill/>
          </a:ln>
        </p:spPr>
      </p:pic>
      <p:sp>
        <p:nvSpPr>
          <p:cNvPr id="8" name="Titre 7">
            <a:extLst>
              <a:ext uri="{FF2B5EF4-FFF2-40B4-BE49-F238E27FC236}">
                <a16:creationId xmlns:a16="http://schemas.microsoft.com/office/drawing/2014/main" id="{F6AFA0BB-7B53-400B-BCC0-A15AF8236039}"/>
              </a:ext>
            </a:extLst>
          </p:cNvPr>
          <p:cNvSpPr>
            <a:spLocks noGrp="1"/>
          </p:cNvSpPr>
          <p:nvPr>
            <p:ph type="title"/>
          </p:nvPr>
        </p:nvSpPr>
        <p:spPr>
          <a:xfrm>
            <a:off x="145715" y="640924"/>
            <a:ext cx="8067074" cy="1699600"/>
          </a:xfrm>
        </p:spPr>
        <p:txBody>
          <a:bodyPr/>
          <a:lstStyle/>
          <a:p>
            <a:r>
              <a:rPr lang="fr-FR" sz="1400" b="0" dirty="0">
                <a:solidFill>
                  <a:schemeClr val="tx1"/>
                </a:solidFill>
                <a:latin typeface="+mj-lt"/>
              </a:rPr>
              <a:t>  </a:t>
            </a:r>
            <a:r>
              <a:rPr lang="fr-FR" sz="1400" b="0" dirty="0">
                <a:solidFill>
                  <a:srgbClr val="7030A0"/>
                </a:solidFill>
                <a:latin typeface="+mj-lt"/>
              </a:rPr>
              <a:t>B.2. La biopsie de trophoblaste :</a:t>
            </a:r>
            <a:br>
              <a:rPr lang="fr-FR" sz="1400" b="0" dirty="0">
                <a:solidFill>
                  <a:srgbClr val="7030A0"/>
                </a:solidFill>
                <a:latin typeface="+mj-lt"/>
              </a:rPr>
            </a:br>
            <a:r>
              <a:rPr lang="fr-FR" sz="1400" b="0" dirty="0">
                <a:solidFill>
                  <a:srgbClr val="7030A0"/>
                </a:solidFill>
                <a:latin typeface="+mj-lt"/>
              </a:rPr>
              <a:t> ( Prélèvement des villosités choriales ou  choriocentèse ) : </a:t>
            </a:r>
            <a:br>
              <a:rPr lang="fr-FR" sz="1400" b="0" dirty="0">
                <a:solidFill>
                  <a:srgbClr val="7030A0"/>
                </a:solidFill>
                <a:latin typeface="+mj-lt"/>
              </a:rPr>
            </a:br>
            <a:br>
              <a:rPr lang="fr-FR" sz="1400" b="0" dirty="0">
                <a:solidFill>
                  <a:schemeClr val="tx1"/>
                </a:solidFill>
                <a:latin typeface="+mj-lt"/>
              </a:rPr>
            </a:br>
            <a:r>
              <a:rPr lang="fr-FR" sz="1400" b="0" dirty="0">
                <a:solidFill>
                  <a:schemeClr val="tx1"/>
                </a:solidFill>
                <a:latin typeface="+mj-lt"/>
              </a:rPr>
              <a:t>la biopsie de trophoblaste est une procédure qui consiste à prélever un échantillon de villosités choriales, qui sont des extensions du placenta. Les villosités choriales contiennent également des cellules fœtales qui peuvent être utilisées pour tester des maladies génétiques ou congénitales. La biopsie de trophoblaste est généralement effectuée entre la 10e et la 13e semaine de grossesse.</a:t>
            </a:r>
            <a:br>
              <a:rPr lang="fr-FR" sz="1400" b="0" dirty="0">
                <a:solidFill>
                  <a:schemeClr val="tx1"/>
                </a:solidFill>
                <a:latin typeface="+mj-lt"/>
              </a:rPr>
            </a:br>
            <a:endParaRPr lang="fr-FR" sz="1400" b="0" dirty="0">
              <a:solidFill>
                <a:schemeClr val="tx1"/>
              </a:solidFill>
              <a:latin typeface="+mj-lt"/>
            </a:endParaRPr>
          </a:p>
        </p:txBody>
      </p:sp>
      <p:pic>
        <p:nvPicPr>
          <p:cNvPr id="15" name="Image 14">
            <a:extLst>
              <a:ext uri="{FF2B5EF4-FFF2-40B4-BE49-F238E27FC236}">
                <a16:creationId xmlns:a16="http://schemas.microsoft.com/office/drawing/2014/main" id="{A8B8527F-A530-42ED-B751-8EF9CD8AA32C}"/>
              </a:ext>
            </a:extLst>
          </p:cNvPr>
          <p:cNvPicPr/>
          <p:nvPr/>
        </p:nvPicPr>
        <p:blipFill>
          <a:blip r:embed="rId6">
            <a:extLst>
              <a:ext uri="{28A0092B-C50C-407E-A947-70E740481C1C}">
                <a14:useLocalDpi xmlns:a14="http://schemas.microsoft.com/office/drawing/2010/main"/>
              </a:ext>
            </a:extLst>
          </a:blip>
          <a:stretch>
            <a:fillRect/>
          </a:stretch>
        </p:blipFill>
        <p:spPr>
          <a:xfrm>
            <a:off x="1922508" y="2340524"/>
            <a:ext cx="5286365" cy="255045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2871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480"/>
        <p:cNvGrpSpPr/>
        <p:nvPr/>
      </p:nvGrpSpPr>
      <p:grpSpPr>
        <a:xfrm>
          <a:off x="0" y="0"/>
          <a:ext cx="0" cy="0"/>
          <a:chOff x="0" y="0"/>
          <a:chExt cx="0" cy="0"/>
        </a:xfrm>
      </p:grpSpPr>
      <p:cxnSp>
        <p:nvCxnSpPr>
          <p:cNvPr id="481" name="Google Shape;481;p43"/>
          <p:cNvCxnSpPr/>
          <p:nvPr/>
        </p:nvCxnSpPr>
        <p:spPr>
          <a:xfrm flipH="1">
            <a:off x="6286575" y="76200"/>
            <a:ext cx="1209600" cy="543000"/>
          </a:xfrm>
          <a:prstGeom prst="straightConnector1">
            <a:avLst/>
          </a:prstGeom>
          <a:noFill/>
          <a:ln w="19050" cap="flat" cmpd="sng">
            <a:solidFill>
              <a:srgbClr val="CCCCCC"/>
            </a:solidFill>
            <a:prstDash val="solid"/>
            <a:round/>
            <a:headEnd type="none" w="med" len="med"/>
            <a:tailEnd type="none" w="med" len="med"/>
          </a:ln>
        </p:spPr>
      </p:cxnSp>
      <p:cxnSp>
        <p:nvCxnSpPr>
          <p:cNvPr id="482" name="Google Shape;482;p43"/>
          <p:cNvCxnSpPr/>
          <p:nvPr/>
        </p:nvCxnSpPr>
        <p:spPr>
          <a:xfrm>
            <a:off x="7477125" y="76200"/>
            <a:ext cx="1276500" cy="752400"/>
          </a:xfrm>
          <a:prstGeom prst="straightConnector1">
            <a:avLst/>
          </a:prstGeom>
          <a:noFill/>
          <a:ln w="19050" cap="flat" cmpd="sng">
            <a:solidFill>
              <a:srgbClr val="CCCCCC"/>
            </a:solidFill>
            <a:prstDash val="solid"/>
            <a:round/>
            <a:headEnd type="none" w="med" len="med"/>
            <a:tailEnd type="none" w="med" len="med"/>
          </a:ln>
        </p:spPr>
      </p:cxnSp>
      <p:pic>
        <p:nvPicPr>
          <p:cNvPr id="485" name="Google Shape;485;p43"/>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8319228" y="428622"/>
            <a:ext cx="774750" cy="774750"/>
          </a:xfrm>
          <a:prstGeom prst="rect">
            <a:avLst/>
          </a:prstGeom>
          <a:noFill/>
          <a:ln>
            <a:noFill/>
          </a:ln>
        </p:spPr>
      </p:pic>
      <p:pic>
        <p:nvPicPr>
          <p:cNvPr id="486" name="Google Shape;486;p43"/>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6619626" y="-795324"/>
            <a:ext cx="1699600" cy="1699600"/>
          </a:xfrm>
          <a:prstGeom prst="rect">
            <a:avLst/>
          </a:prstGeom>
          <a:noFill/>
          <a:ln>
            <a:noFill/>
          </a:ln>
        </p:spPr>
      </p:pic>
      <p:pic>
        <p:nvPicPr>
          <p:cNvPr id="487" name="Google Shape;487;p43"/>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5850722" y="126852"/>
            <a:ext cx="940599" cy="940599"/>
          </a:xfrm>
          <a:prstGeom prst="rect">
            <a:avLst/>
          </a:prstGeom>
          <a:noFill/>
          <a:ln>
            <a:noFill/>
          </a:ln>
        </p:spPr>
      </p:pic>
      <p:sp>
        <p:nvSpPr>
          <p:cNvPr id="6" name="Rectangle 5">
            <a:extLst>
              <a:ext uri="{FF2B5EF4-FFF2-40B4-BE49-F238E27FC236}">
                <a16:creationId xmlns:a16="http://schemas.microsoft.com/office/drawing/2014/main" id="{2CBFC16C-F996-4AD1-B98E-8B7125B00352}"/>
              </a:ext>
            </a:extLst>
          </p:cNvPr>
          <p:cNvSpPr/>
          <p:nvPr/>
        </p:nvSpPr>
        <p:spPr>
          <a:xfrm>
            <a:off x="202655" y="267232"/>
            <a:ext cx="5555847" cy="1831271"/>
          </a:xfrm>
          <a:prstGeom prst="rect">
            <a:avLst/>
          </a:prstGeom>
        </p:spPr>
        <p:txBody>
          <a:bodyPr wrap="square">
            <a:spAutoFit/>
          </a:bodyPr>
          <a:lstStyle/>
          <a:p>
            <a:pPr>
              <a:spcAft>
                <a:spcPts val="1800"/>
              </a:spcAft>
            </a:pPr>
            <a:r>
              <a:rPr lang="fr-FR" dirty="0">
                <a:solidFill>
                  <a:srgbClr val="7030A0"/>
                </a:solidFill>
                <a:latin typeface="Arial" panose="020B0604020202020204" pitchFamily="34" charset="0"/>
                <a:ea typeface="Times New Roman" panose="02020603050405020304" pitchFamily="18" charset="0"/>
              </a:rPr>
              <a:t>B.3. Prélèvement du sang fœtal  ( La cordocentèse ) :</a:t>
            </a:r>
          </a:p>
          <a:p>
            <a:pPr>
              <a:spcAft>
                <a:spcPts val="1800"/>
              </a:spcAft>
            </a:pPr>
            <a:r>
              <a:rPr lang="fr-FR" dirty="0">
                <a:solidFill>
                  <a:srgbClr val="7030A0"/>
                </a:solidFill>
                <a:latin typeface="Arial" panose="020B0604020202020204" pitchFamily="34" charset="0"/>
                <a:ea typeface="Times New Roman" panose="02020603050405020304" pitchFamily="18" charset="0"/>
              </a:rPr>
              <a:t> </a:t>
            </a:r>
            <a:r>
              <a:rPr lang="fr-FR" dirty="0">
                <a:solidFill>
                  <a:srgbClr val="1F1F1F"/>
                </a:solidFill>
                <a:latin typeface="Arial" panose="020B0604020202020204" pitchFamily="34" charset="0"/>
                <a:ea typeface="Times New Roman" panose="02020603050405020304" pitchFamily="18" charset="0"/>
              </a:rPr>
              <a:t>la cordocentèse est une procédure qui consiste à prélever un échantillon de sang du cordon ombilical, qui relie le fœtus au placenta. Le sang du cordon ombilical contient du sang fœtal qui peut être utilisé pour tester des maladies génétiques ou congénitales. La cordocentèse est généralement effectuée entre la 18e et la 20e semaine de grossesse.</a:t>
            </a:r>
            <a:endParaRPr lang="fr-FR" dirty="0">
              <a:latin typeface="Times New Roman" panose="02020603050405020304" pitchFamily="18" charset="0"/>
              <a:ea typeface="Times New Roman" panose="02020603050405020304" pitchFamily="18" charset="0"/>
            </a:endParaRPr>
          </a:p>
        </p:txBody>
      </p:sp>
      <p:pic>
        <p:nvPicPr>
          <p:cNvPr id="14" name="Image 13">
            <a:extLst>
              <a:ext uri="{FF2B5EF4-FFF2-40B4-BE49-F238E27FC236}">
                <a16:creationId xmlns:a16="http://schemas.microsoft.com/office/drawing/2014/main" id="{D9CE4BC1-403A-45FF-8EFF-DC12217353AD}"/>
              </a:ext>
            </a:extLst>
          </p:cNvPr>
          <p:cNvPicPr/>
          <p:nvPr/>
        </p:nvPicPr>
        <p:blipFill>
          <a:blip r:embed="rId6">
            <a:extLst>
              <a:ext uri="{28A0092B-C50C-407E-A947-70E740481C1C}">
                <a14:useLocalDpi xmlns:a14="http://schemas.microsoft.com/office/drawing/2010/main"/>
              </a:ext>
            </a:extLst>
          </a:blip>
          <a:stretch>
            <a:fillRect/>
          </a:stretch>
        </p:blipFill>
        <p:spPr>
          <a:xfrm>
            <a:off x="2137144" y="2179674"/>
            <a:ext cx="5475767" cy="26965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4268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7" name="Image 6">
            <a:extLst>
              <a:ext uri="{FF2B5EF4-FFF2-40B4-BE49-F238E27FC236}">
                <a16:creationId xmlns:a16="http://schemas.microsoft.com/office/drawing/2014/main" id="{40574E05-1908-4D2B-8BF5-15601AAECC08}"/>
              </a:ext>
            </a:extLst>
          </p:cNvPr>
          <p:cNvPicPr>
            <a:picLocks noChangeAspect="1"/>
          </p:cNvPicPr>
          <p:nvPr/>
        </p:nvPicPr>
        <p:blipFill>
          <a:blip r:embed="rId3"/>
          <a:stretch>
            <a:fillRect/>
          </a:stretch>
        </p:blipFill>
        <p:spPr>
          <a:xfrm>
            <a:off x="1632858" y="971550"/>
            <a:ext cx="5878284" cy="32003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1" name="Google Shape;301;p34"/>
          <p:cNvCxnSpPr/>
          <p:nvPr/>
        </p:nvCxnSpPr>
        <p:spPr>
          <a:xfrm flipH="1">
            <a:off x="4600650" y="762000"/>
            <a:ext cx="3533700" cy="962100"/>
          </a:xfrm>
          <a:prstGeom prst="straightConnector1">
            <a:avLst/>
          </a:prstGeom>
          <a:noFill/>
          <a:ln w="19050" cap="flat" cmpd="sng">
            <a:solidFill>
              <a:srgbClr val="CCCCCC"/>
            </a:solidFill>
            <a:prstDash val="solid"/>
            <a:round/>
            <a:headEnd type="none" w="med" len="med"/>
            <a:tailEnd type="none" w="med" len="med"/>
          </a:ln>
        </p:spPr>
      </p:cxnSp>
      <p:pic>
        <p:nvPicPr>
          <p:cNvPr id="302" name="Google Shape;302;p34"/>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3304975" y="438050"/>
            <a:ext cx="2533851" cy="2533851"/>
          </a:xfrm>
          <a:prstGeom prst="rect">
            <a:avLst/>
          </a:prstGeom>
          <a:noFill/>
          <a:ln>
            <a:noFill/>
          </a:ln>
        </p:spPr>
      </p:pic>
      <p:sp>
        <p:nvSpPr>
          <p:cNvPr id="304" name="Google Shape;304;p34"/>
          <p:cNvSpPr txBox="1">
            <a:spLocks noGrp="1"/>
          </p:cNvSpPr>
          <p:nvPr>
            <p:ph type="title" idx="2"/>
          </p:nvPr>
        </p:nvSpPr>
        <p:spPr>
          <a:xfrm>
            <a:off x="3796851" y="1125610"/>
            <a:ext cx="1550100" cy="1223700"/>
          </a:xfrm>
          <a:prstGeom prst="rect">
            <a:avLst/>
          </a:prstGeom>
          <a:noFill/>
          <a:ln>
            <a:noFill/>
          </a:ln>
        </p:spPr>
        <p:txBody>
          <a:bodyPr spcFirstLastPara="1" wrap="square" lIns="91425" tIns="91425" rIns="91425" bIns="91425" anchor="ctr" anchorCtr="0">
            <a:noAutofit/>
          </a:bodyPr>
          <a:lstStyle/>
          <a:p>
            <a:pPr>
              <a:buSzPts val="3000"/>
            </a:pPr>
            <a:r>
              <a:rPr lang="en" sz="5400" dirty="0">
                <a:solidFill>
                  <a:schemeClr val="accent2"/>
                </a:solidFill>
              </a:rPr>
              <a:t>05</a:t>
            </a:r>
            <a:endParaRPr sz="5400" dirty="0">
              <a:solidFill>
                <a:schemeClr val="accent2"/>
              </a:solidFill>
            </a:endParaRPr>
          </a:p>
        </p:txBody>
      </p:sp>
      <p:cxnSp>
        <p:nvCxnSpPr>
          <p:cNvPr id="306" name="Google Shape;306;p34"/>
          <p:cNvCxnSpPr/>
          <p:nvPr/>
        </p:nvCxnSpPr>
        <p:spPr>
          <a:xfrm>
            <a:off x="3100425" y="3825225"/>
            <a:ext cx="2943300" cy="0"/>
          </a:xfrm>
          <a:prstGeom prst="straightConnector1">
            <a:avLst/>
          </a:prstGeom>
          <a:noFill/>
          <a:ln w="19050" cap="flat" cmpd="sng">
            <a:solidFill>
              <a:srgbClr val="CCCCCC"/>
            </a:solidFill>
            <a:prstDash val="solid"/>
            <a:round/>
            <a:headEnd type="none" w="med" len="med"/>
            <a:tailEnd type="none" w="med" len="med"/>
          </a:ln>
        </p:spPr>
      </p:cxnSp>
      <p:pic>
        <p:nvPicPr>
          <p:cNvPr id="307" name="Google Shape;307;p34"/>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7658103" y="276228"/>
            <a:ext cx="961499" cy="961499"/>
          </a:xfrm>
          <a:prstGeom prst="rect">
            <a:avLst/>
          </a:prstGeom>
          <a:noFill/>
          <a:ln>
            <a:noFill/>
          </a:ln>
        </p:spPr>
      </p:pic>
      <p:sp>
        <p:nvSpPr>
          <p:cNvPr id="10" name="Google Shape;271;p32">
            <a:extLst>
              <a:ext uri="{FF2B5EF4-FFF2-40B4-BE49-F238E27FC236}">
                <a16:creationId xmlns:a16="http://schemas.microsoft.com/office/drawing/2014/main" id="{098F5C8F-4792-49AF-A61F-9EB073B8465C}"/>
              </a:ext>
            </a:extLst>
          </p:cNvPr>
          <p:cNvSpPr txBox="1">
            <a:spLocks noGrp="1"/>
          </p:cNvSpPr>
          <p:nvPr>
            <p:ph type="title"/>
          </p:nvPr>
        </p:nvSpPr>
        <p:spPr>
          <a:xfrm>
            <a:off x="1073891" y="3036985"/>
            <a:ext cx="6584212" cy="841375"/>
          </a:xfrm>
          <a:prstGeom prst="rect">
            <a:avLst/>
          </a:prstGeom>
        </p:spPr>
        <p:txBody>
          <a:bodyPr spcFirstLastPara="1" wrap="square" lIns="91425" tIns="91425" rIns="91425" bIns="91425" anchor="ctr" anchorCtr="0">
            <a:noAutofit/>
          </a:bodyPr>
          <a:lstStyle/>
          <a:p>
            <a:r>
              <a:rPr lang="fr-FR" sz="2800" dirty="0"/>
              <a:t>Aspects éthiques et juridiques du DPN</a:t>
            </a:r>
            <a:br>
              <a:rPr lang="fr-FR" sz="2800" dirty="0"/>
            </a:br>
            <a:endParaRPr sz="2800" dirty="0"/>
          </a:p>
        </p:txBody>
      </p:sp>
    </p:spTree>
    <p:extLst>
      <p:ext uri="{BB962C8B-B14F-4D97-AF65-F5344CB8AC3E}">
        <p14:creationId xmlns:p14="http://schemas.microsoft.com/office/powerpoint/2010/main" val="51605699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2861301-8E4C-42FB-9B50-1DF344C20A7B}"/>
              </a:ext>
            </a:extLst>
          </p:cNvPr>
          <p:cNvPicPr/>
          <p:nvPr/>
        </p:nvPicPr>
        <p:blipFill>
          <a:blip r:embed="rId2">
            <a:extLst>
              <a:ext uri="{28A0092B-C50C-407E-A947-70E740481C1C}">
                <a14:useLocalDpi xmlns:a14="http://schemas.microsoft.com/office/drawing/2010/main"/>
              </a:ext>
            </a:extLst>
          </a:blip>
          <a:stretch>
            <a:fillRect/>
          </a:stretch>
        </p:blipFill>
        <p:spPr>
          <a:xfrm>
            <a:off x="6539023" y="0"/>
            <a:ext cx="2604977" cy="1679944"/>
          </a:xfrm>
          <a:prstGeom prst="rect">
            <a:avLst/>
          </a:prstGeom>
        </p:spPr>
      </p:pic>
      <p:sp>
        <p:nvSpPr>
          <p:cNvPr id="5" name="Rectangle 4">
            <a:extLst>
              <a:ext uri="{FF2B5EF4-FFF2-40B4-BE49-F238E27FC236}">
                <a16:creationId xmlns:a16="http://schemas.microsoft.com/office/drawing/2014/main" id="{3AE7D8B5-27B3-4417-8505-07C214D21F5B}"/>
              </a:ext>
            </a:extLst>
          </p:cNvPr>
          <p:cNvSpPr/>
          <p:nvPr/>
        </p:nvSpPr>
        <p:spPr>
          <a:xfrm>
            <a:off x="223283" y="255196"/>
            <a:ext cx="5932968" cy="954107"/>
          </a:xfrm>
          <a:prstGeom prst="rect">
            <a:avLst/>
          </a:prstGeom>
        </p:spPr>
        <p:txBody>
          <a:bodyPr wrap="square">
            <a:spAutoFit/>
          </a:bodyPr>
          <a:lstStyle/>
          <a:p>
            <a:r>
              <a:rPr lang="fr-FR" dirty="0">
                <a:latin typeface="Arial" panose="020B0604020202020204" pitchFamily="34" charset="0"/>
                <a:ea typeface="Times New Roman" panose="02020603050405020304" pitchFamily="18" charset="0"/>
              </a:rPr>
              <a:t>Le diagnostic prénatal soulève diverses questions éthiques et juridiques qui sont cruciales à considérer, car ils touchent à la vie à naître, aux droits des parents et aux implications sociétales. Voici quelques-uns des aspects clés : </a:t>
            </a:r>
            <a:endParaRPr lang="fr-FR"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7AABA369-DC84-41CA-B48C-9BB2D712E0E7}"/>
              </a:ext>
            </a:extLst>
          </p:cNvPr>
          <p:cNvSpPr/>
          <p:nvPr/>
        </p:nvSpPr>
        <p:spPr>
          <a:xfrm>
            <a:off x="318977" y="989770"/>
            <a:ext cx="6039293" cy="830997"/>
          </a:xfrm>
          <a:prstGeom prst="rect">
            <a:avLst/>
          </a:prstGeom>
        </p:spPr>
        <p:txBody>
          <a:bodyPr wrap="square">
            <a:spAutoFit/>
          </a:bodyPr>
          <a:lstStyle/>
          <a:p>
            <a:endParaRPr lang="fr-FR" sz="1200" dirty="0">
              <a:latin typeface="Times New Roman" panose="02020603050405020304" pitchFamily="18" charset="0"/>
              <a:ea typeface="Times New Roman" panose="02020603050405020304" pitchFamily="18" charset="0"/>
            </a:endParaRPr>
          </a:p>
          <a:p>
            <a:r>
              <a:rPr lang="fr-FR" sz="1200" dirty="0">
                <a:latin typeface="Arial" panose="020B0604020202020204" pitchFamily="34" charset="0"/>
                <a:ea typeface="Times New Roman" panose="02020603050405020304" pitchFamily="18" charset="0"/>
              </a:rPr>
              <a:t>       </a:t>
            </a:r>
          </a:p>
          <a:p>
            <a:r>
              <a:rPr lang="fr-FR" sz="1200" dirty="0"/>
              <a:t>        </a:t>
            </a:r>
          </a:p>
          <a:p>
            <a:endParaRPr lang="fr-FR" sz="1200" dirty="0">
              <a:latin typeface="Times New Roman" panose="02020603050405020304" pitchFamily="18" charset="0"/>
              <a:ea typeface="Times New Roman" panose="02020603050405020304" pitchFamily="18" charset="0"/>
            </a:endParaRPr>
          </a:p>
        </p:txBody>
      </p:sp>
      <p:sp>
        <p:nvSpPr>
          <p:cNvPr id="8" name="Rectangle : avec coins arrondis en diagonale 7">
            <a:extLst>
              <a:ext uri="{FF2B5EF4-FFF2-40B4-BE49-F238E27FC236}">
                <a16:creationId xmlns:a16="http://schemas.microsoft.com/office/drawing/2014/main" id="{0A5F5291-4FC6-4281-8AC3-82A1E24B8FA2}"/>
              </a:ext>
            </a:extLst>
          </p:cNvPr>
          <p:cNvSpPr/>
          <p:nvPr/>
        </p:nvSpPr>
        <p:spPr>
          <a:xfrm>
            <a:off x="318977" y="1405268"/>
            <a:ext cx="4614534" cy="1593584"/>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dirty="0">
                <a:latin typeface="Arial" panose="020B0604020202020204" pitchFamily="34" charset="0"/>
                <a:ea typeface="Times New Roman" panose="02020603050405020304" pitchFamily="18" charset="0"/>
              </a:rPr>
              <a:t>Autonomie et consentement éclairé :</a:t>
            </a:r>
            <a:endParaRPr lang="fr-FR" dirty="0">
              <a:latin typeface="Times New Roman" panose="02020603050405020304" pitchFamily="18" charset="0"/>
              <a:ea typeface="Times New Roman" panose="02020603050405020304" pitchFamily="18" charset="0"/>
            </a:endParaRPr>
          </a:p>
          <a:p>
            <a:r>
              <a:rPr lang="fr-FR" dirty="0">
                <a:latin typeface="Arial" panose="020B0604020202020204" pitchFamily="34" charset="0"/>
                <a:ea typeface="Times New Roman" panose="02020603050405020304" pitchFamily="18" charset="0"/>
              </a:rPr>
              <a:t>   •Le consentement éclairé des parents est essentiel pour toute procédure de diagnostic prénatal. Les parents doivent être informés des risques, des avantages et des limitations de ces tests pour prendre des décisions éclairées.</a:t>
            </a:r>
          </a:p>
        </p:txBody>
      </p:sp>
      <p:sp>
        <p:nvSpPr>
          <p:cNvPr id="11" name="Rectangle : avec coins arrondis en diagonale 10">
            <a:extLst>
              <a:ext uri="{FF2B5EF4-FFF2-40B4-BE49-F238E27FC236}">
                <a16:creationId xmlns:a16="http://schemas.microsoft.com/office/drawing/2014/main" id="{2CDDF630-4131-421C-AD2B-D21A83CA38C1}"/>
              </a:ext>
            </a:extLst>
          </p:cNvPr>
          <p:cNvSpPr/>
          <p:nvPr/>
        </p:nvSpPr>
        <p:spPr>
          <a:xfrm>
            <a:off x="4167961" y="3322734"/>
            <a:ext cx="4742124" cy="1593584"/>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dirty="0"/>
              <a:t>Impact sur la décision parentale :</a:t>
            </a:r>
          </a:p>
          <a:p>
            <a:r>
              <a:rPr lang="fr-FR" dirty="0"/>
              <a:t>    •Les résultats du diagnostic prénatal peuvent influencer la décision des parents concernant la poursuite ou non de la grossesse. Il est important de reconnaître et de respecter la diversité des choix parentaux.</a:t>
            </a:r>
          </a:p>
        </p:txBody>
      </p:sp>
    </p:spTree>
    <p:extLst>
      <p:ext uri="{BB962C8B-B14F-4D97-AF65-F5344CB8AC3E}">
        <p14:creationId xmlns:p14="http://schemas.microsoft.com/office/powerpoint/2010/main" val="268010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arrondis en diagonale 1">
            <a:extLst>
              <a:ext uri="{FF2B5EF4-FFF2-40B4-BE49-F238E27FC236}">
                <a16:creationId xmlns:a16="http://schemas.microsoft.com/office/drawing/2014/main" id="{62FC3496-B0AB-779E-2CCC-F63060E66236}"/>
              </a:ext>
            </a:extLst>
          </p:cNvPr>
          <p:cNvSpPr/>
          <p:nvPr/>
        </p:nvSpPr>
        <p:spPr>
          <a:xfrm>
            <a:off x="404036" y="425303"/>
            <a:ext cx="5454503" cy="1626781"/>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dirty="0">
                <a:latin typeface="Arial" panose="020B0604020202020204" pitchFamily="34" charset="0"/>
                <a:ea typeface="Times New Roman" panose="02020603050405020304" pitchFamily="18" charset="0"/>
              </a:rPr>
              <a:t> Droit à l'information et à la confidentialité :</a:t>
            </a:r>
            <a:endParaRPr lang="fr-FR" dirty="0">
              <a:latin typeface="Times New Roman" panose="02020603050405020304" pitchFamily="18" charset="0"/>
              <a:ea typeface="Times New Roman" panose="02020603050405020304" pitchFamily="18" charset="0"/>
            </a:endParaRPr>
          </a:p>
          <a:p>
            <a:r>
              <a:rPr lang="fr-FR" dirty="0">
                <a:latin typeface="Arial" panose="020B0604020202020204" pitchFamily="34" charset="0"/>
                <a:ea typeface="Times New Roman" panose="02020603050405020304" pitchFamily="18" charset="0"/>
              </a:rPr>
              <a:t>   •Les parents ont le droit d'être informés des résultats des tests et de choisir de divulguer ou non ces informations à d'autres parties. La confidentialité des données génétiques est une préoccupation majeure.</a:t>
            </a:r>
            <a:endParaRPr lang="fr-FR" dirty="0"/>
          </a:p>
        </p:txBody>
      </p:sp>
      <p:sp>
        <p:nvSpPr>
          <p:cNvPr id="3" name="Rectangle : avec coins arrondis en diagonale 2">
            <a:extLst>
              <a:ext uri="{FF2B5EF4-FFF2-40B4-BE49-F238E27FC236}">
                <a16:creationId xmlns:a16="http://schemas.microsoft.com/office/drawing/2014/main" id="{ECC2FB16-487B-86E4-44C5-D48955422087}"/>
              </a:ext>
            </a:extLst>
          </p:cNvPr>
          <p:cNvSpPr/>
          <p:nvPr/>
        </p:nvSpPr>
        <p:spPr>
          <a:xfrm>
            <a:off x="404037" y="2571750"/>
            <a:ext cx="5454503" cy="1626781"/>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dirty="0"/>
              <a:t> Principe de non-discrimination :</a:t>
            </a:r>
          </a:p>
          <a:p>
            <a:r>
              <a:rPr lang="fr-FR" dirty="0"/>
              <a:t>   •Les informations génétiques obtenues à partir du diagnostic prénatal ne doivent pas être utilisées pour discriminer ou stigmatiser le fœtus, l'enfant à naître ou la famille. Il est crucial de protéger contre toute forme de discrimination basée sur les résultats des tests.</a:t>
            </a:r>
          </a:p>
        </p:txBody>
      </p:sp>
      <p:pic>
        <p:nvPicPr>
          <p:cNvPr id="5" name="Image 4">
            <a:extLst>
              <a:ext uri="{FF2B5EF4-FFF2-40B4-BE49-F238E27FC236}">
                <a16:creationId xmlns:a16="http://schemas.microsoft.com/office/drawing/2014/main" id="{088148BF-14A7-49B4-02A0-497E06FBA971}"/>
              </a:ext>
            </a:extLst>
          </p:cNvPr>
          <p:cNvPicPr>
            <a:picLocks noChangeAspect="1"/>
          </p:cNvPicPr>
          <p:nvPr/>
        </p:nvPicPr>
        <p:blipFill>
          <a:blip r:embed="rId2"/>
          <a:stretch>
            <a:fillRect/>
          </a:stretch>
        </p:blipFill>
        <p:spPr>
          <a:xfrm>
            <a:off x="7543469" y="1690577"/>
            <a:ext cx="2392988" cy="2062715"/>
          </a:xfrm>
          <a:prstGeom prst="ellipse">
            <a:avLst/>
          </a:prstGeom>
          <a:ln>
            <a:noFill/>
          </a:ln>
          <a:effectLst>
            <a:softEdge rad="112500"/>
          </a:effectLst>
        </p:spPr>
      </p:pic>
    </p:spTree>
    <p:extLst>
      <p:ext uri="{BB962C8B-B14F-4D97-AF65-F5344CB8AC3E}">
        <p14:creationId xmlns:p14="http://schemas.microsoft.com/office/powerpoint/2010/main" val="8071215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cxnSp>
        <p:nvCxnSpPr>
          <p:cNvPr id="262" name="Google Shape;262;p32"/>
          <p:cNvCxnSpPr/>
          <p:nvPr/>
        </p:nvCxnSpPr>
        <p:spPr>
          <a:xfrm>
            <a:off x="6962775" y="161925"/>
            <a:ext cx="1571700" cy="543000"/>
          </a:xfrm>
          <a:prstGeom prst="straightConnector1">
            <a:avLst/>
          </a:prstGeom>
          <a:noFill/>
          <a:ln w="19050" cap="flat" cmpd="sng">
            <a:solidFill>
              <a:srgbClr val="CCCCCC"/>
            </a:solidFill>
            <a:prstDash val="solid"/>
            <a:round/>
            <a:headEnd type="none" w="med" len="med"/>
            <a:tailEnd type="none" w="med" len="med"/>
          </a:ln>
        </p:spPr>
      </p:cxnSp>
      <p:sp>
        <p:nvSpPr>
          <p:cNvPr id="263" name="Google Shape;263;p32"/>
          <p:cNvSpPr txBox="1">
            <a:spLocks noGrp="1"/>
          </p:cNvSpPr>
          <p:nvPr>
            <p:ph type="title"/>
          </p:nvPr>
        </p:nvSpPr>
        <p:spPr>
          <a:xfrm>
            <a:off x="1980345" y="1311900"/>
            <a:ext cx="2435400" cy="41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t>Introduction </a:t>
            </a:r>
            <a:endParaRPr dirty="0"/>
          </a:p>
        </p:txBody>
      </p:sp>
      <p:sp>
        <p:nvSpPr>
          <p:cNvPr id="265" name="Google Shape;265;p32"/>
          <p:cNvSpPr txBox="1">
            <a:spLocks noGrp="1"/>
          </p:cNvSpPr>
          <p:nvPr>
            <p:ph type="title" idx="5"/>
          </p:nvPr>
        </p:nvSpPr>
        <p:spPr>
          <a:xfrm>
            <a:off x="1988570" y="2541233"/>
            <a:ext cx="2438400" cy="42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Définition de la DPN</a:t>
            </a:r>
            <a:endParaRPr dirty="0"/>
          </a:p>
        </p:txBody>
      </p:sp>
      <p:sp>
        <p:nvSpPr>
          <p:cNvPr id="267" name="Google Shape;267;p32"/>
          <p:cNvSpPr txBox="1">
            <a:spLocks noGrp="1"/>
          </p:cNvSpPr>
          <p:nvPr>
            <p:ph type="title" idx="7"/>
          </p:nvPr>
        </p:nvSpPr>
        <p:spPr>
          <a:xfrm>
            <a:off x="2024418" y="3837551"/>
            <a:ext cx="2438400" cy="420600"/>
          </a:xfrm>
          <a:prstGeom prst="rect">
            <a:avLst/>
          </a:prstGeom>
        </p:spPr>
        <p:txBody>
          <a:bodyPr spcFirstLastPara="1" wrap="square" lIns="91425" tIns="91425" rIns="91425" bIns="91425" anchor="ctr" anchorCtr="0">
            <a:noAutofit/>
          </a:bodyPr>
          <a:lstStyle/>
          <a:p>
            <a:r>
              <a:rPr lang="fr-FR" dirty="0"/>
              <a:t>Objectifs du DPN</a:t>
            </a:r>
            <a:br>
              <a:rPr lang="fr-FR" dirty="0"/>
            </a:br>
            <a:endParaRPr dirty="0"/>
          </a:p>
        </p:txBody>
      </p:sp>
      <p:sp>
        <p:nvSpPr>
          <p:cNvPr id="269" name="Google Shape;269;p32"/>
          <p:cNvSpPr txBox="1">
            <a:spLocks noGrp="1"/>
          </p:cNvSpPr>
          <p:nvPr>
            <p:ph type="title" idx="9"/>
          </p:nvPr>
        </p:nvSpPr>
        <p:spPr>
          <a:xfrm>
            <a:off x="5938868" y="3787113"/>
            <a:ext cx="2439900" cy="42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Conclusions</a:t>
            </a:r>
            <a:endParaRPr dirty="0"/>
          </a:p>
        </p:txBody>
      </p:sp>
      <p:sp>
        <p:nvSpPr>
          <p:cNvPr id="271" name="Google Shape;271;p32"/>
          <p:cNvSpPr txBox="1">
            <a:spLocks noGrp="1"/>
          </p:cNvSpPr>
          <p:nvPr>
            <p:ph type="title" idx="14"/>
          </p:nvPr>
        </p:nvSpPr>
        <p:spPr>
          <a:xfrm>
            <a:off x="5894849" y="2773358"/>
            <a:ext cx="2439900" cy="420600"/>
          </a:xfrm>
          <a:prstGeom prst="rect">
            <a:avLst/>
          </a:prstGeom>
        </p:spPr>
        <p:txBody>
          <a:bodyPr spcFirstLastPara="1" wrap="square" lIns="91425" tIns="91425" rIns="91425" bIns="91425" anchor="ctr" anchorCtr="0">
            <a:noAutofit/>
          </a:bodyPr>
          <a:lstStyle/>
          <a:p>
            <a:r>
              <a:rPr lang="fr-FR" dirty="0"/>
              <a:t>Aspects éthiques et juridiques du DPN</a:t>
            </a:r>
            <a:br>
              <a:rPr lang="fr-FR" dirty="0"/>
            </a:br>
            <a:endParaRPr dirty="0"/>
          </a:p>
        </p:txBody>
      </p:sp>
      <p:sp>
        <p:nvSpPr>
          <p:cNvPr id="273" name="Google Shape;273;p32"/>
          <p:cNvSpPr txBox="1">
            <a:spLocks noGrp="1"/>
          </p:cNvSpPr>
          <p:nvPr>
            <p:ph type="title" idx="16"/>
          </p:nvPr>
        </p:nvSpPr>
        <p:spPr>
          <a:xfrm>
            <a:off x="5929575" y="1577367"/>
            <a:ext cx="2439900" cy="420600"/>
          </a:xfrm>
          <a:prstGeom prst="rect">
            <a:avLst/>
          </a:prstGeom>
        </p:spPr>
        <p:txBody>
          <a:bodyPr spcFirstLastPara="1" wrap="square" lIns="91425" tIns="91425" rIns="91425" bIns="91425" anchor="ctr" anchorCtr="0">
            <a:noAutofit/>
          </a:bodyPr>
          <a:lstStyle/>
          <a:p>
            <a:r>
              <a:rPr lang="fr-FR" dirty="0"/>
              <a:t>Les techniques de DPN</a:t>
            </a:r>
            <a:br>
              <a:rPr lang="fr-FR" dirty="0"/>
            </a:br>
            <a:endParaRPr dirty="0"/>
          </a:p>
        </p:txBody>
      </p:sp>
      <p:sp>
        <p:nvSpPr>
          <p:cNvPr id="275" name="Google Shape;275;p32"/>
          <p:cNvSpPr txBox="1">
            <a:spLocks noGrp="1"/>
          </p:cNvSpPr>
          <p:nvPr>
            <p:ph type="title" idx="21"/>
          </p:nvPr>
        </p:nvSpPr>
        <p:spPr>
          <a:xfrm>
            <a:off x="720000" y="540000"/>
            <a:ext cx="7704000" cy="564300"/>
          </a:xfrm>
          <a:prstGeom prst="rect">
            <a:avLst/>
          </a:prstGeom>
        </p:spPr>
        <p:txBody>
          <a:bodyPr spcFirstLastPara="1" wrap="square" lIns="91425" tIns="91425" rIns="91425" bIns="91425" anchor="ctr" anchorCtr="0">
            <a:noAutofit/>
          </a:bodyPr>
          <a:lstStyle/>
          <a:p>
            <a:r>
              <a:rPr lang="en-US" dirty="0"/>
              <a:t>Plan du </a:t>
            </a:r>
            <a:r>
              <a:rPr lang="en-US" dirty="0" err="1"/>
              <a:t>travaile</a:t>
            </a:r>
            <a:br>
              <a:rPr lang="en-US" dirty="0"/>
            </a:br>
            <a:endParaRPr dirty="0"/>
          </a:p>
        </p:txBody>
      </p:sp>
      <p:pic>
        <p:nvPicPr>
          <p:cNvPr id="276" name="Google Shape;276;p32"/>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807500" y="1161450"/>
            <a:ext cx="1172899" cy="1172927"/>
          </a:xfrm>
          <a:prstGeom prst="rect">
            <a:avLst/>
          </a:prstGeom>
          <a:noFill/>
          <a:ln>
            <a:noFill/>
          </a:ln>
        </p:spPr>
      </p:pic>
      <p:sp>
        <p:nvSpPr>
          <p:cNvPr id="277" name="Google Shape;277;p32"/>
          <p:cNvSpPr txBox="1">
            <a:spLocks noGrp="1"/>
          </p:cNvSpPr>
          <p:nvPr>
            <p:ph type="title" idx="19"/>
          </p:nvPr>
        </p:nvSpPr>
        <p:spPr>
          <a:xfrm rot="1188">
            <a:off x="959875" y="1451225"/>
            <a:ext cx="868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pic>
        <p:nvPicPr>
          <p:cNvPr id="278" name="Google Shape;278;p32"/>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807500" y="2329487"/>
            <a:ext cx="1172899" cy="1172927"/>
          </a:xfrm>
          <a:prstGeom prst="rect">
            <a:avLst/>
          </a:prstGeom>
          <a:noFill/>
          <a:ln>
            <a:noFill/>
          </a:ln>
        </p:spPr>
      </p:pic>
      <p:pic>
        <p:nvPicPr>
          <p:cNvPr id="279" name="Google Shape;279;p32"/>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807500" y="3502437"/>
            <a:ext cx="1172899" cy="1172927"/>
          </a:xfrm>
          <a:prstGeom prst="rect">
            <a:avLst/>
          </a:prstGeom>
          <a:noFill/>
          <a:ln>
            <a:noFill/>
          </a:ln>
        </p:spPr>
      </p:pic>
      <p:sp>
        <p:nvSpPr>
          <p:cNvPr id="280" name="Google Shape;280;p32"/>
          <p:cNvSpPr txBox="1">
            <a:spLocks noGrp="1"/>
          </p:cNvSpPr>
          <p:nvPr>
            <p:ph type="title" idx="4"/>
          </p:nvPr>
        </p:nvSpPr>
        <p:spPr>
          <a:xfrm>
            <a:off x="959770" y="2773357"/>
            <a:ext cx="881310" cy="5715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br>
              <a:rPr lang="en" dirty="0"/>
            </a:br>
            <a:endParaRPr dirty="0"/>
          </a:p>
        </p:txBody>
      </p:sp>
      <p:sp>
        <p:nvSpPr>
          <p:cNvPr id="281" name="Google Shape;281;p32"/>
          <p:cNvSpPr txBox="1">
            <a:spLocks noGrp="1"/>
          </p:cNvSpPr>
          <p:nvPr>
            <p:ph type="title" idx="20"/>
          </p:nvPr>
        </p:nvSpPr>
        <p:spPr>
          <a:xfrm rot="1188">
            <a:off x="959873" y="3787263"/>
            <a:ext cx="868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pic>
        <p:nvPicPr>
          <p:cNvPr id="282" name="Google Shape;282;p32"/>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4721950" y="1161450"/>
            <a:ext cx="1172899" cy="1172927"/>
          </a:xfrm>
          <a:prstGeom prst="rect">
            <a:avLst/>
          </a:prstGeom>
          <a:noFill/>
          <a:ln>
            <a:noFill/>
          </a:ln>
        </p:spPr>
      </p:pic>
      <p:pic>
        <p:nvPicPr>
          <p:cNvPr id="283" name="Google Shape;283;p32"/>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4721950" y="2329487"/>
            <a:ext cx="1172899" cy="1172927"/>
          </a:xfrm>
          <a:prstGeom prst="rect">
            <a:avLst/>
          </a:prstGeom>
          <a:noFill/>
          <a:ln>
            <a:noFill/>
          </a:ln>
        </p:spPr>
      </p:pic>
      <p:pic>
        <p:nvPicPr>
          <p:cNvPr id="284" name="Google Shape;284;p32"/>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4721950" y="3502437"/>
            <a:ext cx="1172899" cy="1172927"/>
          </a:xfrm>
          <a:prstGeom prst="rect">
            <a:avLst/>
          </a:prstGeom>
          <a:noFill/>
          <a:ln>
            <a:noFill/>
          </a:ln>
        </p:spPr>
      </p:pic>
      <p:sp>
        <p:nvSpPr>
          <p:cNvPr id="285" name="Google Shape;285;p32"/>
          <p:cNvSpPr txBox="1">
            <a:spLocks noGrp="1"/>
          </p:cNvSpPr>
          <p:nvPr>
            <p:ph type="title" idx="2"/>
          </p:nvPr>
        </p:nvSpPr>
        <p:spPr>
          <a:xfrm rot="2376">
            <a:off x="4874311" y="2621561"/>
            <a:ext cx="868200" cy="59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286" name="Google Shape;286;p32"/>
          <p:cNvSpPr txBox="1">
            <a:spLocks noGrp="1"/>
          </p:cNvSpPr>
          <p:nvPr>
            <p:ph type="title" idx="3"/>
          </p:nvPr>
        </p:nvSpPr>
        <p:spPr>
          <a:xfrm>
            <a:off x="4874305" y="3787125"/>
            <a:ext cx="868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sp>
        <p:nvSpPr>
          <p:cNvPr id="287" name="Google Shape;287;p32"/>
          <p:cNvSpPr txBox="1">
            <a:spLocks noGrp="1"/>
          </p:cNvSpPr>
          <p:nvPr>
            <p:ph type="title" idx="18"/>
          </p:nvPr>
        </p:nvSpPr>
        <p:spPr>
          <a:xfrm rot="2376">
            <a:off x="4874289" y="1451380"/>
            <a:ext cx="868200" cy="59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pic>
        <p:nvPicPr>
          <p:cNvPr id="288" name="Google Shape;288;p32"/>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5929575" y="-863810"/>
            <a:ext cx="2023799" cy="2025269"/>
          </a:xfrm>
          <a:prstGeom prst="rect">
            <a:avLst/>
          </a:prstGeom>
          <a:noFill/>
          <a:ln>
            <a:noFill/>
          </a:ln>
        </p:spPr>
      </p:pic>
      <p:pic>
        <p:nvPicPr>
          <p:cNvPr id="289" name="Google Shape;289;p32"/>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8111102" y="293247"/>
            <a:ext cx="868201" cy="8682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8253912-6964-57EE-A36B-D5FC6B19D415}"/>
              </a:ext>
            </a:extLst>
          </p:cNvPr>
          <p:cNvSpPr txBox="1"/>
          <p:nvPr/>
        </p:nvSpPr>
        <p:spPr>
          <a:xfrm>
            <a:off x="265815" y="264702"/>
            <a:ext cx="4572000" cy="523220"/>
          </a:xfrm>
          <a:prstGeom prst="rect">
            <a:avLst/>
          </a:prstGeom>
          <a:noFill/>
        </p:spPr>
        <p:txBody>
          <a:bodyPr wrap="square">
            <a:spAutoFit/>
          </a:bodyPr>
          <a:lstStyle/>
          <a:p>
            <a:pPr>
              <a:spcAft>
                <a:spcPts val="1800"/>
              </a:spcAft>
            </a:pPr>
            <a:r>
              <a:rPr lang="fr-FR" sz="1400" dirty="0">
                <a:effectLst/>
                <a:latin typeface="Arial" panose="020B0604020202020204" pitchFamily="34" charset="0"/>
                <a:ea typeface="Times New Roman" panose="02020603050405020304" pitchFamily="18" charset="0"/>
              </a:rPr>
              <a:t>les principes bioéthique fondamentaux pour analyser un cas de la </a:t>
            </a:r>
            <a:r>
              <a:rPr lang="fr-FR" sz="1400" dirty="0" err="1">
                <a:effectLst/>
                <a:latin typeface="Arial" panose="020B0604020202020204" pitchFamily="34" charset="0"/>
                <a:ea typeface="Times New Roman" panose="02020603050405020304" pitchFamily="18" charset="0"/>
              </a:rPr>
              <a:t>daignostique</a:t>
            </a:r>
            <a:r>
              <a:rPr lang="fr-FR" sz="1400" dirty="0">
                <a:effectLst/>
                <a:latin typeface="Arial" panose="020B0604020202020204" pitchFamily="34" charset="0"/>
                <a:ea typeface="Times New Roman" panose="02020603050405020304" pitchFamily="18" charset="0"/>
              </a:rPr>
              <a:t> </a:t>
            </a:r>
            <a:r>
              <a:rPr lang="fr-FR" sz="1400" dirty="0" err="1">
                <a:effectLst/>
                <a:latin typeface="Arial" panose="020B0604020202020204" pitchFamily="34" charset="0"/>
                <a:ea typeface="Times New Roman" panose="02020603050405020304" pitchFamily="18" charset="0"/>
              </a:rPr>
              <a:t>préntal</a:t>
            </a:r>
            <a:r>
              <a:rPr lang="fr-FR" sz="1400" dirty="0">
                <a:effectLst/>
                <a:latin typeface="Arial" panose="020B0604020202020204" pitchFamily="34" charset="0"/>
                <a:ea typeface="Times New Roman" panose="02020603050405020304" pitchFamily="18" charset="0"/>
              </a:rPr>
              <a:t> : </a:t>
            </a:r>
            <a:endParaRPr lang="fr-FR" sz="1400" dirty="0">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70773542-2E05-921C-2265-9DA7858B89B3}"/>
              </a:ext>
            </a:extLst>
          </p:cNvPr>
          <p:cNvSpPr/>
          <p:nvPr/>
        </p:nvSpPr>
        <p:spPr>
          <a:xfrm>
            <a:off x="361508" y="1151122"/>
            <a:ext cx="3657600" cy="307179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400" dirty="0">
                <a:solidFill>
                  <a:srgbClr val="7030A0"/>
                </a:solidFill>
                <a:effectLst/>
                <a:latin typeface="Arial" panose="020B0604020202020204" pitchFamily="34" charset="0"/>
                <a:ea typeface="Times New Roman" panose="02020603050405020304" pitchFamily="18" charset="0"/>
              </a:rPr>
              <a:t>Le respect de l'autonomie :</a:t>
            </a:r>
            <a:endParaRPr lang="fr-FR" sz="1400" dirty="0">
              <a:solidFill>
                <a:srgbClr val="7030A0"/>
              </a:solidFill>
              <a:effectLst/>
              <a:latin typeface="Times New Roman" panose="02020603050405020304" pitchFamily="18" charset="0"/>
              <a:ea typeface="Times New Roman" panose="02020603050405020304" pitchFamily="18" charset="0"/>
            </a:endParaRPr>
          </a:p>
          <a:p>
            <a:r>
              <a:rPr lang="fr-FR" sz="1400" dirty="0">
                <a:effectLst/>
                <a:latin typeface="Arial" panose="020B0604020202020204" pitchFamily="34" charset="0"/>
                <a:ea typeface="Times New Roman" panose="02020603050405020304" pitchFamily="18" charset="0"/>
              </a:rPr>
              <a:t>Le principe de respect de l'autonomie signifie que les futurs parents ont le droit de choisir librement de subir ou non un DPN et de prendre des décisions éclairées sur la poursuite de la grossesse.</a:t>
            </a:r>
            <a:endParaRPr lang="fr-FR" sz="1400" dirty="0">
              <a:effectLst/>
              <a:latin typeface="Times New Roman" panose="02020603050405020304" pitchFamily="18" charset="0"/>
              <a:ea typeface="Times New Roman" panose="02020603050405020304" pitchFamily="18" charset="0"/>
            </a:endParaRPr>
          </a:p>
          <a:p>
            <a:r>
              <a:rPr lang="fr-FR" sz="1400" dirty="0">
                <a:effectLst/>
                <a:latin typeface="Arial" panose="020B0604020202020204" pitchFamily="34" charset="0"/>
                <a:ea typeface="Times New Roman" panose="02020603050405020304" pitchFamily="18" charset="0"/>
              </a:rPr>
              <a:t>Dans le cas du DPN, le respect de l'autonomie implique que les futurs parents reçoivent des informations complètes et compréhensibles sur les avantages et les risques du DPN, et qu'ils soient libres de prendre leur décision sans pression.</a:t>
            </a:r>
            <a:endParaRPr lang="fr-FR" sz="1400" dirty="0">
              <a:effectLst/>
              <a:latin typeface="Times New Roman" panose="02020603050405020304" pitchFamily="18" charset="0"/>
              <a:ea typeface="Times New Roman" panose="02020603050405020304" pitchFamily="18" charset="0"/>
            </a:endParaRPr>
          </a:p>
          <a:p>
            <a:pPr algn="ctr"/>
            <a:endParaRPr lang="fr-FR" dirty="0"/>
          </a:p>
        </p:txBody>
      </p:sp>
      <p:sp>
        <p:nvSpPr>
          <p:cNvPr id="8" name="Rectangle 7">
            <a:extLst>
              <a:ext uri="{FF2B5EF4-FFF2-40B4-BE49-F238E27FC236}">
                <a16:creationId xmlns:a16="http://schemas.microsoft.com/office/drawing/2014/main" id="{7BB2EC3C-DE91-B0F5-5109-F7EE20E2EA66}"/>
              </a:ext>
            </a:extLst>
          </p:cNvPr>
          <p:cNvSpPr/>
          <p:nvPr/>
        </p:nvSpPr>
        <p:spPr>
          <a:xfrm>
            <a:off x="5124893" y="1178574"/>
            <a:ext cx="3242930" cy="27863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400" dirty="0">
                <a:solidFill>
                  <a:srgbClr val="7030A0"/>
                </a:solidFill>
                <a:effectLst/>
                <a:latin typeface="Arial" panose="020B0604020202020204" pitchFamily="34" charset="0"/>
                <a:ea typeface="Times New Roman" panose="02020603050405020304" pitchFamily="18" charset="0"/>
              </a:rPr>
              <a:t>La non-malfaisance :</a:t>
            </a:r>
            <a:endParaRPr lang="fr-FR" sz="1400" dirty="0">
              <a:solidFill>
                <a:srgbClr val="7030A0"/>
              </a:solidFill>
              <a:effectLst/>
              <a:latin typeface="Times New Roman" panose="02020603050405020304" pitchFamily="18" charset="0"/>
              <a:ea typeface="Times New Roman" panose="02020603050405020304" pitchFamily="18" charset="0"/>
            </a:endParaRPr>
          </a:p>
          <a:p>
            <a:r>
              <a:rPr lang="fr-FR" sz="1400" dirty="0">
                <a:effectLst/>
                <a:latin typeface="Arial" panose="020B0604020202020204" pitchFamily="34" charset="0"/>
                <a:ea typeface="Times New Roman" panose="02020603050405020304" pitchFamily="18" charset="0"/>
              </a:rPr>
              <a:t>Le principe de non-malfaisance signifie que les professionnels de la santé doivent s'efforcer de ne pas causer de préjudice aux patients.</a:t>
            </a:r>
            <a:endParaRPr lang="fr-FR" sz="1400" dirty="0">
              <a:effectLst/>
              <a:latin typeface="Times New Roman" panose="02020603050405020304" pitchFamily="18" charset="0"/>
              <a:ea typeface="Times New Roman" panose="02020603050405020304" pitchFamily="18" charset="0"/>
            </a:endParaRPr>
          </a:p>
          <a:p>
            <a:r>
              <a:rPr lang="fr-FR" sz="1400" dirty="0">
                <a:effectLst/>
                <a:latin typeface="Arial" panose="020B0604020202020204" pitchFamily="34" charset="0"/>
                <a:ea typeface="Times New Roman" panose="02020603050405020304" pitchFamily="18" charset="0"/>
              </a:rPr>
              <a:t>Dans le cas du DPN, la non-malfaisance implique que les tests doivent être sûrs et efficaces, et que les résultats doivent être interprétés avec prudence</a:t>
            </a:r>
            <a:endParaRPr lang="fr-FR" sz="1400" dirty="0">
              <a:effectLst/>
              <a:latin typeface="Times New Roman" panose="02020603050405020304" pitchFamily="18" charset="0"/>
              <a:ea typeface="Times New Roman" panose="02020603050405020304" pitchFamily="18" charset="0"/>
            </a:endParaRPr>
          </a:p>
          <a:p>
            <a:pPr algn="ctr"/>
            <a:endParaRPr lang="fr-FR" dirty="0"/>
          </a:p>
        </p:txBody>
      </p:sp>
      <p:pic>
        <p:nvPicPr>
          <p:cNvPr id="9" name="Image 8">
            <a:extLst>
              <a:ext uri="{FF2B5EF4-FFF2-40B4-BE49-F238E27FC236}">
                <a16:creationId xmlns:a16="http://schemas.microsoft.com/office/drawing/2014/main" id="{5B844F6C-7D87-0B77-94A6-5468A424777A}"/>
              </a:ext>
            </a:extLst>
          </p:cNvPr>
          <p:cNvPicPr>
            <a:picLocks noChangeAspect="1"/>
          </p:cNvPicPr>
          <p:nvPr/>
        </p:nvPicPr>
        <p:blipFill>
          <a:blip r:embed="rId2"/>
          <a:stretch>
            <a:fillRect/>
          </a:stretch>
        </p:blipFill>
        <p:spPr>
          <a:xfrm>
            <a:off x="7309884" y="-71622"/>
            <a:ext cx="1834116" cy="1222744"/>
          </a:xfrm>
          <a:prstGeom prst="ellipse">
            <a:avLst/>
          </a:prstGeom>
          <a:ln>
            <a:noFill/>
          </a:ln>
          <a:effectLst>
            <a:softEdge rad="112500"/>
          </a:effectLst>
        </p:spPr>
      </p:pic>
    </p:spTree>
    <p:extLst>
      <p:ext uri="{BB962C8B-B14F-4D97-AF65-F5344CB8AC3E}">
        <p14:creationId xmlns:p14="http://schemas.microsoft.com/office/powerpoint/2010/main" val="6458506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D750A8-1348-034D-8ABC-721B23B51CCF}"/>
              </a:ext>
            </a:extLst>
          </p:cNvPr>
          <p:cNvSpPr/>
          <p:nvPr/>
        </p:nvSpPr>
        <p:spPr>
          <a:xfrm>
            <a:off x="4651742" y="1151122"/>
            <a:ext cx="3110024" cy="3189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400" dirty="0">
                <a:solidFill>
                  <a:srgbClr val="7030A0"/>
                </a:solidFill>
                <a:effectLst/>
                <a:latin typeface="Arial" panose="020B0604020202020204" pitchFamily="34" charset="0"/>
                <a:ea typeface="Times New Roman" panose="02020603050405020304" pitchFamily="18" charset="0"/>
              </a:rPr>
              <a:t>La bienfaisance :</a:t>
            </a:r>
          </a:p>
          <a:p>
            <a:endParaRPr lang="fr-FR" sz="1400" dirty="0">
              <a:solidFill>
                <a:srgbClr val="7030A0"/>
              </a:solidFill>
              <a:effectLst/>
              <a:latin typeface="Times New Roman" panose="02020603050405020304" pitchFamily="18" charset="0"/>
              <a:ea typeface="Times New Roman" panose="02020603050405020304" pitchFamily="18" charset="0"/>
            </a:endParaRPr>
          </a:p>
          <a:p>
            <a:r>
              <a:rPr lang="fr-FR" sz="1400" dirty="0">
                <a:effectLst/>
                <a:latin typeface="Arial" panose="020B0604020202020204" pitchFamily="34" charset="0"/>
                <a:ea typeface="Times New Roman" panose="02020603050405020304" pitchFamily="18" charset="0"/>
              </a:rPr>
              <a:t>Le principe de bienfaisance signifie que les professionnels de la santé doivent s'efforcer de faire le bien des patients.</a:t>
            </a:r>
            <a:endParaRPr lang="fr-FR" sz="1400" dirty="0">
              <a:effectLst/>
              <a:latin typeface="Times New Roman" panose="02020603050405020304" pitchFamily="18" charset="0"/>
              <a:ea typeface="Times New Roman" panose="02020603050405020304" pitchFamily="18" charset="0"/>
            </a:endParaRPr>
          </a:p>
          <a:p>
            <a:r>
              <a:rPr lang="fr-FR" sz="1400" dirty="0">
                <a:effectLst/>
                <a:latin typeface="Arial" panose="020B0604020202020204" pitchFamily="34" charset="0"/>
                <a:ea typeface="Times New Roman" panose="02020603050405020304" pitchFamily="18" charset="0"/>
              </a:rPr>
              <a:t>Dans le cas du DPN, la bienfaisance implique que les tests doivent être utilisés pour des raisons médicales légitimes, telles que la prise de décision éclairée sur la poursuite de la grossesse ou la prise en charge de l'enfant après la naissance.</a:t>
            </a:r>
            <a:endParaRPr lang="fr-FR" sz="1400" dirty="0">
              <a:effectLst/>
              <a:latin typeface="Times New Roman" panose="02020603050405020304" pitchFamily="18" charset="0"/>
              <a:ea typeface="Times New Roman" panose="02020603050405020304" pitchFamily="18" charset="0"/>
            </a:endParaRPr>
          </a:p>
          <a:p>
            <a:pPr algn="ctr"/>
            <a:endParaRPr lang="fr-FR" dirty="0"/>
          </a:p>
        </p:txBody>
      </p:sp>
      <p:sp>
        <p:nvSpPr>
          <p:cNvPr id="6" name="Rectangle 5">
            <a:extLst>
              <a:ext uri="{FF2B5EF4-FFF2-40B4-BE49-F238E27FC236}">
                <a16:creationId xmlns:a16="http://schemas.microsoft.com/office/drawing/2014/main" id="{C9D68CFA-9916-42F1-F4DE-FE6F181F6C97}"/>
              </a:ext>
            </a:extLst>
          </p:cNvPr>
          <p:cNvSpPr/>
          <p:nvPr/>
        </p:nvSpPr>
        <p:spPr>
          <a:xfrm>
            <a:off x="917058" y="1151122"/>
            <a:ext cx="2977118" cy="3189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400" dirty="0">
                <a:solidFill>
                  <a:srgbClr val="7030A0"/>
                </a:solidFill>
                <a:effectLst/>
                <a:latin typeface="Arial" panose="020B0604020202020204" pitchFamily="34" charset="0"/>
                <a:ea typeface="Times New Roman" panose="02020603050405020304" pitchFamily="18" charset="0"/>
              </a:rPr>
              <a:t>La justice :</a:t>
            </a:r>
          </a:p>
          <a:p>
            <a:endParaRPr lang="fr-FR" sz="1400" dirty="0">
              <a:solidFill>
                <a:srgbClr val="7030A0"/>
              </a:solidFill>
              <a:effectLst/>
              <a:latin typeface="Times New Roman" panose="02020603050405020304" pitchFamily="18" charset="0"/>
              <a:ea typeface="Times New Roman" panose="02020603050405020304" pitchFamily="18" charset="0"/>
            </a:endParaRPr>
          </a:p>
          <a:p>
            <a:r>
              <a:rPr lang="fr-FR" sz="1400" dirty="0">
                <a:effectLst/>
                <a:latin typeface="Arial" panose="020B0604020202020204" pitchFamily="34" charset="0"/>
                <a:ea typeface="Times New Roman" panose="02020603050405020304" pitchFamily="18" charset="0"/>
              </a:rPr>
              <a:t>Le principe de justice signifie que les soins de santé doivent être équitablement accessibles à tous.</a:t>
            </a:r>
            <a:endParaRPr lang="fr-FR" sz="1400" dirty="0">
              <a:effectLst/>
              <a:latin typeface="Times New Roman" panose="02020603050405020304" pitchFamily="18" charset="0"/>
              <a:ea typeface="Times New Roman" panose="02020603050405020304" pitchFamily="18" charset="0"/>
            </a:endParaRPr>
          </a:p>
          <a:p>
            <a:r>
              <a:rPr lang="fr-FR" sz="1400" dirty="0">
                <a:effectLst/>
                <a:latin typeface="Arial" panose="020B0604020202020204" pitchFamily="34" charset="0"/>
                <a:ea typeface="Times New Roman" panose="02020603050405020304" pitchFamily="18" charset="0"/>
              </a:rPr>
              <a:t>Dans le cas du DPN, la justice implique que l'accès au DPN ne doit pas être discriminatoire en fonction de facteurs tels que le statut socio-économique, l'origine ethnique ou la religion.</a:t>
            </a:r>
            <a:endParaRPr lang="fr-FR" sz="1400" dirty="0">
              <a:effectLst/>
              <a:latin typeface="Times New Roman" panose="02020603050405020304" pitchFamily="18" charset="0"/>
              <a:ea typeface="Times New Roman" panose="02020603050405020304" pitchFamily="18" charset="0"/>
            </a:endParaRPr>
          </a:p>
          <a:p>
            <a:pPr algn="ctr"/>
            <a:endParaRPr lang="fr-FR" dirty="0"/>
          </a:p>
        </p:txBody>
      </p:sp>
      <p:pic>
        <p:nvPicPr>
          <p:cNvPr id="7" name="Image 6">
            <a:extLst>
              <a:ext uri="{FF2B5EF4-FFF2-40B4-BE49-F238E27FC236}">
                <a16:creationId xmlns:a16="http://schemas.microsoft.com/office/drawing/2014/main" id="{48403745-BA40-6F96-76C4-10CA4502823C}"/>
              </a:ext>
            </a:extLst>
          </p:cNvPr>
          <p:cNvPicPr>
            <a:picLocks noChangeAspect="1"/>
          </p:cNvPicPr>
          <p:nvPr/>
        </p:nvPicPr>
        <p:blipFill>
          <a:blip r:embed="rId2"/>
          <a:stretch>
            <a:fillRect/>
          </a:stretch>
        </p:blipFill>
        <p:spPr>
          <a:xfrm>
            <a:off x="0" y="-71622"/>
            <a:ext cx="1834116" cy="1222744"/>
          </a:xfrm>
          <a:prstGeom prst="ellipse">
            <a:avLst/>
          </a:prstGeom>
          <a:ln>
            <a:noFill/>
          </a:ln>
          <a:effectLst>
            <a:softEdge rad="112500"/>
          </a:effectLst>
        </p:spPr>
      </p:pic>
      <p:pic>
        <p:nvPicPr>
          <p:cNvPr id="8" name="Image 7">
            <a:extLst>
              <a:ext uri="{FF2B5EF4-FFF2-40B4-BE49-F238E27FC236}">
                <a16:creationId xmlns:a16="http://schemas.microsoft.com/office/drawing/2014/main" id="{8FB69626-D7EE-8B05-C43F-DF782966C67E}"/>
              </a:ext>
            </a:extLst>
          </p:cNvPr>
          <p:cNvPicPr>
            <a:picLocks noChangeAspect="1"/>
          </p:cNvPicPr>
          <p:nvPr/>
        </p:nvPicPr>
        <p:blipFill>
          <a:blip r:embed="rId2"/>
          <a:stretch>
            <a:fillRect/>
          </a:stretch>
        </p:blipFill>
        <p:spPr>
          <a:xfrm>
            <a:off x="7320518" y="-71622"/>
            <a:ext cx="1834116" cy="1222744"/>
          </a:xfrm>
          <a:prstGeom prst="ellipse">
            <a:avLst/>
          </a:prstGeom>
          <a:ln>
            <a:noFill/>
          </a:ln>
          <a:effectLst>
            <a:softEdge rad="112500"/>
          </a:effectLst>
        </p:spPr>
      </p:pic>
    </p:spTree>
    <p:extLst>
      <p:ext uri="{BB962C8B-B14F-4D97-AF65-F5344CB8AC3E}">
        <p14:creationId xmlns:p14="http://schemas.microsoft.com/office/powerpoint/2010/main" val="845608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38475B-AFC1-4FFB-A1D4-6D0145542EB3}"/>
              </a:ext>
            </a:extLst>
          </p:cNvPr>
          <p:cNvSpPr>
            <a:spLocks noGrp="1"/>
          </p:cNvSpPr>
          <p:nvPr>
            <p:ph type="title"/>
          </p:nvPr>
        </p:nvSpPr>
        <p:spPr>
          <a:xfrm>
            <a:off x="305329" y="667591"/>
            <a:ext cx="7704000" cy="564300"/>
          </a:xfrm>
        </p:spPr>
        <p:txBody>
          <a:bodyPr/>
          <a:lstStyle/>
          <a:p>
            <a:r>
              <a:rPr lang="fr-FR" sz="1400" b="0" dirty="0">
                <a:solidFill>
                  <a:schemeClr val="tx1"/>
                </a:solidFill>
                <a:latin typeface="+mj-lt"/>
              </a:rPr>
              <a:t>En Algérie, le diagnostic prénatal (DPN) est encadré par la Loi n° 18-11 du 18 </a:t>
            </a:r>
            <a:r>
              <a:rPr lang="fr-FR" sz="1400" b="0" dirty="0" err="1">
                <a:solidFill>
                  <a:schemeClr val="tx1"/>
                </a:solidFill>
                <a:latin typeface="+mj-lt"/>
              </a:rPr>
              <a:t>Chaoual</a:t>
            </a:r>
            <a:r>
              <a:rPr lang="fr-FR" sz="1400" b="0" dirty="0">
                <a:solidFill>
                  <a:schemeClr val="tx1"/>
                </a:solidFill>
                <a:latin typeface="+mj-lt"/>
              </a:rPr>
              <a:t> 2018 relative à la santé</a:t>
            </a:r>
            <a:br>
              <a:rPr lang="fr-FR" sz="1400" b="0" dirty="0">
                <a:solidFill>
                  <a:schemeClr val="tx1"/>
                </a:solidFill>
                <a:latin typeface="+mj-lt"/>
              </a:rPr>
            </a:br>
            <a:br>
              <a:rPr lang="fr-FR" sz="1400" b="0" dirty="0">
                <a:solidFill>
                  <a:schemeClr val="tx1"/>
                </a:solidFill>
                <a:latin typeface="+mj-lt"/>
              </a:rPr>
            </a:br>
            <a:r>
              <a:rPr lang="fr-FR" sz="1400" b="0" dirty="0">
                <a:solidFill>
                  <a:schemeClr val="tx1"/>
                </a:solidFill>
                <a:latin typeface="+mj-lt"/>
              </a:rPr>
              <a:t>. Cette loi prévoit que le diagnostic prénatal peut être pratiqué sur indication médicale en vue de détecter, in-utéro, chez l'embryon ou le fœtus, une affection d'une particulière gravité. Le diagnostic prénatal est assuré dans des structures habilitées ou agréées à cet effet, et les conditions d'agrément de ces structures sont fixées par voie réglementaire .</a:t>
            </a:r>
            <a:br>
              <a:rPr lang="fr-FR" sz="1400" b="0" dirty="0">
                <a:solidFill>
                  <a:schemeClr val="tx1"/>
                </a:solidFill>
                <a:latin typeface="+mj-lt"/>
              </a:rPr>
            </a:br>
            <a:endParaRPr lang="fr-FR" sz="1400" b="0" dirty="0">
              <a:solidFill>
                <a:schemeClr val="tx1"/>
              </a:solidFill>
              <a:latin typeface="+mj-lt"/>
            </a:endParaRPr>
          </a:p>
        </p:txBody>
      </p:sp>
      <p:sp>
        <p:nvSpPr>
          <p:cNvPr id="3" name="Rectangle 2">
            <a:extLst>
              <a:ext uri="{FF2B5EF4-FFF2-40B4-BE49-F238E27FC236}">
                <a16:creationId xmlns:a16="http://schemas.microsoft.com/office/drawing/2014/main" id="{DAF6E24E-F0B2-4BB5-91CC-8D20D39AB3CE}"/>
              </a:ext>
            </a:extLst>
          </p:cNvPr>
          <p:cNvSpPr/>
          <p:nvPr/>
        </p:nvSpPr>
        <p:spPr>
          <a:xfrm>
            <a:off x="268615" y="1790514"/>
            <a:ext cx="4068366" cy="2739211"/>
          </a:xfrm>
          <a:prstGeom prst="rect">
            <a:avLst/>
          </a:prstGeom>
        </p:spPr>
        <p:txBody>
          <a:bodyPr wrap="square">
            <a:spAutoFit/>
          </a:bodyPr>
          <a:lstStyle/>
          <a:p>
            <a:pPr>
              <a:spcAft>
                <a:spcPts val="1800"/>
              </a:spcAft>
            </a:pPr>
            <a:r>
              <a:rPr lang="fr-FR" dirty="0">
                <a:latin typeface="Arial" panose="020B0604020202020204" pitchFamily="34" charset="0"/>
                <a:ea typeface="Times New Roman" panose="02020603050405020304" pitchFamily="18" charset="0"/>
              </a:rPr>
              <a:t>La loi algérienne reconnaît également : </a:t>
            </a:r>
            <a:endParaRPr lang="fr-FR" dirty="0">
              <a:latin typeface="Times New Roman" panose="02020603050405020304" pitchFamily="18" charset="0"/>
              <a:ea typeface="Times New Roman" panose="02020603050405020304" pitchFamily="18" charset="0"/>
            </a:endParaRPr>
          </a:p>
          <a:p>
            <a:pPr>
              <a:spcAft>
                <a:spcPts val="1800"/>
              </a:spcAft>
            </a:pPr>
            <a:r>
              <a:rPr lang="fr-FR" dirty="0">
                <a:latin typeface="Arial" panose="020B0604020202020204" pitchFamily="34" charset="0"/>
                <a:ea typeface="Times New Roman" panose="02020603050405020304" pitchFamily="18" charset="0"/>
              </a:rPr>
              <a:t>le respect de l'autonomie reproductive des futurs parents</a:t>
            </a:r>
            <a:endParaRPr lang="fr-FR" dirty="0">
              <a:latin typeface="Times New Roman" panose="02020603050405020304" pitchFamily="18" charset="0"/>
              <a:ea typeface="Times New Roman" panose="02020603050405020304" pitchFamily="18" charset="0"/>
            </a:endParaRPr>
          </a:p>
          <a:p>
            <a:pPr>
              <a:spcAft>
                <a:spcPts val="1800"/>
              </a:spcAft>
            </a:pPr>
            <a:r>
              <a:rPr lang="fr-FR" dirty="0">
                <a:latin typeface="Arial" panose="020B0604020202020204" pitchFamily="34" charset="0"/>
                <a:ea typeface="Times New Roman" panose="02020603050405020304" pitchFamily="18" charset="0"/>
              </a:rPr>
              <a:t>le droit à la vie du fœtus</a:t>
            </a:r>
            <a:endParaRPr lang="fr-FR" dirty="0">
              <a:latin typeface="Times New Roman" panose="02020603050405020304" pitchFamily="18" charset="0"/>
              <a:ea typeface="Times New Roman" panose="02020603050405020304" pitchFamily="18" charset="0"/>
            </a:endParaRPr>
          </a:p>
          <a:p>
            <a:pPr>
              <a:spcAft>
                <a:spcPts val="1800"/>
              </a:spcAft>
            </a:pPr>
            <a:r>
              <a:rPr lang="fr-FR" dirty="0">
                <a:solidFill>
                  <a:srgbClr val="1F1F1F"/>
                </a:solidFill>
                <a:latin typeface="Arial" panose="020B0604020202020204" pitchFamily="34" charset="0"/>
                <a:ea typeface="Times New Roman" panose="02020603050405020304" pitchFamily="18" charset="0"/>
              </a:rPr>
              <a:t>interdit la discrimination des personnes atteintes d'anomalies génétiques.</a:t>
            </a:r>
            <a:endParaRPr lang="fr-FR" dirty="0">
              <a:latin typeface="Times New Roman" panose="02020603050405020304" pitchFamily="18" charset="0"/>
              <a:ea typeface="Times New Roman" panose="02020603050405020304" pitchFamily="18" charset="0"/>
            </a:endParaRPr>
          </a:p>
          <a:p>
            <a:pPr>
              <a:spcAft>
                <a:spcPts val="1800"/>
              </a:spcAft>
            </a:pPr>
            <a:r>
              <a:rPr lang="fr-FR" dirty="0">
                <a:solidFill>
                  <a:srgbClr val="1F1F1F"/>
                </a:solidFill>
                <a:latin typeface="Arial" panose="020B0604020202020204" pitchFamily="34" charset="0"/>
                <a:ea typeface="Times New Roman" panose="02020603050405020304" pitchFamily="18" charset="0"/>
              </a:rPr>
              <a:t>protège la confidentialité des données collectées lors d'un test de diagnostic prénatal.</a:t>
            </a:r>
            <a:endParaRPr lang="fr-FR" dirty="0">
              <a:latin typeface="Times New Roman" panose="02020603050405020304" pitchFamily="18" charset="0"/>
              <a:ea typeface="Times New Roman" panose="02020603050405020304" pitchFamily="18" charset="0"/>
            </a:endParaRPr>
          </a:p>
        </p:txBody>
      </p:sp>
      <p:pic>
        <p:nvPicPr>
          <p:cNvPr id="4" name="Image 3">
            <a:extLst>
              <a:ext uri="{FF2B5EF4-FFF2-40B4-BE49-F238E27FC236}">
                <a16:creationId xmlns:a16="http://schemas.microsoft.com/office/drawing/2014/main" id="{389BC467-E0A1-4638-B6F5-F6522AA1D483}"/>
              </a:ext>
            </a:extLst>
          </p:cNvPr>
          <p:cNvPicPr/>
          <p:nvPr/>
        </p:nvPicPr>
        <p:blipFill>
          <a:blip r:embed="rId2" cstate="print">
            <a:extLst>
              <a:ext uri="{28A0092B-C50C-407E-A947-70E740481C1C}">
                <a14:useLocalDpi xmlns:a14="http://schemas.microsoft.com/office/drawing/2010/main"/>
              </a:ext>
            </a:extLst>
          </a:blip>
          <a:stretch>
            <a:fillRect/>
          </a:stretch>
        </p:blipFill>
        <p:spPr>
          <a:xfrm>
            <a:off x="7107465" y="1286489"/>
            <a:ext cx="1803728" cy="1712785"/>
          </a:xfrm>
          <a:prstGeom prst="rect">
            <a:avLst/>
          </a:prstGeom>
          <a:ln>
            <a:noFill/>
          </a:ln>
          <a:effectLst>
            <a:softEdge rad="112500"/>
          </a:effectLst>
        </p:spPr>
      </p:pic>
      <p:pic>
        <p:nvPicPr>
          <p:cNvPr id="8" name="Image 7">
            <a:extLst>
              <a:ext uri="{FF2B5EF4-FFF2-40B4-BE49-F238E27FC236}">
                <a16:creationId xmlns:a16="http://schemas.microsoft.com/office/drawing/2014/main" id="{11024EC5-722E-4BC1-9793-108FADED2174}"/>
              </a:ext>
            </a:extLst>
          </p:cNvPr>
          <p:cNvPicPr>
            <a:picLocks noChangeAspect="1"/>
          </p:cNvPicPr>
          <p:nvPr/>
        </p:nvPicPr>
        <p:blipFill>
          <a:blip r:embed="rId3"/>
          <a:stretch>
            <a:fillRect/>
          </a:stretch>
        </p:blipFill>
        <p:spPr>
          <a:xfrm>
            <a:off x="6012213" y="3053873"/>
            <a:ext cx="1330067" cy="1834384"/>
          </a:xfrm>
          <a:prstGeom prst="rect">
            <a:avLst/>
          </a:prstGeom>
          <a:ln>
            <a:noFill/>
          </a:ln>
          <a:effectLst>
            <a:outerShdw blurRad="190500" algn="tl" rotWithShape="0">
              <a:srgbClr val="000000">
                <a:alpha val="70000"/>
              </a:srgbClr>
            </a:outerShdw>
          </a:effectLst>
        </p:spPr>
      </p:pic>
      <p:pic>
        <p:nvPicPr>
          <p:cNvPr id="10" name="Image 9">
            <a:extLst>
              <a:ext uri="{FF2B5EF4-FFF2-40B4-BE49-F238E27FC236}">
                <a16:creationId xmlns:a16="http://schemas.microsoft.com/office/drawing/2014/main" id="{847D26C0-F5B1-4F5A-AB0D-A0215AFDF660}"/>
              </a:ext>
            </a:extLst>
          </p:cNvPr>
          <p:cNvPicPr>
            <a:picLocks noChangeAspect="1"/>
          </p:cNvPicPr>
          <p:nvPr/>
        </p:nvPicPr>
        <p:blipFill>
          <a:blip r:embed="rId4"/>
          <a:stretch>
            <a:fillRect/>
          </a:stretch>
        </p:blipFill>
        <p:spPr>
          <a:xfrm>
            <a:off x="7665078" y="3053873"/>
            <a:ext cx="1330066" cy="1814062"/>
          </a:xfrm>
          <a:prstGeom prst="rect">
            <a:avLst/>
          </a:prstGeom>
        </p:spPr>
      </p:pic>
      <p:pic>
        <p:nvPicPr>
          <p:cNvPr id="12" name="Image 11">
            <a:extLst>
              <a:ext uri="{FF2B5EF4-FFF2-40B4-BE49-F238E27FC236}">
                <a16:creationId xmlns:a16="http://schemas.microsoft.com/office/drawing/2014/main" id="{C36BF158-3C07-40C4-A648-2F0D78891CFA}"/>
              </a:ext>
            </a:extLst>
          </p:cNvPr>
          <p:cNvPicPr>
            <a:picLocks noChangeAspect="1"/>
          </p:cNvPicPr>
          <p:nvPr/>
        </p:nvPicPr>
        <p:blipFill>
          <a:blip r:embed="rId5"/>
          <a:stretch>
            <a:fillRect/>
          </a:stretch>
        </p:blipFill>
        <p:spPr>
          <a:xfrm>
            <a:off x="4373695" y="3054797"/>
            <a:ext cx="1330067" cy="1852857"/>
          </a:xfrm>
          <a:prstGeom prst="rect">
            <a:avLst/>
          </a:prstGeom>
        </p:spPr>
      </p:pic>
    </p:spTree>
    <p:extLst>
      <p:ext uri="{BB962C8B-B14F-4D97-AF65-F5344CB8AC3E}">
        <p14:creationId xmlns:p14="http://schemas.microsoft.com/office/powerpoint/2010/main" val="3570900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21" name="Bulle narrative : rectangle 20">
            <a:extLst>
              <a:ext uri="{FF2B5EF4-FFF2-40B4-BE49-F238E27FC236}">
                <a16:creationId xmlns:a16="http://schemas.microsoft.com/office/drawing/2014/main" id="{A2E51DF0-5169-4DB0-B915-38CDD4B1EC50}"/>
              </a:ext>
            </a:extLst>
          </p:cNvPr>
          <p:cNvSpPr/>
          <p:nvPr/>
        </p:nvSpPr>
        <p:spPr>
          <a:xfrm>
            <a:off x="1376916" y="1222744"/>
            <a:ext cx="6156251" cy="2400300"/>
          </a:xfrm>
          <a:prstGeom prst="wedgeRect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1100" dirty="0"/>
              <a:t>En France, par exemple, le DPN est encadré par la loi de bioéthique, qui fixe les conditions dans lesquelles il peut être pratiqué. Cette loi vise à garantir le respect de la dignité de la personne, la non-discrimination, et la protection de la vie privée et des données personnelles</a:t>
            </a:r>
          </a:p>
          <a:p>
            <a:r>
              <a:rPr lang="fr-FR" sz="1100" dirty="0"/>
              <a:t>L’article L2131-1 du Code de la santé publique, issu de la loi de bioéthique de juillet 2011 énonce que « le diagnostic prénatal s’entend des pratiques médicales, y compris l’échographie obstétricale et fœtale, ayant pour but de détecter in utero chez l’embryon ou le fœtus une affection d’une particulière gravité. » La loi demande que la femme enceinte reçoive une information claire au sujet de ces techniques, afin « d'évaluer le risque que l'embryon ou le fœtus présente une affection susceptible de modifier le déroulement ou le suivi de sa grossesse</a:t>
            </a:r>
          </a:p>
        </p:txBody>
      </p:sp>
      <p:pic>
        <p:nvPicPr>
          <p:cNvPr id="22" name="Image 21">
            <a:extLst>
              <a:ext uri="{FF2B5EF4-FFF2-40B4-BE49-F238E27FC236}">
                <a16:creationId xmlns:a16="http://schemas.microsoft.com/office/drawing/2014/main" id="{7BC5D022-5B08-47C3-BEEC-97FA2EC6DA65}"/>
              </a:ext>
            </a:extLst>
          </p:cNvPr>
          <p:cNvPicPr>
            <a:picLocks noChangeAspect="1"/>
          </p:cNvPicPr>
          <p:nvPr/>
        </p:nvPicPr>
        <p:blipFill>
          <a:blip r:embed="rId3"/>
          <a:stretch>
            <a:fillRect/>
          </a:stretch>
        </p:blipFill>
        <p:spPr>
          <a:xfrm>
            <a:off x="0" y="1"/>
            <a:ext cx="1834116" cy="1222744"/>
          </a:xfrm>
          <a:prstGeom prst="ellipse">
            <a:avLst/>
          </a:prstGeom>
          <a:ln>
            <a:noFill/>
          </a:ln>
          <a:effectLst>
            <a:softEdge rad="112500"/>
          </a:effectLst>
        </p:spPr>
      </p:pic>
      <p:pic>
        <p:nvPicPr>
          <p:cNvPr id="23" name="Image 22">
            <a:extLst>
              <a:ext uri="{FF2B5EF4-FFF2-40B4-BE49-F238E27FC236}">
                <a16:creationId xmlns:a16="http://schemas.microsoft.com/office/drawing/2014/main" id="{A865B9E4-E88C-4B5E-9BFF-8A0D32E9CA59}"/>
              </a:ext>
            </a:extLst>
          </p:cNvPr>
          <p:cNvPicPr>
            <a:picLocks noChangeAspect="1"/>
          </p:cNvPicPr>
          <p:nvPr/>
        </p:nvPicPr>
        <p:blipFill>
          <a:blip r:embed="rId3"/>
          <a:stretch>
            <a:fillRect/>
          </a:stretch>
        </p:blipFill>
        <p:spPr>
          <a:xfrm>
            <a:off x="7034765" y="3623044"/>
            <a:ext cx="2109235" cy="1406156"/>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a:extLst>
              <a:ext uri="{FF2B5EF4-FFF2-40B4-BE49-F238E27FC236}">
                <a16:creationId xmlns:a16="http://schemas.microsoft.com/office/drawing/2014/main" id="{31ABDEB6-60B3-652A-992A-404999441DF4}"/>
              </a:ext>
            </a:extLst>
          </p:cNvPr>
          <p:cNvSpPr txBox="1"/>
          <p:nvPr/>
        </p:nvSpPr>
        <p:spPr>
          <a:xfrm>
            <a:off x="340242" y="143795"/>
            <a:ext cx="5061098" cy="541751"/>
          </a:xfrm>
          <a:prstGeom prst="rect">
            <a:avLst/>
          </a:prstGeom>
          <a:noFill/>
        </p:spPr>
        <p:txBody>
          <a:bodyPr wrap="square">
            <a:spAutoFit/>
          </a:bodyPr>
          <a:lstStyle/>
          <a:p>
            <a:pPr marL="285750" indent="-285750">
              <a:lnSpc>
                <a:spcPct val="107000"/>
              </a:lnSpc>
              <a:spcBef>
                <a:spcPts val="1800"/>
              </a:spcBef>
              <a:spcAft>
                <a:spcPts val="1800"/>
              </a:spcAft>
              <a:buFont typeface="Courier New" panose="02070309020205020404" pitchFamily="49" charset="0"/>
              <a:buChar char="o"/>
            </a:pPr>
            <a:r>
              <a:rPr lang="fr-FR" sz="1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Le jugement sur l'avortement selon les différentes religions :</a:t>
            </a:r>
            <a:endParaRPr lang="fr-FR" sz="1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5" name="ZoneTexte 24">
            <a:extLst>
              <a:ext uri="{FF2B5EF4-FFF2-40B4-BE49-F238E27FC236}">
                <a16:creationId xmlns:a16="http://schemas.microsoft.com/office/drawing/2014/main" id="{74143AE8-62CF-E176-02A9-507FD2924AA9}"/>
              </a:ext>
            </a:extLst>
          </p:cNvPr>
          <p:cNvSpPr txBox="1"/>
          <p:nvPr/>
        </p:nvSpPr>
        <p:spPr>
          <a:xfrm>
            <a:off x="223285" y="685546"/>
            <a:ext cx="8920715" cy="4044697"/>
          </a:xfrm>
          <a:prstGeom prst="rect">
            <a:avLst/>
          </a:prstGeom>
          <a:noFill/>
        </p:spPr>
        <p:txBody>
          <a:bodyPr wrap="square">
            <a:spAutoFit/>
          </a:bodyPr>
          <a:lstStyle/>
          <a:p>
            <a:pPr>
              <a:lnSpc>
                <a:spcPct val="107000"/>
              </a:lnSpc>
              <a:spcBef>
                <a:spcPts val="1800"/>
              </a:spcBef>
              <a:spcAft>
                <a:spcPts val="1800"/>
              </a:spcAft>
            </a:pPr>
            <a:r>
              <a:rPr lang="fr-FR" sz="1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L'avortement en Islam :</a:t>
            </a:r>
            <a:r>
              <a:rPr lang="fr-FR" sz="1200" dirty="0">
                <a:solidFill>
                  <a:srgbClr val="0070C0"/>
                </a:solidFill>
                <a:latin typeface="Calibri" panose="020F0502020204030204" pitchFamily="34" charset="0"/>
                <a:ea typeface="Times New Roman" panose="02020603050405020304" pitchFamily="18" charset="0"/>
                <a:cs typeface="Arial" panose="020B0604020202020204" pitchFamily="34" charset="0"/>
              </a:rPr>
              <a:t> </a:t>
            </a:r>
            <a:r>
              <a:rPr lang="fr-FR" sz="14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L'Islam considère l'avortement comme un acte illicite, sauf dans des cas exceptionnels.</a:t>
            </a:r>
            <a:endParaRPr lang="fr-FR" sz="1200"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spcBef>
                <a:spcPts val="1800"/>
              </a:spcBef>
              <a:spcAft>
                <a:spcPts val="1800"/>
              </a:spcAft>
            </a:pPr>
            <a:r>
              <a:rPr lang="fr-FR" sz="14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Le fœtus est considéré comme un être humain dès le moment de la fécondation. Par conséquent, l'avortement est considéré comme un homicide et est interdit dans tous les cas, sauf dans les cas suivants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fr-FR" sz="14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Grossesse résultant d'un viol ou d'un inceste.</a:t>
            </a:r>
            <a:endParaRPr lang="fr-FR" sz="1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fr-FR" sz="14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Grossesse qui constitue une menace pour la vie ou la santé physique ou mentale de la mère.</a:t>
            </a:r>
            <a:endParaRPr lang="fr-FR" sz="1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fr-FR" sz="14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Grossesse résultant d'une malformation congénitale ou d'une maladie génétique qui provoquera de graves souffrances chez l'enfant après la naissance.</a:t>
            </a:r>
            <a:endParaRPr lang="fr-FR" sz="1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800"/>
              </a:spcBef>
              <a:spcAft>
                <a:spcPts val="1800"/>
              </a:spcAft>
            </a:pPr>
            <a:r>
              <a:rPr lang="fr-FR" sz="14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Dans ces cas-là, l'avortement est autorisé, mais seulement après consultation d'un médecin.</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r>
              <a:rPr lang="fr-FR" sz="1400" dirty="0">
                <a:effectLst/>
                <a:latin typeface="Arial" panose="020B0604020202020204" pitchFamily="34" charset="0"/>
                <a:ea typeface="Times New Roman" panose="02020603050405020304" pitchFamily="18" charset="0"/>
              </a:rPr>
              <a:t>Et l'imam Ibn </a:t>
            </a:r>
            <a:r>
              <a:rPr lang="fr-FR" sz="1400" dirty="0" err="1">
                <a:effectLst/>
                <a:latin typeface="Arial" panose="020B0604020202020204" pitchFamily="34" charset="0"/>
                <a:ea typeface="Times New Roman" panose="02020603050405020304" pitchFamily="18" charset="0"/>
              </a:rPr>
              <a:t>Uthaymeen</a:t>
            </a:r>
            <a:r>
              <a:rPr lang="fr-FR" sz="1400" dirty="0">
                <a:effectLst/>
                <a:latin typeface="Arial" panose="020B0604020202020204" pitchFamily="34" charset="0"/>
                <a:ea typeface="Times New Roman" panose="02020603050405020304" pitchFamily="18" charset="0"/>
              </a:rPr>
              <a:t> a dit dans ses "Rencontres à la porte ouverte" : "Après que la formation de l'être humain soit apparue, il n'est pas permis de l'avorter, sauf si il s'avère que ce fœtus a une malformation insupportable, et si les médecins estiment qu'il doit être avorté, alors il n'y a pas de mal à cela</a:t>
            </a:r>
            <a:endParaRPr lang="fr-FR" sz="1400" dirty="0">
              <a:effectLst/>
              <a:latin typeface="Times New Roman" panose="02020603050405020304" pitchFamily="18" charset="0"/>
              <a:ea typeface="Times New Roman" panose="02020603050405020304" pitchFamily="18" charset="0"/>
            </a:endParaRPr>
          </a:p>
        </p:txBody>
      </p:sp>
      <p:pic>
        <p:nvPicPr>
          <p:cNvPr id="2" name="Image 1">
            <a:extLst>
              <a:ext uri="{FF2B5EF4-FFF2-40B4-BE49-F238E27FC236}">
                <a16:creationId xmlns:a16="http://schemas.microsoft.com/office/drawing/2014/main" id="{8520C9F9-7996-3514-FF60-36AA4A85FAD1}"/>
              </a:ext>
            </a:extLst>
          </p:cNvPr>
          <p:cNvPicPr>
            <a:picLocks noChangeAspect="1"/>
          </p:cNvPicPr>
          <p:nvPr/>
        </p:nvPicPr>
        <p:blipFill>
          <a:blip r:embed="rId2"/>
          <a:stretch>
            <a:fillRect/>
          </a:stretch>
        </p:blipFill>
        <p:spPr>
          <a:xfrm>
            <a:off x="8247464" y="-62166"/>
            <a:ext cx="896536" cy="799297"/>
          </a:xfrm>
          <a:prstGeom prst="ellipse">
            <a:avLst/>
          </a:prstGeom>
          <a:ln>
            <a:noFill/>
          </a:ln>
          <a:effectLst>
            <a:softEdge rad="112500"/>
          </a:effectLst>
        </p:spPr>
      </p:pic>
    </p:spTree>
    <p:extLst>
      <p:ext uri="{BB962C8B-B14F-4D97-AF65-F5344CB8AC3E}">
        <p14:creationId xmlns:p14="http://schemas.microsoft.com/office/powerpoint/2010/main" val="34571169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FCFF370-4B15-C591-8D84-8D8F7219BA54}"/>
              </a:ext>
            </a:extLst>
          </p:cNvPr>
          <p:cNvSpPr txBox="1"/>
          <p:nvPr/>
        </p:nvSpPr>
        <p:spPr>
          <a:xfrm>
            <a:off x="2090626" y="999460"/>
            <a:ext cx="4962747" cy="2893100"/>
          </a:xfrm>
          <a:prstGeom prst="rect">
            <a:avLst/>
          </a:prstGeom>
          <a:noFill/>
        </p:spPr>
        <p:txBody>
          <a:bodyPr wrap="square">
            <a:spAutoFit/>
          </a:bodyPr>
          <a:lstStyle/>
          <a:p>
            <a:pPr algn="ctr"/>
            <a:r>
              <a:rPr lang="fr-FR" sz="1400" dirty="0">
                <a:solidFill>
                  <a:srgbClr val="0070C0"/>
                </a:solidFill>
                <a:effectLst/>
                <a:latin typeface="Arial" panose="020B0604020202020204" pitchFamily="34" charset="0"/>
                <a:ea typeface="Times New Roman" panose="02020603050405020304" pitchFamily="18" charset="0"/>
              </a:rPr>
              <a:t>L'avortement dans le judaïsme :</a:t>
            </a:r>
          </a:p>
          <a:p>
            <a:pPr algn="ctr"/>
            <a:endParaRPr lang="fr-FR" sz="1400" dirty="0">
              <a:solidFill>
                <a:srgbClr val="0070C0"/>
              </a:solidFill>
              <a:effectLst/>
              <a:latin typeface="Times New Roman" panose="02020603050405020304" pitchFamily="18" charset="0"/>
              <a:ea typeface="Times New Roman" panose="02020603050405020304" pitchFamily="18" charset="0"/>
            </a:endParaRPr>
          </a:p>
          <a:p>
            <a:r>
              <a:rPr lang="fr-FR" sz="1400" dirty="0">
                <a:effectLst/>
                <a:latin typeface="Arial" panose="020B0604020202020204" pitchFamily="34" charset="0"/>
                <a:ea typeface="Times New Roman" panose="02020603050405020304" pitchFamily="18" charset="0"/>
              </a:rPr>
              <a:t>La position du judaïsme sur l'avortement varie selon l'école juive. Dans l’école rabbinique orthodoxe, l’avortement est considéré comme le crime de tuer une autre personne et est donc interdit dans tous les cas.</a:t>
            </a:r>
            <a:endParaRPr lang="fr-FR" sz="1400" dirty="0">
              <a:effectLst/>
              <a:latin typeface="Times New Roman" panose="02020603050405020304" pitchFamily="18" charset="0"/>
              <a:ea typeface="Times New Roman" panose="02020603050405020304" pitchFamily="18" charset="0"/>
            </a:endParaRPr>
          </a:p>
          <a:p>
            <a:r>
              <a:rPr lang="fr-FR" sz="1400" dirty="0">
                <a:effectLst/>
                <a:latin typeface="Arial" panose="020B0604020202020204" pitchFamily="34" charset="0"/>
                <a:ea typeface="Times New Roman" panose="02020603050405020304" pitchFamily="18" charset="0"/>
              </a:rPr>
              <a:t>Quant à l’école rabbinique libérale, il existe une divergence d’opinion parmi les rabbins. Certains rabbins estiment que l’avortement est interdit dans tous les cas, tandis que d’autres estiment qu’il est permis dans certains cas, comme dans le cas d’une grossesse résultant d’un viol ou d’un inceste, ou d’une grossesse qui constitue une menace pour la vie de la mère.</a:t>
            </a:r>
            <a:endParaRPr lang="fr-FR" sz="1400" dirty="0">
              <a:effectLst/>
              <a:latin typeface="Times New Roman" panose="02020603050405020304" pitchFamily="18" charset="0"/>
              <a:ea typeface="Times New Roman" panose="02020603050405020304" pitchFamily="18" charset="0"/>
            </a:endParaRPr>
          </a:p>
        </p:txBody>
      </p:sp>
      <p:pic>
        <p:nvPicPr>
          <p:cNvPr id="5" name="Image 4">
            <a:extLst>
              <a:ext uri="{FF2B5EF4-FFF2-40B4-BE49-F238E27FC236}">
                <a16:creationId xmlns:a16="http://schemas.microsoft.com/office/drawing/2014/main" id="{180EF5B0-45AC-2AFD-9D19-0F2B343C9611}"/>
              </a:ext>
            </a:extLst>
          </p:cNvPr>
          <p:cNvPicPr>
            <a:picLocks noChangeAspect="1"/>
          </p:cNvPicPr>
          <p:nvPr/>
        </p:nvPicPr>
        <p:blipFill>
          <a:blip r:embed="rId2"/>
          <a:stretch>
            <a:fillRect/>
          </a:stretch>
        </p:blipFill>
        <p:spPr>
          <a:xfrm>
            <a:off x="7747590" y="1881964"/>
            <a:ext cx="2043546" cy="1821900"/>
          </a:xfrm>
          <a:prstGeom prst="ellipse">
            <a:avLst/>
          </a:prstGeom>
          <a:ln>
            <a:noFill/>
          </a:ln>
          <a:effectLst>
            <a:softEdge rad="112500"/>
          </a:effectLst>
        </p:spPr>
      </p:pic>
      <p:pic>
        <p:nvPicPr>
          <p:cNvPr id="6" name="Image 5">
            <a:extLst>
              <a:ext uri="{FF2B5EF4-FFF2-40B4-BE49-F238E27FC236}">
                <a16:creationId xmlns:a16="http://schemas.microsoft.com/office/drawing/2014/main" id="{BCA64CEB-89B0-7551-B8C1-27F8C0B26CA4}"/>
              </a:ext>
            </a:extLst>
          </p:cNvPr>
          <p:cNvPicPr>
            <a:picLocks noChangeAspect="1"/>
          </p:cNvPicPr>
          <p:nvPr/>
        </p:nvPicPr>
        <p:blipFill>
          <a:blip r:embed="rId2"/>
          <a:stretch>
            <a:fillRect/>
          </a:stretch>
        </p:blipFill>
        <p:spPr>
          <a:xfrm>
            <a:off x="-732897" y="-510362"/>
            <a:ext cx="2285251" cy="2037390"/>
          </a:xfrm>
          <a:prstGeom prst="ellipse">
            <a:avLst/>
          </a:prstGeom>
          <a:ln>
            <a:noFill/>
          </a:ln>
          <a:effectLst>
            <a:softEdge rad="112500"/>
          </a:effectLst>
        </p:spPr>
      </p:pic>
    </p:spTree>
    <p:extLst>
      <p:ext uri="{BB962C8B-B14F-4D97-AF65-F5344CB8AC3E}">
        <p14:creationId xmlns:p14="http://schemas.microsoft.com/office/powerpoint/2010/main" val="177384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CD47B93-6E4C-E986-6980-650CA969567D}"/>
              </a:ext>
            </a:extLst>
          </p:cNvPr>
          <p:cNvSpPr txBox="1"/>
          <p:nvPr/>
        </p:nvSpPr>
        <p:spPr>
          <a:xfrm>
            <a:off x="882502" y="357670"/>
            <a:ext cx="7378995" cy="3785652"/>
          </a:xfrm>
          <a:prstGeom prst="rect">
            <a:avLst/>
          </a:prstGeom>
          <a:noFill/>
        </p:spPr>
        <p:txBody>
          <a:bodyPr wrap="square">
            <a:spAutoFit/>
          </a:bodyPr>
          <a:lstStyle/>
          <a:p>
            <a:pPr>
              <a:spcBef>
                <a:spcPts val="1800"/>
              </a:spcBef>
              <a:spcAft>
                <a:spcPts val="1800"/>
              </a:spcAft>
            </a:pPr>
            <a:r>
              <a:rPr lang="fr-FR" sz="1400" dirty="0">
                <a:solidFill>
                  <a:srgbClr val="0070C0"/>
                </a:solidFill>
                <a:effectLst/>
                <a:latin typeface="Arial" panose="020B0604020202020204" pitchFamily="34" charset="0"/>
                <a:ea typeface="Times New Roman" panose="02020603050405020304" pitchFamily="18" charset="0"/>
              </a:rPr>
              <a:t>L'avortement dans le christianisme</a:t>
            </a:r>
            <a:r>
              <a:rPr lang="ar-SA" sz="1400" dirty="0">
                <a:solidFill>
                  <a:srgbClr val="0070C0"/>
                </a:solidFill>
                <a:effectLst/>
                <a:latin typeface="Arial" panose="020B0604020202020204" pitchFamily="34" charset="0"/>
                <a:ea typeface="Times New Roman" panose="02020603050405020304" pitchFamily="18" charset="0"/>
              </a:rPr>
              <a:t> </a:t>
            </a:r>
            <a:r>
              <a:rPr lang="fr-FR" sz="1400" dirty="0">
                <a:solidFill>
                  <a:srgbClr val="0070C0"/>
                </a:solidFill>
                <a:effectLst/>
                <a:latin typeface="Arial" panose="020B0604020202020204" pitchFamily="34" charset="0"/>
                <a:ea typeface="Times New Roman" panose="02020603050405020304" pitchFamily="18" charset="0"/>
              </a:rPr>
              <a:t>:</a:t>
            </a:r>
            <a:r>
              <a:rPr lang="ar-SA" sz="1400" dirty="0">
                <a:solidFill>
                  <a:srgbClr val="0070C0"/>
                </a:solidFill>
                <a:effectLst/>
                <a:latin typeface="Times New Roman" panose="02020603050405020304" pitchFamily="18" charset="0"/>
                <a:ea typeface="Times New Roman" panose="02020603050405020304" pitchFamily="18" charset="0"/>
              </a:rPr>
              <a:t> </a:t>
            </a:r>
            <a:r>
              <a:rPr lang="fr-FR" sz="1400" dirty="0">
                <a:solidFill>
                  <a:srgbClr val="000000"/>
                </a:solidFill>
                <a:effectLst/>
                <a:latin typeface="Times New Roman" panose="02020603050405020304" pitchFamily="18" charset="0"/>
                <a:ea typeface="Times New Roman" panose="02020603050405020304" pitchFamily="18" charset="0"/>
              </a:rPr>
              <a:t>Les différentes confessions chrétiennes ont des positions différentes sur l'avortement prénatal. </a:t>
            </a:r>
            <a:br>
              <a:rPr lang="fr-FR" sz="1400" dirty="0">
                <a:solidFill>
                  <a:srgbClr val="000000"/>
                </a:solidFill>
                <a:effectLst/>
                <a:latin typeface="Times New Roman" panose="02020603050405020304" pitchFamily="18" charset="0"/>
                <a:ea typeface="Times New Roman" panose="02020603050405020304" pitchFamily="18" charset="0"/>
              </a:rPr>
            </a:br>
            <a:br>
              <a:rPr lang="fr-FR" sz="1400" dirty="0">
                <a:solidFill>
                  <a:srgbClr val="000000"/>
                </a:solidFill>
                <a:effectLst/>
                <a:latin typeface="Times New Roman" panose="02020603050405020304" pitchFamily="18" charset="0"/>
                <a:ea typeface="Times New Roman" panose="02020603050405020304" pitchFamily="18" charset="0"/>
              </a:rPr>
            </a:br>
            <a:r>
              <a:rPr lang="fr-FR" sz="1400" dirty="0">
                <a:solidFill>
                  <a:srgbClr val="000000"/>
                </a:solidFill>
                <a:effectLst/>
                <a:latin typeface="Times New Roman" panose="02020603050405020304" pitchFamily="18" charset="0"/>
                <a:ea typeface="Times New Roman" panose="02020603050405020304" pitchFamily="18" charset="0"/>
              </a:rPr>
              <a:t>La position de l'Église catholique :</a:t>
            </a:r>
            <a:br>
              <a:rPr lang="fr-FR" sz="1400" dirty="0">
                <a:solidFill>
                  <a:srgbClr val="000000"/>
                </a:solidFill>
                <a:effectLst/>
                <a:latin typeface="Times New Roman" panose="02020603050405020304" pitchFamily="18" charset="0"/>
                <a:ea typeface="Times New Roman" panose="02020603050405020304" pitchFamily="18" charset="0"/>
              </a:rPr>
            </a:br>
            <a:br>
              <a:rPr lang="fr-FR" sz="1400" dirty="0">
                <a:solidFill>
                  <a:srgbClr val="000000"/>
                </a:solidFill>
                <a:effectLst/>
                <a:latin typeface="Times New Roman" panose="02020603050405020304" pitchFamily="18" charset="0"/>
                <a:ea typeface="Times New Roman" panose="02020603050405020304" pitchFamily="18" charset="0"/>
              </a:rPr>
            </a:br>
            <a:r>
              <a:rPr lang="fr-FR" sz="1400" dirty="0">
                <a:solidFill>
                  <a:srgbClr val="000000"/>
                </a:solidFill>
                <a:effectLst/>
                <a:latin typeface="Times New Roman" panose="02020603050405020304" pitchFamily="18" charset="0"/>
                <a:ea typeface="Times New Roman" panose="02020603050405020304" pitchFamily="18" charset="0"/>
              </a:rPr>
              <a:t>L'Église catholique s'oppose à l'avortement dans tous les cas, même lorsqu'il s'agit d'un fœtus atteint d'une malformation congénitale incompatible avec la vie. L'Église catholique fonde sa position sur la conviction que le fœtus est un être humain dès le moment de la conception, et que le tuer est donc un meurtre.</a:t>
            </a:r>
            <a:endParaRPr lang="fr-FR" sz="1400" dirty="0">
              <a:effectLst/>
              <a:latin typeface="Times New Roman" panose="02020603050405020304" pitchFamily="18" charset="0"/>
              <a:ea typeface="Times New Roman" panose="02020603050405020304" pitchFamily="18" charset="0"/>
            </a:endParaRPr>
          </a:p>
          <a:p>
            <a:pPr>
              <a:spcBef>
                <a:spcPts val="1800"/>
              </a:spcBef>
              <a:spcAft>
                <a:spcPts val="1800"/>
              </a:spcAft>
            </a:pPr>
            <a:r>
              <a:rPr lang="fr-FR" sz="1400" dirty="0">
                <a:solidFill>
                  <a:srgbClr val="000000"/>
                </a:solidFill>
                <a:effectLst/>
                <a:latin typeface="Times New Roman" panose="02020603050405020304" pitchFamily="18" charset="0"/>
                <a:ea typeface="Times New Roman" panose="02020603050405020304" pitchFamily="18" charset="0"/>
              </a:rPr>
              <a:t>La position de l'Église orthodoxe :</a:t>
            </a:r>
            <a:br>
              <a:rPr lang="fr-FR" sz="1400" dirty="0">
                <a:solidFill>
                  <a:srgbClr val="000000"/>
                </a:solidFill>
                <a:effectLst/>
                <a:latin typeface="Times New Roman" panose="02020603050405020304" pitchFamily="18" charset="0"/>
                <a:ea typeface="Times New Roman" panose="02020603050405020304" pitchFamily="18" charset="0"/>
              </a:rPr>
            </a:br>
            <a:br>
              <a:rPr lang="fr-FR" sz="1400" dirty="0">
                <a:solidFill>
                  <a:srgbClr val="000000"/>
                </a:solidFill>
                <a:effectLst/>
                <a:latin typeface="Times New Roman" panose="02020603050405020304" pitchFamily="18" charset="0"/>
                <a:ea typeface="Times New Roman" panose="02020603050405020304" pitchFamily="18" charset="0"/>
              </a:rPr>
            </a:br>
            <a:r>
              <a:rPr lang="fr-FR" sz="1400" dirty="0">
                <a:solidFill>
                  <a:srgbClr val="000000"/>
                </a:solidFill>
                <a:effectLst/>
                <a:latin typeface="Times New Roman" panose="02020603050405020304" pitchFamily="18" charset="0"/>
                <a:ea typeface="Times New Roman" panose="02020603050405020304" pitchFamily="18" charset="0"/>
              </a:rPr>
              <a:t>L'Église orthodoxe est l'une des confessions chrétiennes qui autorise l'avortement dans certains cas, comme lorsqu'il s'agit d'un fœtus atteint d'une malformation congénitale incompatible avec la vie. L'Église orthodoxe fonde sa position sur la conviction que le fœtus n'est considéré comme un être humain qu'après avoir commencé à ressentir de la douleur.</a:t>
            </a:r>
            <a:endParaRPr lang="fr-FR" sz="1400" dirty="0">
              <a:effectLst/>
              <a:latin typeface="Times New Roman" panose="02020603050405020304" pitchFamily="18" charset="0"/>
              <a:ea typeface="Times New Roman" panose="02020603050405020304" pitchFamily="18" charset="0"/>
            </a:endParaRPr>
          </a:p>
        </p:txBody>
      </p:sp>
      <p:pic>
        <p:nvPicPr>
          <p:cNvPr id="6" name="Image 5">
            <a:extLst>
              <a:ext uri="{FF2B5EF4-FFF2-40B4-BE49-F238E27FC236}">
                <a16:creationId xmlns:a16="http://schemas.microsoft.com/office/drawing/2014/main" id="{9FD41F57-813E-D4F5-9A5A-66C6DC4D26CC}"/>
              </a:ext>
            </a:extLst>
          </p:cNvPr>
          <p:cNvPicPr>
            <a:picLocks noChangeAspect="1"/>
          </p:cNvPicPr>
          <p:nvPr/>
        </p:nvPicPr>
        <p:blipFill>
          <a:blip r:embed="rId2"/>
          <a:stretch>
            <a:fillRect/>
          </a:stretch>
        </p:blipFill>
        <p:spPr>
          <a:xfrm>
            <a:off x="-329610" y="3869572"/>
            <a:ext cx="1818168" cy="1620967"/>
          </a:xfrm>
          <a:prstGeom prst="ellipse">
            <a:avLst/>
          </a:prstGeom>
          <a:ln>
            <a:noFill/>
          </a:ln>
          <a:effectLst>
            <a:softEdge rad="112500"/>
          </a:effectLst>
        </p:spPr>
      </p:pic>
      <p:pic>
        <p:nvPicPr>
          <p:cNvPr id="7" name="Image 6">
            <a:extLst>
              <a:ext uri="{FF2B5EF4-FFF2-40B4-BE49-F238E27FC236}">
                <a16:creationId xmlns:a16="http://schemas.microsoft.com/office/drawing/2014/main" id="{6F3648DF-64B5-C6E7-7A9D-895BBFCC8A30}"/>
              </a:ext>
            </a:extLst>
          </p:cNvPr>
          <p:cNvPicPr>
            <a:picLocks noChangeAspect="1"/>
          </p:cNvPicPr>
          <p:nvPr/>
        </p:nvPicPr>
        <p:blipFill>
          <a:blip r:embed="rId2"/>
          <a:stretch>
            <a:fillRect/>
          </a:stretch>
        </p:blipFill>
        <p:spPr>
          <a:xfrm>
            <a:off x="7407955" y="3466214"/>
            <a:ext cx="2354079" cy="2098753"/>
          </a:xfrm>
          <a:prstGeom prst="ellipse">
            <a:avLst/>
          </a:prstGeom>
          <a:ln>
            <a:noFill/>
          </a:ln>
          <a:effectLst>
            <a:softEdge rad="112500"/>
          </a:effectLst>
        </p:spPr>
      </p:pic>
    </p:spTree>
    <p:extLst>
      <p:ext uri="{BB962C8B-B14F-4D97-AF65-F5344CB8AC3E}">
        <p14:creationId xmlns:p14="http://schemas.microsoft.com/office/powerpoint/2010/main" val="159079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cxnSp>
        <p:nvCxnSpPr>
          <p:cNvPr id="729" name="Google Shape;729;p53"/>
          <p:cNvCxnSpPr/>
          <p:nvPr/>
        </p:nvCxnSpPr>
        <p:spPr>
          <a:xfrm>
            <a:off x="752475" y="485775"/>
            <a:ext cx="4067400" cy="4515000"/>
          </a:xfrm>
          <a:prstGeom prst="straightConnector1">
            <a:avLst/>
          </a:prstGeom>
          <a:noFill/>
          <a:ln w="19050" cap="flat" cmpd="sng">
            <a:solidFill>
              <a:srgbClr val="CCCCCC"/>
            </a:solidFill>
            <a:prstDash val="solid"/>
            <a:round/>
            <a:headEnd type="none" w="med" len="med"/>
            <a:tailEnd type="none" w="med" len="med"/>
          </a:ln>
        </p:spPr>
      </p:cxnSp>
      <p:pic>
        <p:nvPicPr>
          <p:cNvPr id="730" name="Google Shape;730;p53"/>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3578741" y="3722398"/>
            <a:ext cx="2482811" cy="2482811"/>
          </a:xfrm>
          <a:prstGeom prst="rect">
            <a:avLst/>
          </a:prstGeom>
          <a:noFill/>
          <a:ln>
            <a:noFill/>
          </a:ln>
        </p:spPr>
      </p:pic>
      <p:cxnSp>
        <p:nvCxnSpPr>
          <p:cNvPr id="731" name="Google Shape;731;p53"/>
          <p:cNvCxnSpPr/>
          <p:nvPr/>
        </p:nvCxnSpPr>
        <p:spPr>
          <a:xfrm>
            <a:off x="7667625" y="733425"/>
            <a:ext cx="1524000" cy="1266900"/>
          </a:xfrm>
          <a:prstGeom prst="straightConnector1">
            <a:avLst/>
          </a:prstGeom>
          <a:noFill/>
          <a:ln w="19050" cap="flat" cmpd="sng">
            <a:solidFill>
              <a:srgbClr val="CCCCCC"/>
            </a:solidFill>
            <a:prstDash val="solid"/>
            <a:round/>
            <a:headEnd type="none" w="med" len="med"/>
            <a:tailEnd type="none" w="med" len="med"/>
          </a:ln>
        </p:spPr>
      </p:cxnSp>
      <p:sp>
        <p:nvSpPr>
          <p:cNvPr id="732" name="Google Shape;732;p53"/>
          <p:cNvSpPr txBox="1">
            <a:spLocks noGrp="1"/>
          </p:cNvSpPr>
          <p:nvPr>
            <p:ph type="title"/>
          </p:nvPr>
        </p:nvSpPr>
        <p:spPr>
          <a:xfrm>
            <a:off x="5000238" y="1623150"/>
            <a:ext cx="29079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a:t>Conclusion :</a:t>
            </a:r>
            <a:endParaRPr dirty="0"/>
          </a:p>
        </p:txBody>
      </p:sp>
      <p:pic>
        <p:nvPicPr>
          <p:cNvPr id="734" name="Google Shape;734;p53"/>
          <p:cNvPicPr preferRelativeResize="0"/>
          <p:nvPr/>
        </p:nvPicPr>
        <p:blipFill>
          <a:blip r:embed="rId4"/>
          <a:srcRect/>
          <a:stretch/>
        </p:blipFill>
        <p:spPr>
          <a:xfrm>
            <a:off x="1128900" y="1366875"/>
            <a:ext cx="2923954" cy="2430669"/>
          </a:xfrm>
          <a:prstGeom prst="ellipse">
            <a:avLst/>
          </a:prstGeom>
          <a:noFill/>
          <a:ln>
            <a:noFill/>
          </a:ln>
          <a:effectLst>
            <a:outerShdw blurRad="57150" dist="19050" dir="5400000" algn="bl" rotWithShape="0">
              <a:srgbClr val="000000">
                <a:alpha val="50000"/>
              </a:srgbClr>
            </a:outerShdw>
          </a:effectLst>
        </p:spPr>
      </p:pic>
      <p:cxnSp>
        <p:nvCxnSpPr>
          <p:cNvPr id="735" name="Google Shape;735;p53"/>
          <p:cNvCxnSpPr/>
          <p:nvPr/>
        </p:nvCxnSpPr>
        <p:spPr>
          <a:xfrm>
            <a:off x="5957838" y="2302838"/>
            <a:ext cx="992700" cy="0"/>
          </a:xfrm>
          <a:prstGeom prst="straightConnector1">
            <a:avLst/>
          </a:prstGeom>
          <a:noFill/>
          <a:ln w="19050" cap="flat" cmpd="sng">
            <a:solidFill>
              <a:srgbClr val="CCCCCC"/>
            </a:solidFill>
            <a:prstDash val="solid"/>
            <a:round/>
            <a:headEnd type="none" w="med" len="med"/>
            <a:tailEnd type="none" w="med" len="med"/>
          </a:ln>
        </p:spPr>
      </p:cxnSp>
      <p:pic>
        <p:nvPicPr>
          <p:cNvPr id="736" name="Google Shape;736;p53"/>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8424003" y="1291728"/>
            <a:ext cx="1227151" cy="1227151"/>
          </a:xfrm>
          <a:prstGeom prst="rect">
            <a:avLst/>
          </a:prstGeom>
          <a:noFill/>
          <a:ln>
            <a:noFill/>
          </a:ln>
        </p:spPr>
      </p:pic>
      <p:pic>
        <p:nvPicPr>
          <p:cNvPr id="737" name="Google Shape;737;p53"/>
          <p:cNvPicPr preferRelativeResize="0"/>
          <p:nvPr/>
        </p:nvPicPr>
        <p:blipFill>
          <a:blip r:embed="rId6" cstate="hqprint">
            <a:alphaModFix/>
            <a:extLst>
              <a:ext uri="{28A0092B-C50C-407E-A947-70E740481C1C}">
                <a14:useLocalDpi xmlns:a14="http://schemas.microsoft.com/office/drawing/2010/main"/>
              </a:ext>
            </a:extLst>
          </a:blip>
          <a:stretch>
            <a:fillRect/>
          </a:stretch>
        </p:blipFill>
        <p:spPr>
          <a:xfrm>
            <a:off x="6574301" y="-413651"/>
            <a:ext cx="2036802" cy="2036802"/>
          </a:xfrm>
          <a:prstGeom prst="rect">
            <a:avLst/>
          </a:prstGeom>
          <a:noFill/>
          <a:ln>
            <a:noFill/>
          </a:ln>
        </p:spPr>
      </p:pic>
      <p:pic>
        <p:nvPicPr>
          <p:cNvPr id="738" name="Google Shape;738;p53"/>
          <p:cNvPicPr preferRelativeResize="0"/>
          <p:nvPr/>
        </p:nvPicPr>
        <p:blipFill>
          <a:blip r:embed="rId7" cstate="hqprint">
            <a:alphaModFix/>
            <a:extLst>
              <a:ext uri="{28A0092B-C50C-407E-A947-70E740481C1C}">
                <a14:useLocalDpi xmlns:a14="http://schemas.microsoft.com/office/drawing/2010/main"/>
              </a:ext>
            </a:extLst>
          </a:blip>
          <a:stretch>
            <a:fillRect/>
          </a:stretch>
        </p:blipFill>
        <p:spPr>
          <a:xfrm>
            <a:off x="-165824" y="-413649"/>
            <a:ext cx="1771649" cy="1771649"/>
          </a:xfrm>
          <a:prstGeom prst="rect">
            <a:avLst/>
          </a:prstGeom>
          <a:noFill/>
          <a:ln>
            <a:noFill/>
          </a:ln>
        </p:spPr>
      </p:pic>
      <p:sp>
        <p:nvSpPr>
          <p:cNvPr id="3" name="Sous-titre 2">
            <a:extLst>
              <a:ext uri="{FF2B5EF4-FFF2-40B4-BE49-F238E27FC236}">
                <a16:creationId xmlns:a16="http://schemas.microsoft.com/office/drawing/2014/main" id="{B37BC99C-7F5B-4CCA-8E2C-3D266B2D39C6}"/>
              </a:ext>
            </a:extLst>
          </p:cNvPr>
          <p:cNvSpPr>
            <a:spLocks noGrp="1"/>
          </p:cNvSpPr>
          <p:nvPr>
            <p:ph type="subTitle" idx="1"/>
          </p:nvPr>
        </p:nvSpPr>
        <p:spPr>
          <a:xfrm rot="-355">
            <a:off x="4457084" y="2532266"/>
            <a:ext cx="4329713" cy="1581462"/>
          </a:xfrm>
        </p:spPr>
        <p:txBody>
          <a:bodyPr/>
          <a:lstStyle/>
          <a:p>
            <a:r>
              <a:rPr lang="fr-FR" sz="1300" dirty="0">
                <a:latin typeface="+mj-lt"/>
              </a:rPr>
              <a:t>Le diagnostic prénatal représente une avancée majeure en médecine, offrant aux parents des informations cruciales sur la santé du fœtus et permettant parfois des interventions précoces pour traiter des conditions médicales. Cependant, au cœur de cette pratique se trouvent des questions éthiques profondes qui nécessitent réflexion et considération.</a:t>
            </a: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590BB2-89DF-342B-27A1-EBE4CEC5EC77}"/>
              </a:ext>
            </a:extLst>
          </p:cNvPr>
          <p:cNvSpPr/>
          <p:nvPr/>
        </p:nvSpPr>
        <p:spPr>
          <a:xfrm>
            <a:off x="4479635" y="2110085"/>
            <a:ext cx="184730" cy="923330"/>
          </a:xfrm>
          <a:prstGeom prst="rect">
            <a:avLst/>
          </a:prstGeom>
          <a:noFill/>
        </p:spPr>
        <p:txBody>
          <a:bodyPr wrap="none" lIns="91440" tIns="45720" rIns="91440" bIns="45720">
            <a:spAutoFit/>
          </a:bodyPr>
          <a:lstStyle/>
          <a:p>
            <a:pPr algn="ctr"/>
            <a:endPar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Phylactère : pensées 6">
            <a:extLst>
              <a:ext uri="{FF2B5EF4-FFF2-40B4-BE49-F238E27FC236}">
                <a16:creationId xmlns:a16="http://schemas.microsoft.com/office/drawing/2014/main" id="{C4A91398-F269-EF63-93A0-A01FACD4A780}"/>
              </a:ext>
            </a:extLst>
          </p:cNvPr>
          <p:cNvSpPr/>
          <p:nvPr/>
        </p:nvSpPr>
        <p:spPr>
          <a:xfrm>
            <a:off x="1432194" y="648586"/>
            <a:ext cx="6722978" cy="3427685"/>
          </a:xfrm>
          <a:prstGeom prst="cloud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0D05D1A8-FA9E-0BE8-8290-32121590C650}"/>
              </a:ext>
            </a:extLst>
          </p:cNvPr>
          <p:cNvSpPr/>
          <p:nvPr/>
        </p:nvSpPr>
        <p:spPr>
          <a:xfrm>
            <a:off x="1967074" y="1029283"/>
            <a:ext cx="5653217" cy="3046988"/>
          </a:xfrm>
          <a:prstGeom prst="rect">
            <a:avLst/>
          </a:prstGeom>
          <a:noFill/>
        </p:spPr>
        <p:txBody>
          <a:bodyPr wrap="square" lIns="91440" tIns="45720" rIns="91440" bIns="45720">
            <a:spAutoFit/>
          </a:bodyPr>
          <a:lstStyle/>
          <a:p>
            <a:pPr algn="ctr"/>
            <a:r>
              <a:rPr lang="fr-FR"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Gadugi" panose="020B0502040204020203" pitchFamily="34" charset="0"/>
                <a:ea typeface="Gadugi" panose="020B0502040204020203" pitchFamily="34" charset="0"/>
              </a:rPr>
              <a:t>Nous considérons que la vie d'un enfant, même handicapé, est sacrée et doit être protégée, sauf en cas de danger pour la vie de la mère ou si le fœtus est atteint d'une malformation grave qui provoquera de grandes souffrances à l'enfant.</a:t>
            </a:r>
          </a:p>
          <a:p>
            <a:pPr algn="ctr"/>
            <a:endParaRPr lang="fr-FR"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672241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 name="Sous-titre 2">
            <a:extLst>
              <a:ext uri="{FF2B5EF4-FFF2-40B4-BE49-F238E27FC236}">
                <a16:creationId xmlns:a16="http://schemas.microsoft.com/office/drawing/2014/main" id="{DFD41BEC-ED88-45AD-B8E7-400AC472D2EC}"/>
              </a:ext>
            </a:extLst>
          </p:cNvPr>
          <p:cNvSpPr>
            <a:spLocks noGrp="1"/>
          </p:cNvSpPr>
          <p:nvPr>
            <p:ph type="subTitle" idx="1"/>
          </p:nvPr>
        </p:nvSpPr>
        <p:spPr>
          <a:xfrm>
            <a:off x="1697443" y="1249050"/>
            <a:ext cx="5238900" cy="1322700"/>
          </a:xfrm>
        </p:spPr>
        <p:txBody>
          <a:bodyPr/>
          <a:lstStyle/>
          <a:p>
            <a:r>
              <a:rPr lang="fr-FR" sz="1400" dirty="0">
                <a:solidFill>
                  <a:srgbClr val="7030A0"/>
                </a:solidFill>
              </a:rPr>
              <a:t>Les références : </a:t>
            </a:r>
          </a:p>
          <a:p>
            <a:endParaRPr lang="fr-FR" sz="1400" dirty="0">
              <a:solidFill>
                <a:srgbClr val="7030A0"/>
              </a:solidFill>
            </a:endParaRPr>
          </a:p>
          <a:p>
            <a:r>
              <a:rPr lang="fr-FR" sz="1050" dirty="0"/>
              <a:t>« </a:t>
            </a:r>
            <a:r>
              <a:rPr lang="fr-FR" sz="1050" dirty="0" err="1"/>
              <a:t>Prenatal</a:t>
            </a:r>
            <a:r>
              <a:rPr lang="fr-FR" sz="1050" dirty="0"/>
              <a:t> </a:t>
            </a:r>
            <a:r>
              <a:rPr lang="fr-FR" sz="1050" dirty="0" err="1"/>
              <a:t>Diagnosis</a:t>
            </a:r>
            <a:r>
              <a:rPr lang="fr-FR" sz="1050" dirty="0"/>
              <a:t>: The Human </a:t>
            </a:r>
            <a:r>
              <a:rPr lang="fr-FR" sz="1050" dirty="0" err="1"/>
              <a:t>Side</a:t>
            </a:r>
            <a:r>
              <a:rPr lang="fr-FR" sz="1050" dirty="0"/>
              <a:t> (2nd Edition) by J L and </a:t>
            </a:r>
            <a:r>
              <a:rPr lang="fr-FR" sz="1050" dirty="0" err="1"/>
              <a:t>Chapple</a:t>
            </a:r>
            <a:r>
              <a:rPr lang="fr-FR" sz="1050" dirty="0"/>
              <a:t> - </a:t>
            </a:r>
            <a:r>
              <a:rPr lang="fr-FR" sz="1050" dirty="0" err="1"/>
              <a:t>Paperback</a:t>
            </a:r>
            <a:r>
              <a:rPr lang="fr-FR" sz="1050" dirty="0"/>
              <a:t> - 2003 - </a:t>
            </a:r>
            <a:r>
              <a:rPr lang="fr-FR" sz="1050" dirty="0" err="1"/>
              <a:t>from</a:t>
            </a:r>
            <a:r>
              <a:rPr lang="fr-FR" sz="1050" dirty="0"/>
              <a:t> Anybook.com (SKU: 9198738) », Biblio. Consulté le: 1 décembre 2023. [En ligne]. Disponible sur: </a:t>
            </a:r>
            <a:r>
              <a:rPr lang="fr-FR" sz="1050" dirty="0">
                <a:hlinkClick r:id="rId3"/>
              </a:rPr>
              <a:t>https://biblio.ie/book/prenatal-diagnosis-human-side-2nd-edition/d/1499857711</a:t>
            </a:r>
            <a:endParaRPr lang="fr-FR" sz="1050" dirty="0"/>
          </a:p>
          <a:p>
            <a:endParaRPr lang="fr-FR" sz="1050" dirty="0"/>
          </a:p>
          <a:p>
            <a:r>
              <a:rPr lang="fr-FR" sz="1050" dirty="0" err="1"/>
              <a:t>Lochak</a:t>
            </a:r>
            <a:r>
              <a:rPr lang="fr-FR" sz="1050" dirty="0"/>
              <a:t>, « Diagnostic prénatal - L’articulation de l’éthique et du droit ».</a:t>
            </a:r>
          </a:p>
          <a:p>
            <a:endParaRPr lang="fr-FR" sz="1050" dirty="0"/>
          </a:p>
          <a:p>
            <a:r>
              <a:rPr lang="fr-FR" sz="1050" dirty="0"/>
              <a:t>Le diagnostic prénatal en pratique | Livre | 9782294709623 », Elsevier Masson SAS. Consulté le: 1 décembre 2023. [En ligne]. Disponible sur: </a:t>
            </a:r>
            <a:r>
              <a:rPr lang="fr-FR" sz="1050" dirty="0">
                <a:hlinkClick r:id="rId4"/>
              </a:rPr>
              <a:t>https://www.elsevier-masson.fr/le-diagnostic-prenatal-en-pratique-9782294709623.html</a:t>
            </a:r>
            <a:endParaRPr lang="fr-FR" sz="1050" dirty="0"/>
          </a:p>
          <a:p>
            <a:endParaRPr lang="fr-FR" sz="1050" dirty="0"/>
          </a:p>
          <a:p>
            <a:r>
              <a:rPr lang="fr-FR" sz="1050" dirty="0"/>
              <a:t>M.-J. Thiel, « L’essor des techniques de dépistage prénatal. Des questions d’éthique biomédicale et politique », </a:t>
            </a:r>
            <a:r>
              <a:rPr lang="fr-FR" sz="1050" i="1" dirty="0" err="1"/>
              <a:t>Rev</a:t>
            </a:r>
            <a:r>
              <a:rPr lang="fr-FR" sz="1050" i="1" dirty="0"/>
              <a:t>. </a:t>
            </a:r>
            <a:r>
              <a:rPr lang="fr-FR" sz="1050" i="1" dirty="0" err="1"/>
              <a:t>Déthique</a:t>
            </a:r>
            <a:r>
              <a:rPr lang="fr-FR" sz="1050" i="1" dirty="0"/>
              <a:t> Théologie Morale</a:t>
            </a:r>
            <a:r>
              <a:rPr lang="fr-FR" sz="1050" dirty="0"/>
              <a:t>, vol. 297, n</a:t>
            </a:r>
            <a:r>
              <a:rPr lang="fr-FR" sz="1050" baseline="30000" dirty="0"/>
              <a:t>o</a:t>
            </a:r>
            <a:r>
              <a:rPr lang="fr-FR" sz="1050" dirty="0"/>
              <a:t> 1, p. 55‑74, 2018, </a:t>
            </a:r>
            <a:r>
              <a:rPr lang="fr-FR" sz="1050" dirty="0" err="1"/>
              <a:t>doi</a:t>
            </a:r>
            <a:r>
              <a:rPr lang="fr-FR" sz="1050" dirty="0"/>
              <a:t>: 10.3917/retm.298.0055.</a:t>
            </a:r>
          </a:p>
          <a:p>
            <a:endParaRPr lang="fr-FR" sz="600" dirty="0"/>
          </a:p>
          <a:p>
            <a:endParaRPr lang="fr-FR" sz="600" dirty="0"/>
          </a:p>
          <a:p>
            <a:endParaRPr lang="fr-FR" sz="200" dirty="0"/>
          </a:p>
        </p:txBody>
      </p:sp>
    </p:spTree>
    <p:extLst>
      <p:ext uri="{BB962C8B-B14F-4D97-AF65-F5344CB8AC3E}">
        <p14:creationId xmlns:p14="http://schemas.microsoft.com/office/powerpoint/2010/main" val="68847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1" name="Google Shape;301;p34"/>
          <p:cNvCxnSpPr/>
          <p:nvPr/>
        </p:nvCxnSpPr>
        <p:spPr>
          <a:xfrm flipH="1">
            <a:off x="4600650" y="762000"/>
            <a:ext cx="3533700" cy="962100"/>
          </a:xfrm>
          <a:prstGeom prst="straightConnector1">
            <a:avLst/>
          </a:prstGeom>
          <a:noFill/>
          <a:ln w="19050" cap="flat" cmpd="sng">
            <a:solidFill>
              <a:srgbClr val="CCCCCC"/>
            </a:solidFill>
            <a:prstDash val="solid"/>
            <a:round/>
            <a:headEnd type="none" w="med" len="med"/>
            <a:tailEnd type="none" w="med" len="med"/>
          </a:ln>
        </p:spPr>
      </p:cxnSp>
      <p:pic>
        <p:nvPicPr>
          <p:cNvPr id="302" name="Google Shape;302;p34"/>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3304975" y="438050"/>
            <a:ext cx="2533851" cy="2533851"/>
          </a:xfrm>
          <a:prstGeom prst="rect">
            <a:avLst/>
          </a:prstGeom>
          <a:noFill/>
          <a:ln>
            <a:noFill/>
          </a:ln>
        </p:spPr>
      </p:pic>
      <p:sp>
        <p:nvSpPr>
          <p:cNvPr id="304" name="Google Shape;304;p34"/>
          <p:cNvSpPr txBox="1">
            <a:spLocks noGrp="1"/>
          </p:cNvSpPr>
          <p:nvPr>
            <p:ph type="title" idx="2"/>
          </p:nvPr>
        </p:nvSpPr>
        <p:spPr>
          <a:xfrm>
            <a:off x="3796851" y="1125610"/>
            <a:ext cx="1550100" cy="122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cxnSp>
        <p:nvCxnSpPr>
          <p:cNvPr id="306" name="Google Shape;306;p34"/>
          <p:cNvCxnSpPr/>
          <p:nvPr/>
        </p:nvCxnSpPr>
        <p:spPr>
          <a:xfrm>
            <a:off x="3100425" y="3825225"/>
            <a:ext cx="2943300" cy="0"/>
          </a:xfrm>
          <a:prstGeom prst="straightConnector1">
            <a:avLst/>
          </a:prstGeom>
          <a:noFill/>
          <a:ln w="19050" cap="flat" cmpd="sng">
            <a:solidFill>
              <a:srgbClr val="CCCCCC"/>
            </a:solidFill>
            <a:prstDash val="solid"/>
            <a:round/>
            <a:headEnd type="none" w="med" len="med"/>
            <a:tailEnd type="none" w="med" len="med"/>
          </a:ln>
        </p:spPr>
      </p:cxnSp>
      <p:pic>
        <p:nvPicPr>
          <p:cNvPr id="307" name="Google Shape;307;p34"/>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7658103" y="276228"/>
            <a:ext cx="961499" cy="961499"/>
          </a:xfrm>
          <a:prstGeom prst="rect">
            <a:avLst/>
          </a:prstGeom>
          <a:noFill/>
          <a:ln>
            <a:noFill/>
          </a:ln>
        </p:spPr>
      </p:pic>
      <p:sp>
        <p:nvSpPr>
          <p:cNvPr id="12" name="Google Shape;294;p33">
            <a:extLst>
              <a:ext uri="{FF2B5EF4-FFF2-40B4-BE49-F238E27FC236}">
                <a16:creationId xmlns:a16="http://schemas.microsoft.com/office/drawing/2014/main" id="{54D3AE78-5807-47EC-B6D6-137B4C3A91C7}"/>
              </a:ext>
            </a:extLst>
          </p:cNvPr>
          <p:cNvSpPr txBox="1">
            <a:spLocks noGrp="1"/>
          </p:cNvSpPr>
          <p:nvPr>
            <p:ph type="title"/>
          </p:nvPr>
        </p:nvSpPr>
        <p:spPr>
          <a:xfrm>
            <a:off x="1485900" y="2781300"/>
            <a:ext cx="6172200" cy="8413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Introduction</a:t>
            </a:r>
            <a:endParaRPr dirty="0"/>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612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 avec coins arrondis en diagonale 8">
            <a:extLst>
              <a:ext uri="{FF2B5EF4-FFF2-40B4-BE49-F238E27FC236}">
                <a16:creationId xmlns:a16="http://schemas.microsoft.com/office/drawing/2014/main" id="{0BFF1A47-8899-897C-A3F3-5E0154849B3B}"/>
              </a:ext>
            </a:extLst>
          </p:cNvPr>
          <p:cNvSpPr/>
          <p:nvPr/>
        </p:nvSpPr>
        <p:spPr>
          <a:xfrm>
            <a:off x="808074" y="170890"/>
            <a:ext cx="7751135" cy="1966254"/>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400" dirty="0"/>
              <a:t>Anomalies génétiques : une réalité mondiale</a:t>
            </a:r>
          </a:p>
          <a:p>
            <a:endParaRPr lang="fr-FR" sz="1400" dirty="0"/>
          </a:p>
          <a:p>
            <a:r>
              <a:rPr lang="fr-FR" sz="1400" dirty="0"/>
              <a:t>Les anomalies génétiques, qu'elles soient héréditaires ou non, sont un problème de santé publique majeur. Elles sont largement répandues dans la population mondiale et peuvent avoir des conséquences graves sur la santé et la vie des personnes concernées.</a:t>
            </a:r>
          </a:p>
          <a:p>
            <a:r>
              <a:rPr lang="fr-FR" sz="1400" dirty="0"/>
              <a:t>Dans le cas d'une grossesse à risque, le diagnostic prénatal peut être un outil précieux pour détecter ces anomalies avant la naissance</a:t>
            </a:r>
          </a:p>
          <a:p>
            <a:r>
              <a:rPr lang="fr-FR" sz="1400" dirty="0"/>
              <a:t>Comment détecter les anomalies génétiques avant la naissance ?</a:t>
            </a:r>
          </a:p>
          <a:p>
            <a:pPr algn="ctr"/>
            <a:endParaRPr lang="fr-FR" dirty="0"/>
          </a:p>
        </p:txBody>
      </p:sp>
      <p:pic>
        <p:nvPicPr>
          <p:cNvPr id="10" name="Image 9">
            <a:extLst>
              <a:ext uri="{FF2B5EF4-FFF2-40B4-BE49-F238E27FC236}">
                <a16:creationId xmlns:a16="http://schemas.microsoft.com/office/drawing/2014/main" id="{EA6FD33F-6DE1-F1E6-128D-9A17883E463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307805" y="3367797"/>
            <a:ext cx="1339348" cy="10721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 10">
            <a:extLst>
              <a:ext uri="{FF2B5EF4-FFF2-40B4-BE49-F238E27FC236}">
                <a16:creationId xmlns:a16="http://schemas.microsoft.com/office/drawing/2014/main" id="{3A93E59A-43BA-DD6B-F476-E6B88CDBD3BD}"/>
              </a:ext>
            </a:extLst>
          </p:cNvPr>
          <p:cNvPicPr>
            <a:picLocks noChangeAspect="1"/>
          </p:cNvPicPr>
          <p:nvPr/>
        </p:nvPicPr>
        <p:blipFill>
          <a:blip r:embed="rId3"/>
          <a:stretch>
            <a:fillRect/>
          </a:stretch>
        </p:blipFill>
        <p:spPr>
          <a:xfrm>
            <a:off x="3431133" y="3367797"/>
            <a:ext cx="1726325" cy="10721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 11">
            <a:extLst>
              <a:ext uri="{FF2B5EF4-FFF2-40B4-BE49-F238E27FC236}">
                <a16:creationId xmlns:a16="http://schemas.microsoft.com/office/drawing/2014/main" id="{859A91F0-9BC1-E29D-83CD-EB5C54E540DB}"/>
              </a:ext>
            </a:extLst>
          </p:cNvPr>
          <p:cNvPicPr>
            <a:picLocks noChangeAspect="1"/>
          </p:cNvPicPr>
          <p:nvPr/>
        </p:nvPicPr>
        <p:blipFill>
          <a:blip r:embed="rId4"/>
          <a:stretch>
            <a:fillRect/>
          </a:stretch>
        </p:blipFill>
        <p:spPr>
          <a:xfrm>
            <a:off x="5855109" y="3367797"/>
            <a:ext cx="1906025" cy="10721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a:extLst>
              <a:ext uri="{FF2B5EF4-FFF2-40B4-BE49-F238E27FC236}">
                <a16:creationId xmlns:a16="http://schemas.microsoft.com/office/drawing/2014/main" id="{2FBA6ED1-4729-0300-87C8-10FBD28BA2C8}"/>
              </a:ext>
            </a:extLst>
          </p:cNvPr>
          <p:cNvSpPr/>
          <p:nvPr/>
        </p:nvSpPr>
        <p:spPr>
          <a:xfrm>
            <a:off x="324066" y="2747966"/>
            <a:ext cx="2860078" cy="307777"/>
          </a:xfrm>
          <a:prstGeom prst="rect">
            <a:avLst/>
          </a:prstGeom>
        </p:spPr>
        <p:txBody>
          <a:bodyPr wrap="none">
            <a:spAutoFit/>
          </a:bodyPr>
          <a:lstStyle/>
          <a:p>
            <a:pPr>
              <a:spcAft>
                <a:spcPts val="1800"/>
              </a:spcAft>
            </a:pPr>
            <a:r>
              <a:rPr lang="fr-FR" dirty="0">
                <a:solidFill>
                  <a:srgbClr val="1F1F1F"/>
                </a:solidFill>
                <a:latin typeface="Arial" panose="020B0604020202020204" pitchFamily="34" charset="0"/>
                <a:ea typeface="Times New Roman" panose="02020603050405020304" pitchFamily="18" charset="0"/>
              </a:rPr>
              <a:t>Trisomie 21 :  </a:t>
            </a:r>
            <a:r>
              <a:rPr lang="fr-FR" dirty="0">
                <a:solidFill>
                  <a:srgbClr val="202124"/>
                </a:solidFill>
                <a:latin typeface="Arial" panose="020B0604020202020204" pitchFamily="34" charset="0"/>
                <a:ea typeface="Times New Roman" panose="02020603050405020304" pitchFamily="18" charset="0"/>
              </a:rPr>
              <a:t>syndrome de Down</a:t>
            </a:r>
            <a:endParaRPr lang="fr-FR" dirty="0">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id="{0E652636-CE41-37B1-573F-3C864F1ECF70}"/>
              </a:ext>
            </a:extLst>
          </p:cNvPr>
          <p:cNvSpPr/>
          <p:nvPr/>
        </p:nvSpPr>
        <p:spPr>
          <a:xfrm>
            <a:off x="3686596" y="2766850"/>
            <a:ext cx="1388522" cy="307777"/>
          </a:xfrm>
          <a:prstGeom prst="rect">
            <a:avLst/>
          </a:prstGeom>
        </p:spPr>
        <p:txBody>
          <a:bodyPr wrap="none">
            <a:spAutoFit/>
          </a:bodyPr>
          <a:lstStyle/>
          <a:p>
            <a:r>
              <a:rPr lang="fr-FR" dirty="0">
                <a:solidFill>
                  <a:srgbClr val="1F1F1F"/>
                </a:solidFill>
                <a:latin typeface="Arial" panose="020B0604020202020204" pitchFamily="34" charset="0"/>
                <a:ea typeface="Calibri" panose="020F0502020204030204" pitchFamily="34" charset="0"/>
              </a:rPr>
              <a:t>Drépanocytose</a:t>
            </a:r>
            <a:endParaRPr lang="fr-FR" dirty="0"/>
          </a:p>
        </p:txBody>
      </p:sp>
      <p:sp>
        <p:nvSpPr>
          <p:cNvPr id="15" name="Rectangle 14">
            <a:extLst>
              <a:ext uri="{FF2B5EF4-FFF2-40B4-BE49-F238E27FC236}">
                <a16:creationId xmlns:a16="http://schemas.microsoft.com/office/drawing/2014/main" id="{0F88763B-395B-49FA-5598-0A67E31590E3}"/>
              </a:ext>
            </a:extLst>
          </p:cNvPr>
          <p:cNvSpPr/>
          <p:nvPr/>
        </p:nvSpPr>
        <p:spPr>
          <a:xfrm>
            <a:off x="6245448" y="2766850"/>
            <a:ext cx="1409360" cy="307777"/>
          </a:xfrm>
          <a:prstGeom prst="rect">
            <a:avLst/>
          </a:prstGeom>
        </p:spPr>
        <p:txBody>
          <a:bodyPr wrap="none">
            <a:spAutoFit/>
          </a:bodyPr>
          <a:lstStyle/>
          <a:p>
            <a:r>
              <a:rPr lang="fr-FR" dirty="0"/>
              <a:t>mucoviscidose </a:t>
            </a:r>
          </a:p>
        </p:txBody>
      </p:sp>
    </p:spTree>
    <p:extLst>
      <p:ext uri="{BB962C8B-B14F-4D97-AF65-F5344CB8AC3E}">
        <p14:creationId xmlns:p14="http://schemas.microsoft.com/office/powerpoint/2010/main" val="244158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1" name="Google Shape;301;p34"/>
          <p:cNvCxnSpPr/>
          <p:nvPr/>
        </p:nvCxnSpPr>
        <p:spPr>
          <a:xfrm flipH="1">
            <a:off x="4600650" y="762000"/>
            <a:ext cx="3533700" cy="962100"/>
          </a:xfrm>
          <a:prstGeom prst="straightConnector1">
            <a:avLst/>
          </a:prstGeom>
          <a:noFill/>
          <a:ln w="19050" cap="flat" cmpd="sng">
            <a:solidFill>
              <a:srgbClr val="CCCCCC"/>
            </a:solidFill>
            <a:prstDash val="solid"/>
            <a:round/>
            <a:headEnd type="none" w="med" len="med"/>
            <a:tailEnd type="none" w="med" len="med"/>
          </a:ln>
        </p:spPr>
      </p:cxnSp>
      <p:pic>
        <p:nvPicPr>
          <p:cNvPr id="302" name="Google Shape;302;p34"/>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3304975" y="438050"/>
            <a:ext cx="2533851" cy="2533851"/>
          </a:xfrm>
          <a:prstGeom prst="rect">
            <a:avLst/>
          </a:prstGeom>
          <a:noFill/>
          <a:ln>
            <a:noFill/>
          </a:ln>
        </p:spPr>
      </p:pic>
      <p:sp>
        <p:nvSpPr>
          <p:cNvPr id="304" name="Google Shape;304;p34"/>
          <p:cNvSpPr txBox="1">
            <a:spLocks noGrp="1"/>
          </p:cNvSpPr>
          <p:nvPr>
            <p:ph type="title" idx="2"/>
          </p:nvPr>
        </p:nvSpPr>
        <p:spPr>
          <a:xfrm>
            <a:off x="3785191" y="1138500"/>
            <a:ext cx="1594883" cy="11744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chemeClr val="accent2"/>
                </a:solidFill>
              </a:rPr>
              <a:t>02</a:t>
            </a:r>
            <a:endParaRPr dirty="0">
              <a:solidFill>
                <a:schemeClr val="accent2"/>
              </a:solidFill>
            </a:endParaRPr>
          </a:p>
        </p:txBody>
      </p:sp>
      <p:cxnSp>
        <p:nvCxnSpPr>
          <p:cNvPr id="306" name="Google Shape;306;p34"/>
          <p:cNvCxnSpPr/>
          <p:nvPr/>
        </p:nvCxnSpPr>
        <p:spPr>
          <a:xfrm>
            <a:off x="3100425" y="3825225"/>
            <a:ext cx="2943300" cy="0"/>
          </a:xfrm>
          <a:prstGeom prst="straightConnector1">
            <a:avLst/>
          </a:prstGeom>
          <a:noFill/>
          <a:ln w="19050" cap="flat" cmpd="sng">
            <a:solidFill>
              <a:srgbClr val="CCCCCC"/>
            </a:solidFill>
            <a:prstDash val="solid"/>
            <a:round/>
            <a:headEnd type="none" w="med" len="med"/>
            <a:tailEnd type="none" w="med" len="med"/>
          </a:ln>
        </p:spPr>
      </p:cxnSp>
      <p:pic>
        <p:nvPicPr>
          <p:cNvPr id="307" name="Google Shape;307;p34"/>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7658103" y="276228"/>
            <a:ext cx="961499" cy="961499"/>
          </a:xfrm>
          <a:prstGeom prst="rect">
            <a:avLst/>
          </a:prstGeom>
          <a:noFill/>
          <a:ln>
            <a:noFill/>
          </a:ln>
        </p:spPr>
      </p:pic>
      <p:sp>
        <p:nvSpPr>
          <p:cNvPr id="3" name="Titre 2">
            <a:extLst>
              <a:ext uri="{FF2B5EF4-FFF2-40B4-BE49-F238E27FC236}">
                <a16:creationId xmlns:a16="http://schemas.microsoft.com/office/drawing/2014/main" id="{D2704A2E-71AC-417E-B0D0-18819E87BC3B}"/>
              </a:ext>
            </a:extLst>
          </p:cNvPr>
          <p:cNvSpPr>
            <a:spLocks noGrp="1"/>
          </p:cNvSpPr>
          <p:nvPr>
            <p:ph type="title"/>
          </p:nvPr>
        </p:nvSpPr>
        <p:spPr>
          <a:xfrm>
            <a:off x="1485903" y="2830551"/>
            <a:ext cx="6172200" cy="841800"/>
          </a:xfrm>
        </p:spPr>
        <p:txBody>
          <a:bodyPr/>
          <a:lstStyle/>
          <a:p>
            <a:r>
              <a:rPr lang="fr-FR" sz="4000" dirty="0"/>
              <a:t>Définition de la DPN</a:t>
            </a:r>
            <a:br>
              <a:rPr lang="fr-FR" sz="4000" dirty="0"/>
            </a:br>
            <a:endParaRPr lang="fr-FR" sz="4000" dirty="0"/>
          </a:p>
        </p:txBody>
      </p:sp>
    </p:spTree>
    <p:extLst>
      <p:ext uri="{BB962C8B-B14F-4D97-AF65-F5344CB8AC3E}">
        <p14:creationId xmlns:p14="http://schemas.microsoft.com/office/powerpoint/2010/main" val="1268207735"/>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5" name="Sous-titre 4">
            <a:extLst>
              <a:ext uri="{FF2B5EF4-FFF2-40B4-BE49-F238E27FC236}">
                <a16:creationId xmlns:a16="http://schemas.microsoft.com/office/drawing/2014/main" id="{7BDA01E2-CCE4-4A4B-94A9-CB0EAB89A34B}"/>
              </a:ext>
            </a:extLst>
          </p:cNvPr>
          <p:cNvSpPr>
            <a:spLocks noGrp="1"/>
          </p:cNvSpPr>
          <p:nvPr>
            <p:ph type="subTitle" idx="1"/>
          </p:nvPr>
        </p:nvSpPr>
        <p:spPr>
          <a:xfrm>
            <a:off x="988829" y="0"/>
            <a:ext cx="6762306" cy="2753833"/>
          </a:xfrm>
        </p:spPr>
        <p:txBody>
          <a:bodyPr/>
          <a:lstStyle/>
          <a:p>
            <a:r>
              <a:rPr lang="fr-FR" sz="1600" dirty="0"/>
              <a:t>Le diagnostic prénatal (DPN) est l’ensemble des pratiques médicales ayant pour but de détecter in utero, chez l’embryon ou le fœtus, une affection grave (anomalie génétique ou malformation congénitale par exemple), afin de donner aux futurs parents le choix d’interrompre ou non la grossesse et de permettre une meilleure prise en charge médicale de la pathologie si la grossesse est poursuivie. </a:t>
            </a:r>
          </a:p>
          <a:p>
            <a:endParaRPr lang="fr-FR" sz="1600" dirty="0"/>
          </a:p>
        </p:txBody>
      </p:sp>
      <p:pic>
        <p:nvPicPr>
          <p:cNvPr id="7" name="Image 6">
            <a:extLst>
              <a:ext uri="{FF2B5EF4-FFF2-40B4-BE49-F238E27FC236}">
                <a16:creationId xmlns:a16="http://schemas.microsoft.com/office/drawing/2014/main" id="{F3D9096C-8426-4719-8693-369C52B02CEB}"/>
              </a:ext>
            </a:extLst>
          </p:cNvPr>
          <p:cNvPicPr>
            <a:picLocks noChangeAspect="1"/>
          </p:cNvPicPr>
          <p:nvPr/>
        </p:nvPicPr>
        <p:blipFill>
          <a:blip r:embed="rId3"/>
          <a:stretch>
            <a:fillRect/>
          </a:stretch>
        </p:blipFill>
        <p:spPr>
          <a:xfrm>
            <a:off x="2226857" y="2433527"/>
            <a:ext cx="4286250" cy="244792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1" name="Google Shape;301;p34"/>
          <p:cNvCxnSpPr/>
          <p:nvPr/>
        </p:nvCxnSpPr>
        <p:spPr>
          <a:xfrm flipH="1">
            <a:off x="4600650" y="762000"/>
            <a:ext cx="3533700" cy="962100"/>
          </a:xfrm>
          <a:prstGeom prst="straightConnector1">
            <a:avLst/>
          </a:prstGeom>
          <a:noFill/>
          <a:ln w="19050" cap="flat" cmpd="sng">
            <a:solidFill>
              <a:srgbClr val="CCCCCC"/>
            </a:solidFill>
            <a:prstDash val="solid"/>
            <a:round/>
            <a:headEnd type="none" w="med" len="med"/>
            <a:tailEnd type="none" w="med" len="med"/>
          </a:ln>
        </p:spPr>
      </p:cxnSp>
      <p:pic>
        <p:nvPicPr>
          <p:cNvPr id="302" name="Google Shape;302;p34"/>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3304975" y="438050"/>
            <a:ext cx="2533851" cy="2533851"/>
          </a:xfrm>
          <a:prstGeom prst="rect">
            <a:avLst/>
          </a:prstGeom>
          <a:noFill/>
          <a:ln>
            <a:noFill/>
          </a:ln>
        </p:spPr>
      </p:pic>
      <p:sp>
        <p:nvSpPr>
          <p:cNvPr id="304" name="Google Shape;304;p34"/>
          <p:cNvSpPr txBox="1">
            <a:spLocks noGrp="1"/>
          </p:cNvSpPr>
          <p:nvPr>
            <p:ph type="title" idx="2"/>
          </p:nvPr>
        </p:nvSpPr>
        <p:spPr>
          <a:xfrm>
            <a:off x="3820851" y="1320202"/>
            <a:ext cx="1444999" cy="810324"/>
          </a:xfrm>
          <a:prstGeom prst="rect">
            <a:avLst/>
          </a:prstGeom>
          <a:noFill/>
          <a:ln>
            <a:noFill/>
          </a:ln>
        </p:spPr>
        <p:txBody>
          <a:bodyPr spcFirstLastPara="1" wrap="square" lIns="91425" tIns="91425" rIns="91425" bIns="91425" anchor="ctr" anchorCtr="0">
            <a:noAutofit/>
          </a:bodyPr>
          <a:lstStyle/>
          <a:p>
            <a:pPr>
              <a:buSzPts val="3000"/>
            </a:pPr>
            <a:r>
              <a:rPr lang="en" sz="6000" dirty="0">
                <a:solidFill>
                  <a:schemeClr val="lt2"/>
                </a:solidFill>
              </a:rPr>
              <a:t>03</a:t>
            </a:r>
            <a:endParaRPr sz="3000" dirty="0">
              <a:solidFill>
                <a:schemeClr val="lt2"/>
              </a:solidFill>
            </a:endParaRPr>
          </a:p>
        </p:txBody>
      </p:sp>
      <p:cxnSp>
        <p:nvCxnSpPr>
          <p:cNvPr id="306" name="Google Shape;306;p34"/>
          <p:cNvCxnSpPr/>
          <p:nvPr/>
        </p:nvCxnSpPr>
        <p:spPr>
          <a:xfrm>
            <a:off x="3100425" y="3825225"/>
            <a:ext cx="2943300" cy="0"/>
          </a:xfrm>
          <a:prstGeom prst="straightConnector1">
            <a:avLst/>
          </a:prstGeom>
          <a:noFill/>
          <a:ln w="19050" cap="flat" cmpd="sng">
            <a:solidFill>
              <a:srgbClr val="CCCCCC"/>
            </a:solidFill>
            <a:prstDash val="solid"/>
            <a:round/>
            <a:headEnd type="none" w="med" len="med"/>
            <a:tailEnd type="none" w="med" len="med"/>
          </a:ln>
        </p:spPr>
      </p:cxnSp>
      <p:pic>
        <p:nvPicPr>
          <p:cNvPr id="307" name="Google Shape;307;p34"/>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7658103" y="276228"/>
            <a:ext cx="961499" cy="961499"/>
          </a:xfrm>
          <a:prstGeom prst="rect">
            <a:avLst/>
          </a:prstGeom>
          <a:noFill/>
          <a:ln>
            <a:noFill/>
          </a:ln>
        </p:spPr>
      </p:pic>
      <p:sp>
        <p:nvSpPr>
          <p:cNvPr id="10" name="Google Shape;267;p32">
            <a:extLst>
              <a:ext uri="{FF2B5EF4-FFF2-40B4-BE49-F238E27FC236}">
                <a16:creationId xmlns:a16="http://schemas.microsoft.com/office/drawing/2014/main" id="{4EB4C298-67E8-462F-9ACA-60F25E77EF8E}"/>
              </a:ext>
            </a:extLst>
          </p:cNvPr>
          <p:cNvSpPr txBox="1">
            <a:spLocks noGrp="1"/>
          </p:cNvSpPr>
          <p:nvPr>
            <p:ph type="title"/>
          </p:nvPr>
        </p:nvSpPr>
        <p:spPr>
          <a:xfrm>
            <a:off x="1485800" y="2875163"/>
            <a:ext cx="6172200" cy="841375"/>
          </a:xfrm>
          <a:prstGeom prst="rect">
            <a:avLst/>
          </a:prstGeom>
        </p:spPr>
        <p:txBody>
          <a:bodyPr spcFirstLastPara="1" wrap="square" lIns="91425" tIns="91425" rIns="91425" bIns="91425" anchor="ctr" anchorCtr="0">
            <a:noAutofit/>
          </a:bodyPr>
          <a:lstStyle/>
          <a:p>
            <a:r>
              <a:rPr lang="fr-FR" sz="3600" dirty="0"/>
              <a:t>Objectifs du DPN</a:t>
            </a:r>
            <a:br>
              <a:rPr lang="fr-FR" sz="3600" dirty="0"/>
            </a:br>
            <a:endParaRPr sz="3600" dirty="0"/>
          </a:p>
        </p:txBody>
      </p:sp>
    </p:spTree>
    <p:extLst>
      <p:ext uri="{BB962C8B-B14F-4D97-AF65-F5344CB8AC3E}">
        <p14:creationId xmlns:p14="http://schemas.microsoft.com/office/powerpoint/2010/main" val="261675102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3" name="Titre 2">
            <a:extLst>
              <a:ext uri="{FF2B5EF4-FFF2-40B4-BE49-F238E27FC236}">
                <a16:creationId xmlns:a16="http://schemas.microsoft.com/office/drawing/2014/main" id="{466060E6-2AFB-49CD-9FE8-10D6E5411C53}"/>
              </a:ext>
            </a:extLst>
          </p:cNvPr>
          <p:cNvSpPr>
            <a:spLocks noGrp="1"/>
          </p:cNvSpPr>
          <p:nvPr>
            <p:ph type="title"/>
          </p:nvPr>
        </p:nvSpPr>
        <p:spPr>
          <a:xfrm>
            <a:off x="369126" y="860155"/>
            <a:ext cx="7704000" cy="564300"/>
          </a:xfrm>
        </p:spPr>
        <p:txBody>
          <a:bodyPr/>
          <a:lstStyle/>
          <a:p>
            <a:r>
              <a:rPr lang="fr-FR" sz="1600" dirty="0"/>
              <a:t>Le diagnostic prénatal joue un rôle crucial dans la médecine moderne pour plusieurs raisons importantes : </a:t>
            </a:r>
            <a:br>
              <a:rPr lang="fr-FR" sz="1600" dirty="0"/>
            </a:br>
            <a:endParaRPr lang="fr-FR" sz="1600" dirty="0"/>
          </a:p>
        </p:txBody>
      </p:sp>
      <p:sp>
        <p:nvSpPr>
          <p:cNvPr id="5" name="Sous-titre 4">
            <a:extLst>
              <a:ext uri="{FF2B5EF4-FFF2-40B4-BE49-F238E27FC236}">
                <a16:creationId xmlns:a16="http://schemas.microsoft.com/office/drawing/2014/main" id="{0A3D9AB5-4E51-4743-ADAE-B2A22CF2C1B7}"/>
              </a:ext>
            </a:extLst>
          </p:cNvPr>
          <p:cNvSpPr>
            <a:spLocks noGrp="1"/>
          </p:cNvSpPr>
          <p:nvPr>
            <p:ph type="subTitle" idx="1"/>
          </p:nvPr>
        </p:nvSpPr>
        <p:spPr/>
        <p:txBody>
          <a:bodyPr/>
          <a:lstStyle/>
          <a:p>
            <a:r>
              <a:rPr lang="fr-FR" sz="1600" dirty="0"/>
              <a:t>Dépistage des Anomalies Génétiques et Chromosomiques .</a:t>
            </a:r>
          </a:p>
          <a:p>
            <a:endParaRPr lang="fr-FR" sz="1600" dirty="0"/>
          </a:p>
          <a:p>
            <a:r>
              <a:rPr lang="fr-FR" sz="1600" dirty="0"/>
              <a:t>Détection Précoce des Malformations Fœtales .</a:t>
            </a:r>
          </a:p>
          <a:p>
            <a:endParaRPr lang="fr-FR" sz="1600" dirty="0"/>
          </a:p>
          <a:p>
            <a:r>
              <a:rPr lang="fr-FR" sz="1600" dirty="0"/>
              <a:t>Orientation des Soins Prénataux .</a:t>
            </a:r>
          </a:p>
          <a:p>
            <a:endParaRPr lang="fr-FR" sz="1600" dirty="0"/>
          </a:p>
          <a:p>
            <a:r>
              <a:rPr lang="fr-FR" sz="1600" dirty="0"/>
              <a:t>Possibilité de Décisions Éclairées .</a:t>
            </a:r>
          </a:p>
          <a:p>
            <a:endParaRPr lang="fr-FR" sz="1600" dirty="0"/>
          </a:p>
          <a:p>
            <a:r>
              <a:rPr lang="fr-FR" sz="1600" dirty="0"/>
              <a:t>Préparation à la Naissance . </a:t>
            </a:r>
          </a:p>
          <a:p>
            <a:endParaRPr lang="fr-FR" sz="1600" dirty="0"/>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1" name="Google Shape;301;p34"/>
          <p:cNvCxnSpPr/>
          <p:nvPr/>
        </p:nvCxnSpPr>
        <p:spPr>
          <a:xfrm flipH="1">
            <a:off x="4600650" y="762000"/>
            <a:ext cx="3533700" cy="962100"/>
          </a:xfrm>
          <a:prstGeom prst="straightConnector1">
            <a:avLst/>
          </a:prstGeom>
          <a:noFill/>
          <a:ln w="19050" cap="flat" cmpd="sng">
            <a:solidFill>
              <a:srgbClr val="CCCCCC"/>
            </a:solidFill>
            <a:prstDash val="solid"/>
            <a:round/>
            <a:headEnd type="none" w="med" len="med"/>
            <a:tailEnd type="none" w="med" len="med"/>
          </a:ln>
        </p:spPr>
      </p:cxnSp>
      <p:pic>
        <p:nvPicPr>
          <p:cNvPr id="302" name="Google Shape;302;p34"/>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3304975" y="438050"/>
            <a:ext cx="2533851" cy="2533851"/>
          </a:xfrm>
          <a:prstGeom prst="rect">
            <a:avLst/>
          </a:prstGeom>
          <a:noFill/>
          <a:ln>
            <a:noFill/>
          </a:ln>
        </p:spPr>
      </p:pic>
      <p:sp>
        <p:nvSpPr>
          <p:cNvPr id="304" name="Google Shape;304;p34"/>
          <p:cNvSpPr txBox="1">
            <a:spLocks noGrp="1"/>
          </p:cNvSpPr>
          <p:nvPr>
            <p:ph type="title" idx="2"/>
          </p:nvPr>
        </p:nvSpPr>
        <p:spPr>
          <a:xfrm>
            <a:off x="3796851" y="1125610"/>
            <a:ext cx="1550100" cy="1223700"/>
          </a:xfrm>
          <a:prstGeom prst="rect">
            <a:avLst/>
          </a:prstGeom>
          <a:noFill/>
          <a:ln>
            <a:noFill/>
          </a:ln>
        </p:spPr>
        <p:txBody>
          <a:bodyPr spcFirstLastPara="1" wrap="square" lIns="91425" tIns="91425" rIns="91425" bIns="91425" anchor="ctr" anchorCtr="0">
            <a:noAutofit/>
          </a:bodyPr>
          <a:lstStyle/>
          <a:p>
            <a:pPr>
              <a:buSzPts val="3000"/>
            </a:pPr>
            <a:r>
              <a:rPr lang="en" sz="5400" dirty="0"/>
              <a:t>04</a:t>
            </a:r>
            <a:endParaRPr sz="5400" dirty="0"/>
          </a:p>
        </p:txBody>
      </p:sp>
      <p:cxnSp>
        <p:nvCxnSpPr>
          <p:cNvPr id="306" name="Google Shape;306;p34"/>
          <p:cNvCxnSpPr/>
          <p:nvPr/>
        </p:nvCxnSpPr>
        <p:spPr>
          <a:xfrm>
            <a:off x="3100425" y="3825225"/>
            <a:ext cx="2943300" cy="0"/>
          </a:xfrm>
          <a:prstGeom prst="straightConnector1">
            <a:avLst/>
          </a:prstGeom>
          <a:noFill/>
          <a:ln w="19050" cap="flat" cmpd="sng">
            <a:solidFill>
              <a:srgbClr val="CCCCCC"/>
            </a:solidFill>
            <a:prstDash val="solid"/>
            <a:round/>
            <a:headEnd type="none" w="med" len="med"/>
            <a:tailEnd type="none" w="med" len="med"/>
          </a:ln>
        </p:spPr>
      </p:cxnSp>
      <p:pic>
        <p:nvPicPr>
          <p:cNvPr id="307" name="Google Shape;307;p34"/>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7658103" y="276228"/>
            <a:ext cx="961499" cy="961499"/>
          </a:xfrm>
          <a:prstGeom prst="rect">
            <a:avLst/>
          </a:prstGeom>
          <a:noFill/>
          <a:ln>
            <a:noFill/>
          </a:ln>
        </p:spPr>
      </p:pic>
      <p:sp>
        <p:nvSpPr>
          <p:cNvPr id="12" name="Google Shape;273;p32">
            <a:extLst>
              <a:ext uri="{FF2B5EF4-FFF2-40B4-BE49-F238E27FC236}">
                <a16:creationId xmlns:a16="http://schemas.microsoft.com/office/drawing/2014/main" id="{5EFD6CA6-D55C-4820-98DC-1F4108EB1D4F}"/>
              </a:ext>
            </a:extLst>
          </p:cNvPr>
          <p:cNvSpPr txBox="1">
            <a:spLocks noGrp="1"/>
          </p:cNvSpPr>
          <p:nvPr>
            <p:ph type="title"/>
          </p:nvPr>
        </p:nvSpPr>
        <p:spPr>
          <a:xfrm>
            <a:off x="1485903" y="3175114"/>
            <a:ext cx="6172200" cy="841375"/>
          </a:xfrm>
          <a:prstGeom prst="rect">
            <a:avLst/>
          </a:prstGeom>
        </p:spPr>
        <p:txBody>
          <a:bodyPr spcFirstLastPara="1" wrap="square" lIns="91425" tIns="91425" rIns="91425" bIns="91425" anchor="ctr" anchorCtr="0">
            <a:noAutofit/>
          </a:bodyPr>
          <a:lstStyle/>
          <a:p>
            <a:r>
              <a:rPr lang="fr-FR" sz="3600" dirty="0"/>
              <a:t>Les techniques de DPN</a:t>
            </a:r>
            <a:br>
              <a:rPr lang="fr-FR" sz="3600" dirty="0"/>
            </a:br>
            <a:endParaRPr sz="3600" dirty="0"/>
          </a:p>
        </p:txBody>
      </p:sp>
    </p:spTree>
    <p:extLst>
      <p:ext uri="{BB962C8B-B14F-4D97-AF65-F5344CB8AC3E}">
        <p14:creationId xmlns:p14="http://schemas.microsoft.com/office/powerpoint/2010/main" val="551518618"/>
      </p:ext>
    </p:extLst>
  </p:cSld>
  <p:clrMapOvr>
    <a:masterClrMapping/>
  </p:clrMapOvr>
  <p:transition spd="slow">
    <p:push dir="u"/>
  </p:transition>
</p:sld>
</file>

<file path=ppt/theme/theme1.xml><?xml version="1.0" encoding="utf-8"?>
<a:theme xmlns:a="http://schemas.openxmlformats.org/drawingml/2006/main" name="Ethical Code Thesis Defense by Slidesgo">
  <a:themeElements>
    <a:clrScheme name="Simple Light">
      <a:dk1>
        <a:srgbClr val="000000"/>
      </a:dk1>
      <a:lt1>
        <a:srgbClr val="FFFFFF"/>
      </a:lt1>
      <a:dk2>
        <a:srgbClr val="E8E8E8"/>
      </a:dk2>
      <a:lt2>
        <a:srgbClr val="F1BE5A"/>
      </a:lt2>
      <a:accent1>
        <a:srgbClr val="334070"/>
      </a:accent1>
      <a:accent2>
        <a:srgbClr val="707BAF"/>
      </a:accent2>
      <a:accent3>
        <a:srgbClr val="CDCAE1"/>
      </a:accent3>
      <a:accent4>
        <a:srgbClr val="EB8F73"/>
      </a:accent4>
      <a:accent5>
        <a:srgbClr val="F3C8BB"/>
      </a:accent5>
      <a:accent6>
        <a:srgbClr val="F3D2C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TotalTime>
  <Words>2425</Words>
  <Application>Microsoft Office PowerPoint</Application>
  <PresentationFormat>Affichage à l'écran (16:9)</PresentationFormat>
  <Paragraphs>140</Paragraphs>
  <Slides>30</Slides>
  <Notes>19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30</vt:i4>
      </vt:variant>
    </vt:vector>
  </HeadingPairs>
  <TitlesOfParts>
    <vt:vector size="40" baseType="lpstr">
      <vt:lpstr>Times New Roman</vt:lpstr>
      <vt:lpstr>Symbol</vt:lpstr>
      <vt:lpstr>Arial</vt:lpstr>
      <vt:lpstr>Merriweather Black</vt:lpstr>
      <vt:lpstr>Cabin</vt:lpstr>
      <vt:lpstr>Calibri</vt:lpstr>
      <vt:lpstr>Libre Baskerville</vt:lpstr>
      <vt:lpstr>Courier New</vt:lpstr>
      <vt:lpstr>Gadugi</vt:lpstr>
      <vt:lpstr>Ethical Code Thesis Defense by Slidesgo</vt:lpstr>
      <vt:lpstr>le diagnostique prénatale </vt:lpstr>
      <vt:lpstr>Introduction </vt:lpstr>
      <vt:lpstr>01</vt:lpstr>
      <vt:lpstr>Présentation PowerPoint</vt:lpstr>
      <vt:lpstr>02</vt:lpstr>
      <vt:lpstr>Présentation PowerPoint</vt:lpstr>
      <vt:lpstr>03</vt:lpstr>
      <vt:lpstr>Le diagnostic prénatal joue un rôle crucial dans la médecine moderne pour plusieurs raisons importantes :  </vt:lpstr>
      <vt:lpstr>04</vt:lpstr>
      <vt:lpstr>Le diagnostic prénatal utilise diverses techniques pour évaluer la santé et le développement du fœtus pendant la grossesse. Ces techniques peuvent être classées en deux catégories principales : les méthodes non invasives et les méthodes invasives. </vt:lpstr>
      <vt:lpstr>Le résultat du dépistage vous est transmis par votre médecin, dans un délai de 7 à 10 jours. Le test fournit deux types de résultat : </vt:lpstr>
      <vt:lpstr>Présentation PowerPoint</vt:lpstr>
      <vt:lpstr> B/ les techniques  invasives:</vt:lpstr>
      <vt:lpstr>  B.2. La biopsie de trophoblaste :  ( Prélèvement des villosités choriales ou  choriocentèse ) :   la biopsie de trophoblaste est une procédure qui consiste à prélever un échantillon de villosités choriales, qui sont des extensions du placenta. Les villosités choriales contiennent également des cellules fœtales qui peuvent être utilisées pour tester des maladies génétiques ou congénitales. La biopsie de trophoblaste est généralement effectuée entre la 10e et la 13e semaine de grossesse. </vt:lpstr>
      <vt:lpstr>Présentation PowerPoint</vt:lpstr>
      <vt:lpstr>Présentation PowerPoint</vt:lpstr>
      <vt:lpstr>05</vt:lpstr>
      <vt:lpstr>Présentation PowerPoint</vt:lpstr>
      <vt:lpstr>Présentation PowerPoint</vt:lpstr>
      <vt:lpstr>Présentation PowerPoint</vt:lpstr>
      <vt:lpstr>Présentation PowerPoint</vt:lpstr>
      <vt:lpstr>En Algérie, le diagnostic prénatal (DPN) est encadré par la Loi n° 18-11 du 18 Chaoual 2018 relative à la santé  . Cette loi prévoit que le diagnostic prénatal peut être pratiqué sur indication médicale en vue de détecter, in-utéro, chez l'embryon ou le fœtus, une affection d'une particulière gravité. Le diagnostic prénatal est assuré dans des structures habilitées ou agréées à cet effet, et les conditions d'agrément de ces structures sont fixées par voie réglementaire . </vt:lpstr>
      <vt:lpstr>Présentation PowerPoint</vt:lpstr>
      <vt:lpstr>Présentation PowerPoint</vt:lpstr>
      <vt:lpstr>Présentation PowerPoint</vt:lpstr>
      <vt:lpstr>Présentation PowerPoint</vt:lpstr>
      <vt:lpstr>Conclusion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diagnostique prénatale</dc:title>
  <dc:creator>XPRISTO</dc:creator>
  <cp:lastModifiedBy>XPRISTO</cp:lastModifiedBy>
  <cp:revision>29</cp:revision>
  <dcterms:modified xsi:type="dcterms:W3CDTF">2023-12-10T22:43:18Z</dcterms:modified>
</cp:coreProperties>
</file>