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4"/>
  </p:notesMasterIdLst>
  <p:sldIdLst>
    <p:sldId id="256" r:id="rId2"/>
    <p:sldId id="272" r:id="rId3"/>
    <p:sldId id="267" r:id="rId4"/>
    <p:sldId id="257" r:id="rId5"/>
    <p:sldId id="258" r:id="rId6"/>
    <p:sldId id="259" r:id="rId7"/>
    <p:sldId id="260" r:id="rId8"/>
    <p:sldId id="261" r:id="rId9"/>
    <p:sldId id="262" r:id="rId10"/>
    <p:sldId id="263" r:id="rId11"/>
    <p:sldId id="264" r:id="rId12"/>
    <p:sldId id="265" r:id="rId13"/>
    <p:sldId id="274" r:id="rId14"/>
    <p:sldId id="266" r:id="rId15"/>
    <p:sldId id="268" r:id="rId16"/>
    <p:sldId id="269" r:id="rId17"/>
    <p:sldId id="275" r:id="rId18"/>
    <p:sldId id="276" r:id="rId19"/>
    <p:sldId id="277" r:id="rId20"/>
    <p:sldId id="271" r:id="rId21"/>
    <p:sldId id="270" r:id="rId22"/>
    <p:sldId id="273"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ction par défaut" id="{A53207A9-9424-44A1-A05E-E6BA8C18236D}">
          <p14:sldIdLst>
            <p14:sldId id="256"/>
            <p14:sldId id="272"/>
            <p14:sldId id="267"/>
            <p14:sldId id="257"/>
            <p14:sldId id="258"/>
            <p14:sldId id="259"/>
            <p14:sldId id="260"/>
            <p14:sldId id="261"/>
            <p14:sldId id="262"/>
            <p14:sldId id="263"/>
            <p14:sldId id="264"/>
            <p14:sldId id="265"/>
            <p14:sldId id="274"/>
            <p14:sldId id="266"/>
            <p14:sldId id="268"/>
            <p14:sldId id="269"/>
            <p14:sldId id="275"/>
            <p14:sldId id="276"/>
            <p14:sldId id="277"/>
            <p14:sldId id="271"/>
            <p14:sldId id="270"/>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47" autoAdjust="0"/>
    <p:restoredTop sz="94671"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1422"/>
    </p:cViewPr>
    <p:sldLst>
      <p:sld r:id="rId1" collapse="1"/>
    </p:sldLst>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C3F6D-4532-4655-85E9-065E13C66665}" type="datetimeFigureOut">
              <a:rPr lang="fr-FR" smtClean="0"/>
              <a:pPr/>
              <a:t>21/12/2023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D9B980-073A-4AD4-9BE2-94D7DEAAD662}" type="slidenum">
              <a:rPr lang="fr-FR" smtClean="0"/>
              <a:pPr/>
              <a:t>‹N°›</a:t>
            </a:fld>
            <a:endParaRPr lang="fr-FR"/>
          </a:p>
        </p:txBody>
      </p:sp>
    </p:spTree>
    <p:extLst>
      <p:ext uri="{BB962C8B-B14F-4D97-AF65-F5344CB8AC3E}">
        <p14:creationId xmlns:p14="http://schemas.microsoft.com/office/powerpoint/2010/main" xmlns="" val="1124244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4D9B980-073A-4AD4-9BE2-94D7DEAAD662}" type="slidenum">
              <a:rPr lang="fr-FR" smtClean="0"/>
              <a:pPr/>
              <a:t>9</a:t>
            </a:fld>
            <a:endParaRPr lang="fr-FR"/>
          </a:p>
        </p:txBody>
      </p:sp>
    </p:spTree>
    <p:extLst>
      <p:ext uri="{BB962C8B-B14F-4D97-AF65-F5344CB8AC3E}">
        <p14:creationId xmlns:p14="http://schemas.microsoft.com/office/powerpoint/2010/main" xmlns="" val="168247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fr-FR" smtClean="0"/>
              <a:t>Modifiez le style du titre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3A51926-F28D-4EEE-ACFE-8A699AB6D061}" type="datetimeFigureOut">
              <a:rPr lang="fr-FR" smtClean="0"/>
              <a:pPr/>
              <a:t>21/12/2023</a:t>
            </a:fld>
            <a:endParaRPr lang="fr-FR"/>
          </a:p>
        </p:txBody>
      </p:sp>
      <p:sp>
        <p:nvSpPr>
          <p:cNvPr id="5" name="Footer Placeholder 4"/>
          <p:cNvSpPr>
            <a:spLocks noGrp="1"/>
          </p:cNvSpPr>
          <p:nvPr>
            <p:ph type="ftr" sz="quarter" idx="11"/>
          </p:nvPr>
        </p:nvSpPr>
        <p:spPr>
          <a:xfrm>
            <a:off x="1174044" y="5357592"/>
            <a:ext cx="5034845" cy="365125"/>
          </a:xfrm>
        </p:spPr>
        <p:txBody>
          <a:bodyPr/>
          <a:lstStyle/>
          <a:p>
            <a:endParaRPr lang="fr-F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82DE3FFB-4766-4495-BCFB-9A96ABB4210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3A51926-F28D-4EEE-ACFE-8A699AB6D061}" type="datetimeFigureOut">
              <a:rPr lang="fr-FR" smtClean="0"/>
              <a:pPr/>
              <a:t>21/12/2023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DE3FFB-4766-4495-BCFB-9A96ABB4210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3A51926-F28D-4EEE-ACFE-8A699AB6D061}" type="datetimeFigureOut">
              <a:rPr lang="fr-FR" smtClean="0"/>
              <a:pPr/>
              <a:t>21/12/2023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DE3FFB-4766-4495-BCFB-9A96ABB4210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3A51926-F28D-4EEE-ACFE-8A699AB6D061}" type="datetimeFigureOut">
              <a:rPr lang="fr-FR" smtClean="0"/>
              <a:pPr/>
              <a:t>21/12/2023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DE3FFB-4766-4495-BCFB-9A96ABB4210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3A51926-F28D-4EEE-ACFE-8A699AB6D061}" type="datetimeFigureOut">
              <a:rPr lang="fr-FR" smtClean="0"/>
              <a:pPr/>
              <a:t>21/12/2023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2DE3FFB-4766-4495-BCFB-9A96ABB4210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E3A51926-F28D-4EEE-ACFE-8A699AB6D061}" type="datetimeFigureOut">
              <a:rPr lang="fr-FR" smtClean="0"/>
              <a:pPr/>
              <a:t>21/12/2023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2DE3FFB-4766-4495-BCFB-9A96ABB4210C}" type="slidenum">
              <a:rPr lang="fr-FR" smtClean="0"/>
              <a:pPr/>
              <a:t>‹N°›</a:t>
            </a:fld>
            <a:endParaRPr lang="fr-FR"/>
          </a:p>
        </p:txBody>
      </p:sp>
      <p:sp>
        <p:nvSpPr>
          <p:cNvPr id="9" name="Content Placeholder 8"/>
          <p:cNvSpPr>
            <a:spLocks noGrp="1"/>
          </p:cNvSpPr>
          <p:nvPr>
            <p:ph sz="quarter" idx="13"/>
          </p:nvPr>
        </p:nvSpPr>
        <p:spPr>
          <a:xfrm>
            <a:off x="1298448" y="2121407"/>
            <a:ext cx="3200400" cy="360273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E3A51926-F28D-4EEE-ACFE-8A699AB6D061}" type="datetimeFigureOut">
              <a:rPr lang="fr-FR" smtClean="0"/>
              <a:pPr/>
              <a:t>21/12/2023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2DE3FFB-4766-4495-BCFB-9A96ABB4210C}" type="slidenum">
              <a:rPr lang="fr-FR" smtClean="0"/>
              <a:pPr/>
              <a:t>‹N°›</a:t>
            </a:fld>
            <a:endParaRPr lang="fr-FR"/>
          </a:p>
        </p:txBody>
      </p:sp>
      <p:sp>
        <p:nvSpPr>
          <p:cNvPr id="11" name="Content Placeholder 10"/>
          <p:cNvSpPr>
            <a:spLocks noGrp="1"/>
          </p:cNvSpPr>
          <p:nvPr>
            <p:ph sz="quarter" idx="13"/>
          </p:nvPr>
        </p:nvSpPr>
        <p:spPr>
          <a:xfrm>
            <a:off x="1298448" y="2944368"/>
            <a:ext cx="3227832" cy="277977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E3A51926-F28D-4EEE-ACFE-8A699AB6D061}" type="datetimeFigureOut">
              <a:rPr lang="fr-FR" smtClean="0"/>
              <a:pPr/>
              <a:t>21/12/2023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2DE3FFB-4766-4495-BCFB-9A96ABB4210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51926-F28D-4EEE-ACFE-8A699AB6D061}" type="datetimeFigureOut">
              <a:rPr lang="fr-FR" smtClean="0"/>
              <a:pPr/>
              <a:t>21/12/2023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2DE3FFB-4766-4495-BCFB-9A96ABB4210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fr-FR" smtClean="0"/>
              <a:t>Modifiez le style du titre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rot="60000">
            <a:off x="6341698" y="5885672"/>
            <a:ext cx="1213821" cy="365125"/>
          </a:xfrm>
        </p:spPr>
        <p:txBody>
          <a:bodyPr/>
          <a:lstStyle/>
          <a:p>
            <a:fld id="{E3A51926-F28D-4EEE-ACFE-8A699AB6D061}" type="datetimeFigureOut">
              <a:rPr lang="fr-FR" smtClean="0"/>
              <a:pPr/>
              <a:t>21/12/2023</a:t>
            </a:fld>
            <a:endParaRPr lang="fr-FR"/>
          </a:p>
        </p:txBody>
      </p:sp>
      <p:sp>
        <p:nvSpPr>
          <p:cNvPr id="6" name="Footer Placeholder 5"/>
          <p:cNvSpPr>
            <a:spLocks noGrp="1"/>
          </p:cNvSpPr>
          <p:nvPr>
            <p:ph type="ftr" sz="quarter" idx="11"/>
          </p:nvPr>
        </p:nvSpPr>
        <p:spPr>
          <a:xfrm rot="-60000">
            <a:off x="914554" y="5829261"/>
            <a:ext cx="3522607" cy="365125"/>
          </a:xfrm>
        </p:spPr>
        <p:txBody>
          <a:bodyPr/>
          <a:lstStyle/>
          <a:p>
            <a:endParaRPr lang="fr-FR"/>
          </a:p>
        </p:txBody>
      </p:sp>
      <p:sp>
        <p:nvSpPr>
          <p:cNvPr id="7" name="Slide Number Placeholder 6"/>
          <p:cNvSpPr>
            <a:spLocks noGrp="1"/>
          </p:cNvSpPr>
          <p:nvPr>
            <p:ph type="sldNum" sz="quarter" idx="12"/>
          </p:nvPr>
        </p:nvSpPr>
        <p:spPr>
          <a:xfrm rot="60000">
            <a:off x="7557313" y="5896961"/>
            <a:ext cx="554023" cy="365125"/>
          </a:xfrm>
        </p:spPr>
        <p:txBody>
          <a:bodyPr/>
          <a:lstStyle/>
          <a:p>
            <a:fld id="{82DE3FFB-4766-4495-BCFB-9A96ABB4210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rot="60000">
            <a:off x="6345936" y="5888737"/>
            <a:ext cx="1213821" cy="365125"/>
          </a:xfrm>
        </p:spPr>
        <p:txBody>
          <a:bodyPr/>
          <a:lstStyle/>
          <a:p>
            <a:fld id="{E3A51926-F28D-4EEE-ACFE-8A699AB6D061}" type="datetimeFigureOut">
              <a:rPr lang="fr-FR" smtClean="0"/>
              <a:pPr/>
              <a:t>21/12/2023</a:t>
            </a:fld>
            <a:endParaRPr lang="fr-FR"/>
          </a:p>
        </p:txBody>
      </p:sp>
      <p:sp>
        <p:nvSpPr>
          <p:cNvPr id="6" name="Footer Placeholder 5"/>
          <p:cNvSpPr>
            <a:spLocks noGrp="1"/>
          </p:cNvSpPr>
          <p:nvPr>
            <p:ph type="ftr" sz="quarter" idx="11"/>
          </p:nvPr>
        </p:nvSpPr>
        <p:spPr>
          <a:xfrm rot="-60000">
            <a:off x="914569" y="5831037"/>
            <a:ext cx="3319043" cy="365125"/>
          </a:xfrm>
        </p:spPr>
        <p:txBody>
          <a:bodyPr/>
          <a:lstStyle/>
          <a:p>
            <a:endParaRPr lang="fr-FR"/>
          </a:p>
        </p:txBody>
      </p:sp>
      <p:sp>
        <p:nvSpPr>
          <p:cNvPr id="7" name="Slide Number Placeholder 6"/>
          <p:cNvSpPr>
            <a:spLocks noGrp="1"/>
          </p:cNvSpPr>
          <p:nvPr>
            <p:ph type="sldNum" sz="quarter" idx="12"/>
          </p:nvPr>
        </p:nvSpPr>
        <p:spPr>
          <a:xfrm rot="60000">
            <a:off x="7562089" y="5900026"/>
            <a:ext cx="554023" cy="365125"/>
          </a:xfrm>
        </p:spPr>
        <p:txBody>
          <a:bodyPr/>
          <a:lstStyle/>
          <a:p>
            <a:fld id="{82DE3FFB-4766-4495-BCFB-9A96ABB4210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3A51926-F28D-4EEE-ACFE-8A699AB6D061}" type="datetimeFigureOut">
              <a:rPr lang="fr-FR" smtClean="0"/>
              <a:pPr/>
              <a:t>21/12/2023</a:t>
            </a:fld>
            <a:endParaRPr lang="fr-F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fr-F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82DE3FFB-4766-4495-BCFB-9A96ABB4210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7504" y="116632"/>
            <a:ext cx="8856984" cy="6480720"/>
          </a:xfrm>
        </p:spPr>
        <p:txBody>
          <a:bodyPr/>
          <a:lstStyle/>
          <a:p>
            <a:endParaRPr lang="fr-FR" dirty="0"/>
          </a:p>
        </p:txBody>
      </p:sp>
      <p:sp>
        <p:nvSpPr>
          <p:cNvPr id="8" name="Rectangle 7"/>
          <p:cNvSpPr/>
          <p:nvPr/>
        </p:nvSpPr>
        <p:spPr>
          <a:xfrm>
            <a:off x="441679" y="2132856"/>
            <a:ext cx="8136904"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rPr>
              <a:t>ETHIQUE ET LA RECHERCHE SCIENTIFIQUE </a:t>
            </a:r>
            <a:endParaRPr lang="fr-F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60000" dist="29997" dir="5400000" sy="-100000" algn="bl" rotWithShape="0"/>
              </a:effectLst>
            </a:endParaRPr>
          </a:p>
        </p:txBody>
      </p:sp>
      <p:pic>
        <p:nvPicPr>
          <p:cNvPr id="5" name="Imag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37546" y="195290"/>
            <a:ext cx="2525266" cy="2020213"/>
          </a:xfrm>
          <a:prstGeom prst="rect">
            <a:avLst/>
          </a:prstGeom>
          <a:ln>
            <a:noFill/>
          </a:ln>
          <a:effectLst>
            <a:softEdge rad="112500"/>
          </a:effectLst>
        </p:spPr>
      </p:pic>
      <p:pic>
        <p:nvPicPr>
          <p:cNvPr id="7" name="Imag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0573" y="195290"/>
            <a:ext cx="2675243" cy="2020213"/>
          </a:xfrm>
          <a:prstGeom prst="rect">
            <a:avLst/>
          </a:prstGeom>
          <a:ln>
            <a:noFill/>
          </a:ln>
          <a:effectLst>
            <a:softEdge rad="112500"/>
          </a:effectLst>
        </p:spPr>
      </p:pic>
      <p:sp>
        <p:nvSpPr>
          <p:cNvPr id="9" name="Ellipse 8"/>
          <p:cNvSpPr/>
          <p:nvPr/>
        </p:nvSpPr>
        <p:spPr>
          <a:xfrm>
            <a:off x="487022" y="4941168"/>
            <a:ext cx="5664483" cy="1152128"/>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b="1" dirty="0" smtClean="0">
                <a:solidFill>
                  <a:schemeClr val="tx1"/>
                </a:solidFill>
              </a:rPr>
              <a:t>Présentée par </a:t>
            </a:r>
            <a:r>
              <a:rPr lang="fr-FR" dirty="0" smtClean="0">
                <a:solidFill>
                  <a:schemeClr val="tx1"/>
                </a:solidFill>
              </a:rPr>
              <a:t>:</a:t>
            </a:r>
            <a:r>
              <a:rPr lang="fr-FR" dirty="0" smtClean="0"/>
              <a:t> </a:t>
            </a:r>
          </a:p>
          <a:p>
            <a:pPr marL="285750" indent="-285750" algn="ctr">
              <a:buFont typeface="Arial" pitchFamily="34" charset="0"/>
              <a:buChar char="•"/>
            </a:pPr>
            <a:r>
              <a:rPr lang="fr-FR" smtClean="0">
                <a:solidFill>
                  <a:schemeClr val="tx1"/>
                </a:solidFill>
              </a:rPr>
              <a:t>Menad</a:t>
            </a:r>
            <a:r>
              <a:rPr lang="fr-FR" dirty="0" smtClean="0">
                <a:solidFill>
                  <a:schemeClr val="tx1"/>
                </a:solidFill>
              </a:rPr>
              <a:t> </a:t>
            </a:r>
            <a:r>
              <a:rPr lang="fr-FR" dirty="0" err="1" smtClean="0">
                <a:solidFill>
                  <a:schemeClr val="tx1"/>
                </a:solidFill>
              </a:rPr>
              <a:t>abderrahmane</a:t>
            </a:r>
            <a:endParaRPr lang="fr-FR" dirty="0" smtClean="0">
              <a:solidFill>
                <a:schemeClr val="tx1"/>
              </a:solidFill>
            </a:endParaRPr>
          </a:p>
          <a:p>
            <a:pPr marL="285750" indent="-285750" algn="ctr">
              <a:buFont typeface="Arial" pitchFamily="34" charset="0"/>
              <a:buChar char="•"/>
            </a:pPr>
            <a:r>
              <a:rPr lang="fr-FR" dirty="0" err="1" smtClean="0">
                <a:solidFill>
                  <a:schemeClr val="tx1"/>
                </a:solidFill>
              </a:rPr>
              <a:t>Mokrane</a:t>
            </a:r>
            <a:r>
              <a:rPr lang="fr-FR" dirty="0" smtClean="0">
                <a:solidFill>
                  <a:schemeClr val="tx1"/>
                </a:solidFill>
              </a:rPr>
              <a:t> </a:t>
            </a:r>
            <a:r>
              <a:rPr lang="fr-FR" dirty="0" err="1" smtClean="0">
                <a:solidFill>
                  <a:schemeClr val="tx1"/>
                </a:solidFill>
              </a:rPr>
              <a:t>hadil</a:t>
            </a:r>
            <a:r>
              <a:rPr lang="fr-FR" dirty="0" smtClean="0">
                <a:solidFill>
                  <a:schemeClr val="tx1"/>
                </a:solidFill>
              </a:rPr>
              <a:t> </a:t>
            </a:r>
          </a:p>
          <a:p>
            <a:pPr marL="285750" indent="-285750" algn="ctr">
              <a:buFont typeface="Arial" pitchFamily="34" charset="0"/>
              <a:buChar char="•"/>
            </a:pPr>
            <a:r>
              <a:rPr lang="fr-FR" dirty="0" err="1" smtClean="0">
                <a:solidFill>
                  <a:schemeClr val="tx1"/>
                </a:solidFill>
              </a:rPr>
              <a:t>Djeffali</a:t>
            </a:r>
            <a:r>
              <a:rPr lang="fr-FR" dirty="0" smtClean="0">
                <a:solidFill>
                  <a:schemeClr val="tx1"/>
                </a:solidFill>
              </a:rPr>
              <a:t> </a:t>
            </a:r>
            <a:r>
              <a:rPr lang="fr-FR" dirty="0" err="1" smtClean="0">
                <a:solidFill>
                  <a:schemeClr val="tx1"/>
                </a:solidFill>
              </a:rPr>
              <a:t>nesrine</a:t>
            </a:r>
            <a:r>
              <a:rPr lang="fr-FR" dirty="0" smtClean="0">
                <a:solidFill>
                  <a:schemeClr val="tx1"/>
                </a:solidFill>
              </a:rPr>
              <a:t>  </a:t>
            </a:r>
            <a:endParaRPr lang="fr-FR" dirty="0">
              <a:solidFill>
                <a:schemeClr val="tx1"/>
              </a:solidFill>
            </a:endParaRPr>
          </a:p>
        </p:txBody>
      </p:sp>
      <p:sp>
        <p:nvSpPr>
          <p:cNvPr id="2" name="Ellipse 1"/>
          <p:cNvSpPr/>
          <p:nvPr/>
        </p:nvSpPr>
        <p:spPr>
          <a:xfrm>
            <a:off x="6588224" y="5395439"/>
            <a:ext cx="2174588" cy="7536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smtClean="0">
                <a:solidFill>
                  <a:schemeClr val="tx1"/>
                </a:solidFill>
              </a:rPr>
              <a:t>DR, </a:t>
            </a:r>
            <a:r>
              <a:rPr lang="fr-FR" sz="1400" dirty="0" err="1" smtClean="0">
                <a:solidFill>
                  <a:schemeClr val="tx1"/>
                </a:solidFill>
              </a:rPr>
              <a:t>Mennai</a:t>
            </a:r>
            <a:r>
              <a:rPr lang="fr-FR" sz="1400" dirty="0" smtClean="0">
                <a:solidFill>
                  <a:schemeClr val="tx1"/>
                </a:solidFill>
              </a:rPr>
              <a:t> </a:t>
            </a:r>
            <a:r>
              <a:rPr lang="fr-FR" sz="1400" dirty="0" err="1" smtClean="0">
                <a:solidFill>
                  <a:schemeClr val="tx1"/>
                </a:solidFill>
              </a:rPr>
              <a:t>imed</a:t>
            </a:r>
            <a:r>
              <a:rPr lang="fr-FR" sz="1400" dirty="0" smtClean="0">
                <a:solidFill>
                  <a:schemeClr val="tx1"/>
                </a:solidFill>
              </a:rPr>
              <a:t> </a:t>
            </a:r>
            <a:endParaRPr lang="fr-FR" sz="1400" dirty="0">
              <a:solidFill>
                <a:schemeClr val="tx1"/>
              </a:solidFill>
            </a:endParaRPr>
          </a:p>
        </p:txBody>
      </p:sp>
    </p:spTree>
    <p:extLst>
      <p:ext uri="{BB962C8B-B14F-4D97-AF65-F5344CB8AC3E}">
        <p14:creationId xmlns:p14="http://schemas.microsoft.com/office/powerpoint/2010/main" xmlns="" val="3024927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31640" y="2404268"/>
            <a:ext cx="5544616" cy="3256979"/>
          </a:xfrm>
          <a:prstGeom prst="rect">
            <a:avLst/>
          </a:prstGeom>
          <a:ln>
            <a:noFill/>
          </a:ln>
          <a:effectLst>
            <a:softEdge rad="112500"/>
          </a:effectLst>
        </p:spPr>
        <p:style>
          <a:lnRef idx="1">
            <a:schemeClr val="accent2"/>
          </a:lnRef>
          <a:fillRef idx="2">
            <a:schemeClr val="accent2"/>
          </a:fillRef>
          <a:effectRef idx="1">
            <a:schemeClr val="accent2"/>
          </a:effectRef>
          <a:fontRef idx="minor">
            <a:schemeClr val="dk1"/>
          </a:fontRef>
        </p:style>
      </p:pic>
      <p:sp>
        <p:nvSpPr>
          <p:cNvPr id="4" name="Rectangle à coins arrondis 3"/>
          <p:cNvSpPr/>
          <p:nvPr/>
        </p:nvSpPr>
        <p:spPr>
          <a:xfrm>
            <a:off x="539552" y="260648"/>
            <a:ext cx="7200800" cy="17281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solidFill>
                  <a:schemeClr val="tx1"/>
                </a:solidFill>
              </a:rPr>
              <a:t>Il existe deux principaux types de modification génétique humaine :</a:t>
            </a:r>
          </a:p>
          <a:p>
            <a:pPr algn="ctr"/>
            <a:endParaRPr lang="fr-FR" dirty="0">
              <a:solidFill>
                <a:schemeClr val="tx1"/>
              </a:solidFill>
            </a:endParaRPr>
          </a:p>
          <a:p>
            <a:pPr algn="ctr"/>
            <a:r>
              <a:rPr lang="fr-FR" b="1" dirty="0" smtClean="0">
                <a:solidFill>
                  <a:srgbClr val="C00000"/>
                </a:solidFill>
              </a:rPr>
              <a:t>La thérapie génique: </a:t>
            </a:r>
            <a:r>
              <a:rPr lang="fr-FR" dirty="0" smtClean="0">
                <a:solidFill>
                  <a:schemeClr val="tx1"/>
                </a:solidFill>
              </a:rPr>
              <a:t>consiste </a:t>
            </a:r>
            <a:r>
              <a:rPr lang="fr-FR" dirty="0">
                <a:solidFill>
                  <a:schemeClr val="tx1"/>
                </a:solidFill>
              </a:rPr>
              <a:t>à injecter des gènes sains dans les cellules d'une personne afin de corriger une mutation génétique ou de fournir une fonction que la cellule manque</a:t>
            </a:r>
            <a:r>
              <a:rPr lang="fr-FR" dirty="0"/>
              <a:t>.</a:t>
            </a:r>
          </a:p>
        </p:txBody>
      </p:sp>
    </p:spTree>
    <p:extLst>
      <p:ext uri="{BB962C8B-B14F-4D97-AF65-F5344CB8AC3E}">
        <p14:creationId xmlns:p14="http://schemas.microsoft.com/office/powerpoint/2010/main" xmlns="" val="1922215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403648" y="2708920"/>
            <a:ext cx="5544616" cy="2664295"/>
          </a:xfrm>
          <a:prstGeom prst="rect">
            <a:avLst/>
          </a:prstGeom>
          <a:ln>
            <a:noFill/>
          </a:ln>
          <a:effectLst>
            <a:softEdge rad="112500"/>
          </a:effectLst>
        </p:spPr>
      </p:pic>
      <p:sp>
        <p:nvSpPr>
          <p:cNvPr id="4" name="Rectangle à coins arrondis 3"/>
          <p:cNvSpPr/>
          <p:nvPr/>
        </p:nvSpPr>
        <p:spPr>
          <a:xfrm>
            <a:off x="251520" y="404664"/>
            <a:ext cx="7560840" cy="187220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solidFill>
                  <a:srgbClr val="C00000"/>
                </a:solidFill>
              </a:rPr>
              <a:t>L'édition du génome </a:t>
            </a:r>
            <a:r>
              <a:rPr lang="fr-FR" sz="2000" b="1" dirty="0" smtClean="0">
                <a:solidFill>
                  <a:srgbClr val="C00000"/>
                </a:solidFill>
              </a:rPr>
              <a:t>:</a:t>
            </a:r>
            <a:r>
              <a:rPr lang="fr-FR" sz="2000" dirty="0" smtClean="0">
                <a:solidFill>
                  <a:schemeClr val="tx1"/>
                </a:solidFill>
              </a:rPr>
              <a:t>consiste </a:t>
            </a:r>
            <a:r>
              <a:rPr lang="fr-FR" sz="2000" dirty="0">
                <a:solidFill>
                  <a:schemeClr val="tx1"/>
                </a:solidFill>
              </a:rPr>
              <a:t>à modifier directement l'ADN d'une cellule. Cela peut être fait en utilisant des techniques telles que CRISPR-Cas9, qui permet de couper et de remplacer des séquences d'ADN spécifiques</a:t>
            </a:r>
            <a:r>
              <a:rPr lang="fr-FR" dirty="0"/>
              <a:t>.</a:t>
            </a:r>
          </a:p>
        </p:txBody>
      </p:sp>
    </p:spTree>
    <p:extLst>
      <p:ext uri="{BB962C8B-B14F-4D97-AF65-F5344CB8AC3E}">
        <p14:creationId xmlns:p14="http://schemas.microsoft.com/office/powerpoint/2010/main" xmlns="" val="907985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273363" y="4149080"/>
            <a:ext cx="2381250" cy="1905000"/>
          </a:xfrm>
          <a:prstGeom prst="rect">
            <a:avLst/>
          </a:prstGeom>
          <a:ln>
            <a:noFill/>
          </a:ln>
          <a:effectLst>
            <a:softEdge rad="112500"/>
          </a:effectLst>
        </p:spPr>
      </p:pic>
      <p:sp>
        <p:nvSpPr>
          <p:cNvPr id="4" name="Ellipse 3"/>
          <p:cNvSpPr/>
          <p:nvPr/>
        </p:nvSpPr>
        <p:spPr>
          <a:xfrm>
            <a:off x="1835696" y="764704"/>
            <a:ext cx="5256584" cy="93610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2"/>
                </a:solidFill>
              </a:rPr>
              <a:t>Expérience sur les modification génétique </a:t>
            </a:r>
            <a:endParaRPr lang="fr-FR" b="1" dirty="0">
              <a:solidFill>
                <a:schemeClr val="accent2"/>
              </a:solidFill>
            </a:endParaRPr>
          </a:p>
        </p:txBody>
      </p:sp>
      <p:sp>
        <p:nvSpPr>
          <p:cNvPr id="5" name="Rectangle à coins arrondis 4"/>
          <p:cNvSpPr/>
          <p:nvPr/>
        </p:nvSpPr>
        <p:spPr>
          <a:xfrm>
            <a:off x="1151620" y="2015805"/>
            <a:ext cx="6624736" cy="20162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smtClean="0"/>
          </a:p>
          <a:p>
            <a:pPr algn="ctr"/>
            <a:r>
              <a:rPr lang="fr-FR" sz="1400" dirty="0"/>
              <a:t>L'annonce avait choqué le monde en novembre 2018 : le scientifique He </a:t>
            </a:r>
            <a:r>
              <a:rPr lang="fr-FR" sz="1400" dirty="0" err="1"/>
              <a:t>Jiankui</a:t>
            </a:r>
            <a:r>
              <a:rPr lang="fr-FR" sz="1400" dirty="0"/>
              <a:t> avait révélé à Hong Kong qu'il avait modifié des embryons, dans le cadre d'une fécondation in vitro pour un couple, afin de tenter de créer une mutation de leurs génomes. Cette procédure leur conférerait une immunité naturelle contre le virus du sida, le VIH, au cours de leur vie -- procédure qui n'avait aucune justification médicale, car des techniques existent pour empêcher leur contamination par le père séropositif. Nées l'an dernier, deux jumelles, nommées Lulu et Nana (pseudonymes), étaient donc nées d'embryons génétiquement modifiés par les ciseaux moléculaires « </a:t>
            </a:r>
            <a:r>
              <a:rPr lang="fr-FR" sz="1400" dirty="0" err="1"/>
              <a:t>Crispr</a:t>
            </a:r>
            <a:r>
              <a:rPr lang="fr-FR" sz="1400" dirty="0"/>
              <a:t> »</a:t>
            </a:r>
          </a:p>
          <a:p>
            <a:pPr algn="ctr"/>
            <a:endParaRPr lang="fr-FR" dirty="0"/>
          </a:p>
          <a:p>
            <a:pPr algn="ctr"/>
            <a:endParaRPr lang="fr-FR" dirty="0" smtClean="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r>
              <a:rPr lang="fr-FR" dirty="0" smtClean="0"/>
              <a:t>communauté </a:t>
            </a:r>
            <a:r>
              <a:rPr lang="fr-FR" dirty="0"/>
              <a:t>scientifique internationale et les autorités de son pays, et l'affaire avait relancé les appels à une interdiction des « bébés </a:t>
            </a:r>
            <a:r>
              <a:rPr lang="fr-FR" dirty="0" err="1"/>
              <a:t>Crispr</a:t>
            </a:r>
            <a:r>
              <a:rPr lang="fr-FR" dirty="0"/>
              <a:t> ». L'anonymat des bébés et de leurs parents ayant été préservé, on ignore depuis totalement ce qu'elles sont devenues. Mais, selon un journaliste américain qui a obtenu une version non publiée de l'étude détaillant l'expérience, elles ont probablement des mutations imprévues dans leur génome à la suite de cette manipulation</a:t>
            </a:r>
          </a:p>
        </p:txBody>
      </p:sp>
    </p:spTree>
    <p:extLst>
      <p:ext uri="{BB962C8B-B14F-4D97-AF65-F5344CB8AC3E}">
        <p14:creationId xmlns:p14="http://schemas.microsoft.com/office/powerpoint/2010/main" xmlns="" val="3084132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971600" y="1340768"/>
            <a:ext cx="7128792"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 L'expérience d'He </a:t>
            </a:r>
            <a:r>
              <a:rPr lang="fr-FR" dirty="0" err="1">
                <a:solidFill>
                  <a:schemeClr val="tx1"/>
                </a:solidFill>
              </a:rPr>
              <a:t>Jiankui</a:t>
            </a:r>
            <a:r>
              <a:rPr lang="fr-FR" dirty="0">
                <a:solidFill>
                  <a:schemeClr val="tx1"/>
                </a:solidFill>
              </a:rPr>
              <a:t> avait vivement été condamnée par la communauté scientifique internationale et les autorités de son pays, et l'affaire avait relancé les appels à une interdiction des « bébés </a:t>
            </a:r>
            <a:r>
              <a:rPr lang="fr-FR" dirty="0" err="1">
                <a:solidFill>
                  <a:schemeClr val="tx1"/>
                </a:solidFill>
              </a:rPr>
              <a:t>Crispr</a:t>
            </a:r>
            <a:r>
              <a:rPr lang="fr-FR" dirty="0">
                <a:solidFill>
                  <a:schemeClr val="tx1"/>
                </a:solidFill>
              </a:rPr>
              <a:t> ». L'anonymat des bébés et de leurs parents ayant été préservé, on ignore depuis totalement ce qu'elles sont devenues. Mais, selon un journaliste américain qui a obtenu une version non publiée de l'étude détaillant l'expérience, elles ont probablement des mutations imprévues dans leur génome à la suite de cette manipulation.</a:t>
            </a:r>
          </a:p>
        </p:txBody>
      </p:sp>
    </p:spTree>
    <p:extLst>
      <p:ext uri="{BB962C8B-B14F-4D97-AF65-F5344CB8AC3E}">
        <p14:creationId xmlns:p14="http://schemas.microsoft.com/office/powerpoint/2010/main" xmlns="" val="3017117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31640" y="3573016"/>
            <a:ext cx="6408712"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à coins arrondis 3"/>
          <p:cNvSpPr/>
          <p:nvPr/>
        </p:nvSpPr>
        <p:spPr>
          <a:xfrm>
            <a:off x="1043608" y="736073"/>
            <a:ext cx="6984776" cy="25202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dirty="0">
                <a:solidFill>
                  <a:schemeClr val="tx1"/>
                </a:solidFill>
              </a:rPr>
              <a:t>En 2018, des chercheurs américains ont annoncé avoir utilisé la technologie CRISPR-Cas9 pour corriger une mutation génétique qui provoque la myopathie de Duchenne, une maladie musculaire dégénérative. Cette expérience a été plus réussie que l'expérience chinoise, mais elle a également soulevé des questions éthiques</a:t>
            </a:r>
          </a:p>
        </p:txBody>
      </p:sp>
    </p:spTree>
    <p:extLst>
      <p:ext uri="{BB962C8B-B14F-4D97-AF65-F5344CB8AC3E}">
        <p14:creationId xmlns:p14="http://schemas.microsoft.com/office/powerpoint/2010/main" xmlns="" val="1010368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219900" y="0"/>
            <a:ext cx="1905000" cy="1892602"/>
          </a:xfrm>
          <a:prstGeom prst="rect">
            <a:avLst/>
          </a:prstGeom>
          <a:ln>
            <a:noFill/>
          </a:ln>
          <a:effectLst>
            <a:softEdge rad="112500"/>
          </a:effectLst>
        </p:spPr>
      </p:pic>
      <p:sp>
        <p:nvSpPr>
          <p:cNvPr id="4" name="Ellipse 3"/>
          <p:cNvSpPr/>
          <p:nvPr/>
        </p:nvSpPr>
        <p:spPr>
          <a:xfrm>
            <a:off x="2267744" y="836712"/>
            <a:ext cx="4176464" cy="86409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dirty="0" smtClean="0">
                <a:solidFill>
                  <a:schemeClr val="tx2"/>
                </a:solidFill>
              </a:rPr>
              <a:t>La recherche sur les cellules souches</a:t>
            </a:r>
            <a:endParaRPr lang="fr-FR" b="1" dirty="0">
              <a:solidFill>
                <a:schemeClr val="tx2"/>
              </a:solidFill>
            </a:endParaRPr>
          </a:p>
        </p:txBody>
      </p:sp>
      <p:sp>
        <p:nvSpPr>
          <p:cNvPr id="6" name="Rectangle à coins arrondis 5"/>
          <p:cNvSpPr/>
          <p:nvPr/>
        </p:nvSpPr>
        <p:spPr>
          <a:xfrm>
            <a:off x="971600" y="1844824"/>
            <a:ext cx="7200800" cy="410445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smtClean="0">
              <a:solidFill>
                <a:srgbClr val="FF0000"/>
              </a:solidFill>
            </a:endParaRPr>
          </a:p>
          <a:p>
            <a:pPr algn="ctr"/>
            <a:endParaRPr lang="fr-FR" b="1" dirty="0">
              <a:solidFill>
                <a:srgbClr val="FF0000"/>
              </a:solidFill>
            </a:endParaRPr>
          </a:p>
          <a:p>
            <a:pPr algn="ctr"/>
            <a:endParaRPr lang="fr-FR" b="1" dirty="0" smtClean="0">
              <a:solidFill>
                <a:srgbClr val="FF0000"/>
              </a:solidFill>
            </a:endParaRPr>
          </a:p>
          <a:p>
            <a:pPr algn="ctr"/>
            <a:endParaRPr lang="fr-FR" dirty="0" smtClean="0">
              <a:solidFill>
                <a:schemeClr val="tx1"/>
              </a:solidFill>
            </a:endParaRPr>
          </a:p>
          <a:p>
            <a:pPr algn="ctr"/>
            <a:endParaRPr lang="fr-FR" dirty="0">
              <a:solidFill>
                <a:schemeClr val="tx1"/>
              </a:solidFill>
            </a:endParaRPr>
          </a:p>
          <a:p>
            <a:pPr algn="ctr"/>
            <a:endParaRPr lang="fr-FR" dirty="0" smtClean="0">
              <a:solidFill>
                <a:schemeClr val="tx1"/>
              </a:solidFill>
            </a:endParaRPr>
          </a:p>
          <a:p>
            <a:pPr algn="ctr"/>
            <a:endParaRPr lang="fr-FR" dirty="0">
              <a:solidFill>
                <a:schemeClr val="tx1"/>
              </a:solidFill>
            </a:endParaRPr>
          </a:p>
          <a:p>
            <a:pPr algn="ctr"/>
            <a:endParaRPr lang="fr-FR" dirty="0" smtClean="0">
              <a:solidFill>
                <a:schemeClr val="tx1"/>
              </a:solidFill>
            </a:endParaRPr>
          </a:p>
          <a:p>
            <a:pPr algn="ctr"/>
            <a:endParaRPr lang="fr-FR" dirty="0">
              <a:solidFill>
                <a:schemeClr val="tx1"/>
              </a:solidFill>
            </a:endParaRPr>
          </a:p>
          <a:p>
            <a:pPr algn="ctr"/>
            <a:r>
              <a:rPr lang="fr-FR" sz="2000" b="1" dirty="0" err="1">
                <a:solidFill>
                  <a:srgbClr val="FF0000"/>
                </a:solidFill>
              </a:rPr>
              <a:t>exeperience</a:t>
            </a:r>
            <a:r>
              <a:rPr lang="fr-FR" sz="2000" b="1" dirty="0">
                <a:solidFill>
                  <a:srgbClr val="FF0000"/>
                </a:solidFill>
              </a:rPr>
              <a:t> de </a:t>
            </a:r>
            <a:r>
              <a:rPr lang="fr-FR" sz="2000" b="1" dirty="0" err="1" smtClean="0">
                <a:solidFill>
                  <a:srgbClr val="FF0000"/>
                </a:solidFill>
              </a:rPr>
              <a:t>ivanov</a:t>
            </a:r>
            <a:endParaRPr lang="fr-FR" dirty="0" smtClean="0">
              <a:solidFill>
                <a:schemeClr val="tx1"/>
              </a:solidFill>
            </a:endParaRPr>
          </a:p>
          <a:p>
            <a:pPr algn="ctr"/>
            <a:r>
              <a:rPr lang="fr-FR" dirty="0" smtClean="0">
                <a:solidFill>
                  <a:schemeClr val="tx1"/>
                </a:solidFill>
              </a:rPr>
              <a:t>Dans </a:t>
            </a:r>
            <a:r>
              <a:rPr lang="fr-FR" dirty="0">
                <a:solidFill>
                  <a:schemeClr val="tx1"/>
                </a:solidFill>
              </a:rPr>
              <a:t>les années 1920, Ivanov a entrepris des expériences controversées visant à créer des hybrides humains-singes. Ses tentatives étaient basées sur l'idée que les humains et les grands singes partagent une parenté évolutive étroite, ce qui a conduit Ivanov à explorer la possibilité de créer des hybrides à des fins </a:t>
            </a:r>
            <a:r>
              <a:rPr lang="fr-FR" dirty="0" smtClean="0">
                <a:solidFill>
                  <a:schemeClr val="tx1"/>
                </a:solidFill>
              </a:rPr>
              <a:t>de recherche </a:t>
            </a:r>
            <a:r>
              <a:rPr lang="fr-FR" dirty="0">
                <a:solidFill>
                  <a:schemeClr val="tx1"/>
                </a:solidFill>
              </a:rPr>
              <a:t>scientifique. En 1910, au congrès mondial de zoologie de Graz, Ivanov évoqua la possibilité de passer à l’étape supérieure : la création d’un hybride homme-singe.</a:t>
            </a:r>
          </a:p>
          <a:p>
            <a:pPr algn="ctr"/>
            <a:r>
              <a:rPr lang="fr-FR" dirty="0" smtClean="0">
                <a:solidFill>
                  <a:schemeClr val="tx1"/>
                </a:solidFill>
              </a:rPr>
              <a:t>Il </a:t>
            </a:r>
            <a:r>
              <a:rPr lang="fr-FR" dirty="0">
                <a:solidFill>
                  <a:schemeClr val="tx1"/>
                </a:solidFill>
              </a:rPr>
              <a:t>finit par s’atteler au projet en 1926, lorsque l’institut Pasteur lui permit de mener ses expériences en Guinée française. Soutenu par le gouvernement soviétique, qui souhaitait promouvoir le Darwinisme au détriment de la religion, Ivanov insémina 3 femelles chimpanzé avec du sperme </a:t>
            </a:r>
            <a:r>
              <a:rPr lang="fr-FR" dirty="0" smtClean="0">
                <a:solidFill>
                  <a:schemeClr val="tx1"/>
                </a:solidFill>
              </a:rPr>
              <a:t>humaine.</a:t>
            </a:r>
          </a:p>
          <a:p>
            <a:pPr algn="ctr"/>
            <a:endParaRPr lang="fr-FR" dirty="0">
              <a:solidFill>
                <a:schemeClr val="tx1"/>
              </a:solidFill>
            </a:endParaRPr>
          </a:p>
          <a:p>
            <a:pPr algn="ctr"/>
            <a:endParaRPr lang="fr-FR" dirty="0">
              <a:solidFill>
                <a:schemeClr val="tx1"/>
              </a:solidFill>
            </a:endParaRPr>
          </a:p>
          <a:p>
            <a:pPr algn="ctr"/>
            <a:endParaRPr lang="fr-FR" dirty="0">
              <a:solidFill>
                <a:schemeClr val="tx1"/>
              </a:solidFill>
            </a:endParaRPr>
          </a:p>
          <a:p>
            <a:pPr algn="ctr"/>
            <a:endParaRPr lang="fr-FR" dirty="0" smtClean="0">
              <a:solidFill>
                <a:schemeClr val="tx1"/>
              </a:solidFill>
            </a:endParaRPr>
          </a:p>
          <a:p>
            <a:pPr algn="ctr"/>
            <a:endParaRPr lang="fr-FR" dirty="0">
              <a:solidFill>
                <a:schemeClr val="tx1"/>
              </a:solidFill>
            </a:endParaRPr>
          </a:p>
          <a:p>
            <a:pPr algn="ctr"/>
            <a:endParaRPr lang="fr-FR" dirty="0" smtClean="0">
              <a:solidFill>
                <a:schemeClr val="tx1"/>
              </a:solidFill>
            </a:endParaRPr>
          </a:p>
          <a:p>
            <a:pPr algn="ctr"/>
            <a:endParaRPr lang="fr-FR" dirty="0">
              <a:solidFill>
                <a:schemeClr val="tx1"/>
              </a:solidFill>
            </a:endParaRPr>
          </a:p>
          <a:p>
            <a:pPr algn="ctr"/>
            <a:endParaRPr lang="fr-FR" dirty="0" smtClean="0">
              <a:solidFill>
                <a:schemeClr val="tx1"/>
              </a:solidFill>
            </a:endParaRPr>
          </a:p>
          <a:p>
            <a:pPr algn="ctr"/>
            <a:endParaRPr lang="fr-FR" dirty="0">
              <a:solidFill>
                <a:schemeClr val="tx1"/>
              </a:solidFill>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1"/>
            <a:ext cx="2232248" cy="1844824"/>
          </a:xfrm>
          <a:prstGeom prst="rect">
            <a:avLst/>
          </a:prstGeom>
          <a:ln>
            <a:noFill/>
          </a:ln>
          <a:effectLst>
            <a:softEdge rad="112500"/>
          </a:effectLst>
        </p:spPr>
      </p:pic>
    </p:spTree>
    <p:extLst>
      <p:ext uri="{BB962C8B-B14F-4D97-AF65-F5344CB8AC3E}">
        <p14:creationId xmlns:p14="http://schemas.microsoft.com/office/powerpoint/2010/main" xmlns="" val="3239243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71600" y="836712"/>
            <a:ext cx="7128792" cy="5184576"/>
          </a:xfrm>
        </p:spPr>
        <p:style>
          <a:lnRef idx="1">
            <a:schemeClr val="accent3"/>
          </a:lnRef>
          <a:fillRef idx="2">
            <a:schemeClr val="accent3"/>
          </a:fillRef>
          <a:effectRef idx="1">
            <a:schemeClr val="accent3"/>
          </a:effectRef>
          <a:fontRef idx="minor">
            <a:schemeClr val="dk1"/>
          </a:fontRef>
        </p:style>
        <p:txBody>
          <a:bodyPr/>
          <a:lstStyle/>
          <a:p>
            <a:r>
              <a:rPr lang="fr-FR" dirty="0"/>
              <a:t>A sa grande déception, toutes les tentatives furent infructueuses.</a:t>
            </a:r>
          </a:p>
          <a:p>
            <a:endParaRPr lang="fr-FR" dirty="0"/>
          </a:p>
          <a:p>
            <a:r>
              <a:rPr lang="fr-FR" dirty="0"/>
              <a:t>Il décida alors de pratiquer l’opération inverse, en fécondant des femmes avec de la semence de singe, mais les autorités coloniales s’y opposèrent. De retour en Union Soviétique, Ivanov n’abandonna pas ses ambitions. En 1929, avec le support de l’Association des Biologistes Matérialistes, il put reprendre ses projets d’hybridation, et il rechercha des femmes prêtes à se faire inséminer.</a:t>
            </a:r>
          </a:p>
        </p:txBody>
      </p:sp>
      <p:sp>
        <p:nvSpPr>
          <p:cNvPr id="4" name="Rectangle 3"/>
          <p:cNvSpPr/>
          <p:nvPr/>
        </p:nvSpPr>
        <p:spPr>
          <a:xfrm>
            <a:off x="971600" y="836712"/>
            <a:ext cx="7128792" cy="51845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smtClean="0">
              <a:solidFill>
                <a:schemeClr val="tx1"/>
              </a:solidFill>
            </a:endParaRPr>
          </a:p>
          <a:p>
            <a:pPr algn="ctr"/>
            <a:endParaRPr lang="fr-FR" dirty="0" smtClean="0">
              <a:solidFill>
                <a:schemeClr val="tx1"/>
              </a:solidFill>
            </a:endParaRPr>
          </a:p>
          <a:p>
            <a:pPr algn="ctr"/>
            <a:endParaRPr lang="fr-FR" dirty="0">
              <a:solidFill>
                <a:schemeClr val="tx1"/>
              </a:solidFill>
            </a:endParaRPr>
          </a:p>
          <a:p>
            <a:pPr algn="ctr"/>
            <a:endParaRPr lang="fr-FR" dirty="0" smtClean="0">
              <a:solidFill>
                <a:schemeClr val="tx1"/>
              </a:solidFill>
            </a:endParaRPr>
          </a:p>
          <a:p>
            <a:pPr algn="ctr"/>
            <a:r>
              <a:rPr lang="fr-FR" dirty="0" smtClean="0">
                <a:solidFill>
                  <a:schemeClr val="tx1"/>
                </a:solidFill>
              </a:rPr>
              <a:t>A </a:t>
            </a:r>
            <a:r>
              <a:rPr lang="fr-FR" dirty="0">
                <a:solidFill>
                  <a:schemeClr val="tx1"/>
                </a:solidFill>
              </a:rPr>
              <a:t>sa grande déception, toutes les tentatives furent infructueuses</a:t>
            </a:r>
            <a:r>
              <a:rPr lang="fr-FR" dirty="0" smtClean="0">
                <a:solidFill>
                  <a:schemeClr val="tx1"/>
                </a:solidFill>
              </a:rPr>
              <a:t>.</a:t>
            </a:r>
            <a:endParaRPr lang="fr-FR" dirty="0">
              <a:solidFill>
                <a:schemeClr val="tx1"/>
              </a:solidFill>
            </a:endParaRPr>
          </a:p>
          <a:p>
            <a:pPr algn="ctr"/>
            <a:r>
              <a:rPr lang="fr-FR" dirty="0">
                <a:solidFill>
                  <a:schemeClr val="tx1"/>
                </a:solidFill>
              </a:rPr>
              <a:t>Il décida alors de pratiquer l’opération inverse, en fécondant des femmes avec de la semence de singe, mais les autorités coloniales s’y opposèrent. De retour en Union Soviétique, Ivanov n’abandonna pas ses ambitions. En 1929, avec le support de l’Association des Biologistes Matérialistes, il put reprendre ses projets d’hybridation, et il rechercha des femmes prêtes à se faire inséminer</a:t>
            </a:r>
            <a:r>
              <a:rPr lang="fr-FR" dirty="0" smtClean="0">
                <a:solidFill>
                  <a:schemeClr val="tx1"/>
                </a:solidFill>
              </a:rPr>
              <a:t>.        </a:t>
            </a:r>
          </a:p>
          <a:p>
            <a:pPr algn="ctr"/>
            <a:r>
              <a:rPr lang="fr-FR" dirty="0" smtClean="0">
                <a:solidFill>
                  <a:schemeClr val="tx1"/>
                </a:solidFill>
              </a:rPr>
              <a:t>Aussi </a:t>
            </a:r>
            <a:r>
              <a:rPr lang="fr-FR" dirty="0">
                <a:solidFill>
                  <a:schemeClr val="tx1"/>
                </a:solidFill>
              </a:rPr>
              <a:t>étonnant que cela puisse paraitre, il reçut plusieurs lettres de volontaires, mais l’expérience ne put jamais être menée à bien : le seul singe mature qui était à la disposition d’Ivanov mourut d’une hémorragie cérébrale avant le début des essais.</a:t>
            </a:r>
            <a:endParaRPr lang="fr-FR" dirty="0" smtClean="0">
              <a:solidFill>
                <a:schemeClr val="tx1"/>
              </a:solidFill>
            </a:endParaRPr>
          </a:p>
          <a:p>
            <a:pPr algn="ctr"/>
            <a:r>
              <a:rPr lang="fr-FR" dirty="0" smtClean="0">
                <a:solidFill>
                  <a:schemeClr val="tx1"/>
                </a:solidFill>
              </a:rPr>
              <a:t>En </a:t>
            </a:r>
            <a:r>
              <a:rPr lang="fr-FR" dirty="0">
                <a:solidFill>
                  <a:schemeClr val="tx1"/>
                </a:solidFill>
              </a:rPr>
              <a:t>1930, suite à des remous politiques qui affectèrent les institutions scientifiques russes, Ilia Ivanov fut arrêté puis exilé à Alma Ata, où il travailla pour l’institut kazakh de zoologie. Il y mourut deux ans plus tard, sans jamais avoir accompli son idée fixe.</a:t>
            </a:r>
          </a:p>
          <a:p>
            <a:pPr algn="ctr"/>
            <a:endParaRPr lang="fr-FR" dirty="0" smtClean="0"/>
          </a:p>
          <a:p>
            <a:pPr algn="ctr"/>
            <a:endParaRPr lang="fr-FR" dirty="0"/>
          </a:p>
          <a:p>
            <a:pPr algn="ctr"/>
            <a:endParaRPr lang="fr-FR" dirty="0" smtClean="0"/>
          </a:p>
          <a:p>
            <a:pPr algn="ctr"/>
            <a:endParaRPr lang="fr-FR" dirty="0">
              <a:solidFill>
                <a:schemeClr val="tx1"/>
              </a:solidFill>
            </a:endParaRPr>
          </a:p>
        </p:txBody>
      </p:sp>
    </p:spTree>
    <p:extLst>
      <p:ext uri="{BB962C8B-B14F-4D97-AF65-F5344CB8AC3E}">
        <p14:creationId xmlns:p14="http://schemas.microsoft.com/office/powerpoint/2010/main" xmlns="" val="3964728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2555776" y="620688"/>
            <a:ext cx="3384376" cy="100811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800" dirty="0" smtClean="0">
                <a:solidFill>
                  <a:schemeClr val="tx1"/>
                </a:solidFill>
              </a:rPr>
              <a:t>Règle des religions </a:t>
            </a:r>
            <a:endParaRPr lang="fr-FR" sz="2800" dirty="0">
              <a:solidFill>
                <a:schemeClr val="tx1"/>
              </a:solidFill>
            </a:endParaRPr>
          </a:p>
        </p:txBody>
      </p:sp>
      <p:sp>
        <p:nvSpPr>
          <p:cNvPr id="6" name="Rectangle à coins arrondis 5"/>
          <p:cNvSpPr/>
          <p:nvPr/>
        </p:nvSpPr>
        <p:spPr>
          <a:xfrm>
            <a:off x="899592" y="1772816"/>
            <a:ext cx="7488832" cy="44644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fr-FR" dirty="0" smtClean="0">
                <a:solidFill>
                  <a:schemeClr val="tx1"/>
                </a:solidFill>
              </a:rPr>
              <a:t>          </a:t>
            </a:r>
            <a:r>
              <a:rPr lang="fr-FR" sz="2800" b="1" dirty="0" smtClean="0">
                <a:solidFill>
                  <a:schemeClr val="tx1"/>
                </a:solidFill>
              </a:rPr>
              <a:t>ISLAMIQUE</a:t>
            </a:r>
            <a:r>
              <a:rPr lang="fr-FR" dirty="0" smtClean="0">
                <a:solidFill>
                  <a:schemeClr val="tx1"/>
                </a:solidFill>
              </a:rPr>
              <a:t>  :    </a:t>
            </a:r>
          </a:p>
          <a:p>
            <a:pPr algn="ctr"/>
            <a:r>
              <a:rPr lang="fr-FR" dirty="0" smtClean="0">
                <a:solidFill>
                  <a:schemeClr val="tx1"/>
                </a:solidFill>
              </a:rPr>
              <a:t>Le </a:t>
            </a:r>
            <a:r>
              <a:rPr lang="fr-FR" dirty="0">
                <a:solidFill>
                  <a:schemeClr val="tx1"/>
                </a:solidFill>
              </a:rPr>
              <a:t>premier avis : On pense que ce que l’on entend par changement dans la création de Dieu est le changement moral, c’est-à-dire (un changement dans la religion et la nature de Dieu).</a:t>
            </a:r>
          </a:p>
          <a:p>
            <a:pPr algn="ctr"/>
            <a:r>
              <a:rPr lang="fr-FR" dirty="0">
                <a:solidFill>
                  <a:schemeClr val="tx1"/>
                </a:solidFill>
              </a:rPr>
              <a:t>(Et c'est par </a:t>
            </a:r>
            <a:r>
              <a:rPr lang="fr-FR" dirty="0" err="1">
                <a:solidFill>
                  <a:schemeClr val="tx1"/>
                </a:solidFill>
              </a:rPr>
              <a:t>Saeed</a:t>
            </a:r>
            <a:r>
              <a:rPr lang="fr-FR" dirty="0">
                <a:solidFill>
                  <a:schemeClr val="tx1"/>
                </a:solidFill>
              </a:rPr>
              <a:t> Ibn Jabir, </a:t>
            </a:r>
            <a:r>
              <a:rPr lang="fr-FR" dirty="0" err="1">
                <a:solidFill>
                  <a:schemeClr val="tx1"/>
                </a:solidFill>
              </a:rPr>
              <a:t>Saeed</a:t>
            </a:r>
            <a:r>
              <a:rPr lang="fr-FR" dirty="0">
                <a:solidFill>
                  <a:schemeClr val="tx1"/>
                </a:solidFill>
              </a:rPr>
              <a:t> Ibn Al-</a:t>
            </a:r>
            <a:r>
              <a:rPr lang="fr-FR" dirty="0" err="1">
                <a:solidFill>
                  <a:schemeClr val="tx1"/>
                </a:solidFill>
              </a:rPr>
              <a:t>Musayyab</a:t>
            </a:r>
            <a:r>
              <a:rPr lang="fr-FR" dirty="0">
                <a:solidFill>
                  <a:schemeClr val="tx1"/>
                </a:solidFill>
              </a:rPr>
              <a:t>, Al-Hasan, Al-</a:t>
            </a:r>
            <a:r>
              <a:rPr lang="fr-FR" dirty="0" err="1">
                <a:solidFill>
                  <a:schemeClr val="tx1"/>
                </a:solidFill>
              </a:rPr>
              <a:t>Dahhak</a:t>
            </a:r>
            <a:r>
              <a:rPr lang="fr-FR" dirty="0">
                <a:solidFill>
                  <a:schemeClr val="tx1"/>
                </a:solidFill>
              </a:rPr>
              <a:t> et </a:t>
            </a:r>
            <a:r>
              <a:rPr lang="fr-FR" dirty="0" err="1">
                <a:solidFill>
                  <a:schemeClr val="tx1"/>
                </a:solidFill>
              </a:rPr>
              <a:t>Jumahid</a:t>
            </a:r>
            <a:endParaRPr lang="fr-FR" dirty="0">
              <a:solidFill>
                <a:schemeClr val="tx1"/>
              </a:solidFill>
            </a:endParaRPr>
          </a:p>
          <a:p>
            <a:pPr algn="ctr"/>
            <a:r>
              <a:rPr lang="fr-FR" dirty="0">
                <a:solidFill>
                  <a:schemeClr val="tx1"/>
                </a:solidFill>
              </a:rPr>
              <a:t>(23) </a:t>
            </a:r>
            <a:r>
              <a:rPr lang="fr-FR" dirty="0" err="1">
                <a:solidFill>
                  <a:schemeClr val="tx1"/>
                </a:solidFill>
              </a:rPr>
              <a:t>Al-Sada</a:t>
            </a:r>
            <a:r>
              <a:rPr lang="fr-FR" dirty="0">
                <a:solidFill>
                  <a:schemeClr val="tx1"/>
                </a:solidFill>
              </a:rPr>
              <a:t>, Al-</a:t>
            </a:r>
            <a:r>
              <a:rPr lang="fr-FR" dirty="0" err="1">
                <a:solidFill>
                  <a:schemeClr val="tx1"/>
                </a:solidFill>
              </a:rPr>
              <a:t>Nakha’i</a:t>
            </a:r>
            <a:r>
              <a:rPr lang="fr-FR" dirty="0">
                <a:solidFill>
                  <a:schemeClr val="tx1"/>
                </a:solidFill>
              </a:rPr>
              <a:t> et </a:t>
            </a:r>
            <a:r>
              <a:rPr lang="fr-FR" dirty="0" err="1">
                <a:solidFill>
                  <a:schemeClr val="tx1"/>
                </a:solidFill>
              </a:rPr>
              <a:t>Qatadah</a:t>
            </a:r>
            <a:endParaRPr lang="fr-FR" dirty="0">
              <a:solidFill>
                <a:schemeClr val="tx1"/>
              </a:solidFill>
            </a:endParaRPr>
          </a:p>
          <a:p>
            <a:pPr algn="ctr"/>
            <a:r>
              <a:rPr lang="ar-DZ" dirty="0">
                <a:solidFill>
                  <a:schemeClr val="tx1"/>
                </a:solidFill>
              </a:rPr>
              <a:t>أوالً : القرآن الكريم :</a:t>
            </a:r>
          </a:p>
          <a:p>
            <a:pPr algn="ctr"/>
            <a:r>
              <a:rPr lang="ar-DZ" dirty="0">
                <a:solidFill>
                  <a:schemeClr val="tx1"/>
                </a:solidFill>
              </a:rPr>
              <a:t>قال </a:t>
            </a:r>
            <a:r>
              <a:rPr lang="ar-DZ" dirty="0" err="1">
                <a:solidFill>
                  <a:schemeClr val="tx1"/>
                </a:solidFill>
              </a:rPr>
              <a:t>تعاىل</a:t>
            </a:r>
            <a:r>
              <a:rPr lang="ar-DZ" dirty="0">
                <a:solidFill>
                  <a:schemeClr val="tx1"/>
                </a:solidFill>
              </a:rPr>
              <a:t>:  فَأَقِمْ وَجْهَكَ لِلدِّينِ حَنِيفًا فِطْرَةَ اللَّهِ الَّتِي فَطَرَ النَّاسَ عَلَيْهَا الَ تَبْدِيلَ لِخَلْق اللَّهِ ذَلِكَ الدِّينُ الْقَيِّمُ وَلَكِنَّ أَكْثَرَ النَّاسِ الَ يَعْلَمُون</a:t>
            </a:r>
          </a:p>
          <a:p>
            <a:pPr algn="ctr"/>
            <a:r>
              <a:rPr lang="ar-DZ" dirty="0">
                <a:solidFill>
                  <a:schemeClr val="tx1"/>
                </a:solidFill>
              </a:rPr>
              <a:t>ثانياً : السنة :</a:t>
            </a:r>
          </a:p>
          <a:p>
            <a:pPr algn="ctr"/>
            <a:r>
              <a:rPr lang="ar-DZ" dirty="0">
                <a:solidFill>
                  <a:schemeClr val="tx1"/>
                </a:solidFill>
              </a:rPr>
              <a:t>عَنْ عِيَاضِ بْنِ حِمَارٍ </a:t>
            </a:r>
            <a:r>
              <a:rPr lang="ar-DZ" dirty="0" err="1">
                <a:solidFill>
                  <a:schemeClr val="tx1"/>
                </a:solidFill>
              </a:rPr>
              <a:t>الْمُجَاشِعِيِّ</a:t>
            </a:r>
            <a:r>
              <a:rPr lang="ar-DZ" dirty="0">
                <a:solidFill>
                  <a:schemeClr val="tx1"/>
                </a:solidFill>
              </a:rPr>
              <a:t>، أَنَّ رَسُولَ اهللِ صَلَّى اهللُ عَلَيْهِ وَسَلَّمَ، قَالَ ذَاتَ</a:t>
            </a:r>
          </a:p>
          <a:p>
            <a:pPr algn="ctr"/>
            <a:r>
              <a:rPr lang="ar-DZ" dirty="0">
                <a:solidFill>
                  <a:schemeClr val="tx1"/>
                </a:solidFill>
              </a:rPr>
              <a:t>يَوْمٍ فِي خُطْبَتِهِ: " أَلَا إِنَّ رَبِّي أَمَرَنِي أَنْ أُعَلِّمَكُمْ مَا جَهِلْتُمْ، مِمَّا عَلَّمَنِي يَوْمِي هَذَا،</a:t>
            </a:r>
          </a:p>
          <a:p>
            <a:pPr algn="ctr"/>
            <a:r>
              <a:rPr lang="ar-DZ" dirty="0">
                <a:solidFill>
                  <a:schemeClr val="tx1"/>
                </a:solidFill>
              </a:rPr>
              <a:t>كُلُّ مَالٍ نَحَلْتُهُ عَبْدًا حَلَالٌ، وَإِنِّي خَلَقْتُ عِبَادِي حُنَفَاءَ كُلَّهُمْ، وَإِنَّهُمْ أَتَتْهُمُ </a:t>
            </a:r>
            <a:r>
              <a:rPr lang="ar-DZ" dirty="0" err="1">
                <a:solidFill>
                  <a:schemeClr val="tx1"/>
                </a:solidFill>
              </a:rPr>
              <a:t>الشَّيَاطِنيُ</a:t>
            </a:r>
            <a:endParaRPr lang="ar-DZ" dirty="0">
              <a:solidFill>
                <a:schemeClr val="tx1"/>
              </a:solidFill>
            </a:endParaRPr>
          </a:p>
          <a:p>
            <a:pPr algn="ctr"/>
            <a:r>
              <a:rPr lang="ar-DZ" dirty="0" err="1">
                <a:solidFill>
                  <a:schemeClr val="tx1"/>
                </a:solidFill>
              </a:rPr>
              <a:t>فَاجْتَالَتْهُمْ</a:t>
            </a:r>
            <a:r>
              <a:rPr lang="ar-DZ" dirty="0">
                <a:solidFill>
                  <a:schemeClr val="tx1"/>
                </a:solidFill>
              </a:rPr>
              <a:t> عَنْ دِينِهِمْ، وَحَرَّمَتْ عَلَيْهِمْ مَا أَحْلَلْتُ لَهُمْ، وَأَمَرَتْهُمْ أَنْ يُشْرِكُوا بِي مَا لَمْ أُنْزِلْ</a:t>
            </a:r>
          </a:p>
          <a:p>
            <a:pPr algn="ctr"/>
            <a:r>
              <a:rPr lang="ar-DZ" dirty="0">
                <a:solidFill>
                  <a:schemeClr val="tx1"/>
                </a:solidFill>
              </a:rPr>
              <a:t>بِهِ سُلْطَانًا</a:t>
            </a:r>
          </a:p>
        </p:txBody>
      </p:sp>
      <p:sp>
        <p:nvSpPr>
          <p:cNvPr id="7" name="Flèche droite 6"/>
          <p:cNvSpPr/>
          <p:nvPr/>
        </p:nvSpPr>
        <p:spPr>
          <a:xfrm>
            <a:off x="1331640" y="1628800"/>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830152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827584" y="774367"/>
            <a:ext cx="7488832" cy="547260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r>
              <a:rPr lang="fr-FR" dirty="0" smtClean="0">
                <a:solidFill>
                  <a:schemeClr val="tx1"/>
                </a:solidFill>
              </a:rPr>
              <a:t>Le </a:t>
            </a:r>
            <a:r>
              <a:rPr lang="fr-FR" dirty="0">
                <a:solidFill>
                  <a:schemeClr val="tx1"/>
                </a:solidFill>
              </a:rPr>
              <a:t>deuxième avis </a:t>
            </a:r>
            <a:r>
              <a:rPr lang="fr-FR" dirty="0" smtClean="0">
                <a:solidFill>
                  <a:schemeClr val="tx1"/>
                </a:solidFill>
              </a:rPr>
              <a:t>: On pense que ce que l’on entend par changer la création de Dieu est le changement sensoriel apparent (attributs).</a:t>
            </a:r>
          </a:p>
          <a:p>
            <a:r>
              <a:rPr lang="fr-FR" dirty="0" smtClean="0">
                <a:solidFill>
                  <a:schemeClr val="tx1"/>
                </a:solidFill>
              </a:rPr>
              <a:t>Sensoriels tels que castration, tatouage, coupure d'oreilles et arrachage des yeux, y compris tous les autres types</a:t>
            </a:r>
          </a:p>
          <a:p>
            <a:r>
              <a:rPr lang="fr-FR" dirty="0" smtClean="0">
                <a:solidFill>
                  <a:schemeClr val="tx1"/>
                </a:solidFill>
              </a:rPr>
              <a:t>La distorsion et la mutilation des personnes sont interdites par la charia (c'est-à-dire Ibn </a:t>
            </a:r>
            <a:r>
              <a:rPr lang="fr-FR" dirty="0" err="1" smtClean="0">
                <a:solidFill>
                  <a:schemeClr val="tx1"/>
                </a:solidFill>
              </a:rPr>
              <a:t>Masoud</a:t>
            </a:r>
            <a:r>
              <a:rPr lang="fr-FR" dirty="0" smtClean="0">
                <a:solidFill>
                  <a:schemeClr val="tx1"/>
                </a:solidFill>
              </a:rPr>
              <a:t> et Ibn Abbas).</a:t>
            </a:r>
          </a:p>
          <a:p>
            <a:r>
              <a:rPr lang="fr-FR" dirty="0" smtClean="0">
                <a:solidFill>
                  <a:schemeClr val="tx1"/>
                </a:solidFill>
              </a:rPr>
              <a:t>(24) Anas ben Malik et </a:t>
            </a:r>
            <a:r>
              <a:rPr lang="fr-FR" dirty="0" err="1" smtClean="0">
                <a:solidFill>
                  <a:schemeClr val="tx1"/>
                </a:solidFill>
              </a:rPr>
              <a:t>Ikrimah</a:t>
            </a:r>
            <a:endParaRPr lang="fr-FR" dirty="0" smtClean="0">
              <a:solidFill>
                <a:schemeClr val="tx1"/>
              </a:solidFill>
            </a:endParaRPr>
          </a:p>
          <a:p>
            <a:endParaRPr lang="fr-FR" dirty="0" smtClean="0">
              <a:solidFill>
                <a:schemeClr val="tx1"/>
              </a:solidFill>
            </a:endParaRPr>
          </a:p>
          <a:p>
            <a:r>
              <a:rPr lang="fr-FR" sz="3200" b="1" dirty="0" smtClean="0">
                <a:solidFill>
                  <a:schemeClr val="tx1"/>
                </a:solidFill>
              </a:rPr>
              <a:t>La religion chrétienne:</a:t>
            </a:r>
          </a:p>
          <a:p>
            <a:endParaRPr lang="fr-FR" sz="2800" dirty="0" smtClean="0"/>
          </a:p>
          <a:p>
            <a:pPr algn="ctr"/>
            <a:r>
              <a:rPr lang="fr-FR" sz="1600" dirty="0" smtClean="0"/>
              <a:t>Récemment, certaines églises chrétiennes ont commencé à publier des déclarations sur les modifications génétiques. Par exemple, l’Église catholique a publié une déclaration en 2005 déclarant que la modification génétique à des fins médicales est éthique, mais que la modification génétique à des fins non médicales est contraire à l’éthique. L'Église méthodiste a également publié une déclaration en 2009 déclarant que la modification génétique à des fins médicales est éthique, mais que la modification génétique à des fins non médicales doit être soumise à un ensemble de restrictions éthiques</a:t>
            </a:r>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endParaRPr lang="fr-FR" dirty="0">
              <a:latin typeface="Arial" pitchFamily="34" charset="0"/>
              <a:cs typeface="Arial" pitchFamily="34" charset="0"/>
            </a:endParaRPr>
          </a:p>
        </p:txBody>
      </p:sp>
    </p:spTree>
    <p:extLst>
      <p:ext uri="{BB962C8B-B14F-4D97-AF65-F5344CB8AC3E}">
        <p14:creationId xmlns:p14="http://schemas.microsoft.com/office/powerpoint/2010/main" xmlns="" val="1010946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063824" y="980728"/>
            <a:ext cx="6768752" cy="49685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fr-FR" sz="3200" b="1" dirty="0" smtClean="0">
                <a:solidFill>
                  <a:schemeClr val="tx1"/>
                </a:solidFill>
              </a:rPr>
              <a:t>Religion juive </a:t>
            </a:r>
          </a:p>
          <a:p>
            <a:endParaRPr lang="fr-FR" dirty="0" smtClean="0">
              <a:solidFill>
                <a:schemeClr val="tx1"/>
              </a:solidFill>
            </a:endParaRPr>
          </a:p>
          <a:p>
            <a:r>
              <a:rPr lang="fr-FR" dirty="0" smtClean="0">
                <a:solidFill>
                  <a:schemeClr val="tx1"/>
                </a:solidFill>
              </a:rPr>
              <a:t>Certaines </a:t>
            </a:r>
            <a:r>
              <a:rPr lang="fr-FR" dirty="0">
                <a:solidFill>
                  <a:schemeClr val="tx1"/>
                </a:solidFill>
              </a:rPr>
              <a:t>organisations juives ont commencé à publier des déclarations sur les modifications génétiques. Par exemple, le Comité d’éthique des sciences et des technologies de l’American </a:t>
            </a:r>
            <a:r>
              <a:rPr lang="fr-FR" dirty="0" err="1">
                <a:solidFill>
                  <a:schemeClr val="tx1"/>
                </a:solidFill>
              </a:rPr>
              <a:t>Board</a:t>
            </a:r>
            <a:r>
              <a:rPr lang="fr-FR" dirty="0">
                <a:solidFill>
                  <a:schemeClr val="tx1"/>
                </a:solidFill>
              </a:rPr>
              <a:t> of Rabbis a publié une déclaration en 2018 déclarant que la modification génétique à des fins médicales est éthique, mais que la modification génétique à des fins non médicales est contraire à l’éthique. La Société pour le judaïsme conservateur a également publié une déclaration en 2021 déclarant que la modification génétique à des fins médicales est éthique, mais que la modification génétique à des fins non médicales doit être soumise à un ensemble de restrictions </a:t>
            </a:r>
            <a:r>
              <a:rPr lang="fr-FR" dirty="0" smtClean="0">
                <a:solidFill>
                  <a:schemeClr val="tx1"/>
                </a:solidFill>
              </a:rPr>
              <a:t>éthiques</a:t>
            </a:r>
            <a:endParaRPr lang="fr-FR" dirty="0">
              <a:solidFill>
                <a:schemeClr val="tx1"/>
              </a:solidFill>
            </a:endParaRPr>
          </a:p>
        </p:txBody>
      </p:sp>
    </p:spTree>
    <p:extLst>
      <p:ext uri="{BB962C8B-B14F-4D97-AF65-F5344CB8AC3E}">
        <p14:creationId xmlns:p14="http://schemas.microsoft.com/office/powerpoint/2010/main" xmlns="" val="333764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55776" y="620688"/>
            <a:ext cx="3672408" cy="1748766"/>
          </a:xfrm>
          <a:prstGeom prst="rect">
            <a:avLst/>
          </a:prstGeom>
          <a:ln>
            <a:noFill/>
          </a:ln>
          <a:effectLst>
            <a:softEdge rad="112500"/>
          </a:effectLst>
        </p:spPr>
      </p:pic>
      <p:sp>
        <p:nvSpPr>
          <p:cNvPr id="5" name="Parchemin horizontal 4"/>
          <p:cNvSpPr/>
          <p:nvPr/>
        </p:nvSpPr>
        <p:spPr>
          <a:xfrm>
            <a:off x="755576" y="1916832"/>
            <a:ext cx="7344816" cy="4320480"/>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effectLst>
                  <a:glow rad="139700">
                    <a:schemeClr val="accent2">
                      <a:satMod val="175000"/>
                      <a:alpha val="40000"/>
                    </a:schemeClr>
                  </a:glow>
                </a:effectLst>
              </a:rPr>
              <a:t>1- introduction</a:t>
            </a:r>
          </a:p>
          <a:p>
            <a:pPr algn="ctr"/>
            <a:r>
              <a:rPr lang="fr-FR" b="1" dirty="0" smtClean="0">
                <a:effectLst>
                  <a:glow rad="139700">
                    <a:schemeClr val="accent2">
                      <a:satMod val="175000"/>
                      <a:alpha val="40000"/>
                    </a:schemeClr>
                  </a:glow>
                </a:effectLst>
              </a:rPr>
              <a:t>2- définition </a:t>
            </a:r>
          </a:p>
          <a:p>
            <a:pPr algn="ctr"/>
            <a:r>
              <a:rPr lang="fr-FR" b="1" dirty="0">
                <a:effectLst>
                  <a:glow rad="139700">
                    <a:schemeClr val="accent2">
                      <a:satMod val="175000"/>
                      <a:alpha val="40000"/>
                    </a:schemeClr>
                  </a:glow>
                </a:effectLst>
              </a:rPr>
              <a:t>3- Les principes fondamentaux de l'éthique de la recherche  scientifique</a:t>
            </a:r>
          </a:p>
          <a:p>
            <a:pPr algn="ctr"/>
            <a:r>
              <a:rPr lang="fr-FR" b="1" dirty="0">
                <a:effectLst>
                  <a:glow rad="139700">
                    <a:schemeClr val="accent2">
                      <a:satMod val="175000"/>
                      <a:alpha val="40000"/>
                    </a:schemeClr>
                  </a:glow>
                </a:effectLst>
              </a:rPr>
              <a:t>4-  les cas de l’éthique et la recherche scientifique</a:t>
            </a:r>
          </a:p>
          <a:p>
            <a:pPr algn="ctr"/>
            <a:r>
              <a:rPr lang="fr-FR" b="1" dirty="0" smtClean="0">
                <a:effectLst>
                  <a:glow rad="139700">
                    <a:schemeClr val="accent2">
                      <a:satMod val="175000"/>
                      <a:alpha val="40000"/>
                    </a:schemeClr>
                  </a:glow>
                </a:effectLst>
              </a:rPr>
              <a:t>5-conclusion </a:t>
            </a:r>
            <a:endParaRPr lang="fr-FR" b="1" dirty="0">
              <a:effectLst>
                <a:glow rad="139700">
                  <a:schemeClr val="accent2">
                    <a:satMod val="175000"/>
                    <a:alpha val="40000"/>
                  </a:schemeClr>
                </a:glow>
              </a:effectLst>
            </a:endParaRPr>
          </a:p>
        </p:txBody>
      </p:sp>
    </p:spTree>
    <p:extLst>
      <p:ext uri="{BB962C8B-B14F-4D97-AF65-F5344CB8AC3E}">
        <p14:creationId xmlns:p14="http://schemas.microsoft.com/office/powerpoint/2010/main" xmlns="" val="3597311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187624" y="1052736"/>
            <a:ext cx="6480720" cy="44644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b="1" dirty="0" smtClean="0">
                <a:solidFill>
                  <a:srgbClr val="FF0000"/>
                </a:solidFill>
              </a:rPr>
              <a:t>Point de vue :</a:t>
            </a:r>
          </a:p>
          <a:p>
            <a:pPr algn="ctr"/>
            <a:r>
              <a:rPr lang="fr-FR" sz="2000" dirty="0" smtClean="0">
                <a:solidFill>
                  <a:schemeClr val="tx1"/>
                </a:solidFill>
              </a:rPr>
              <a:t>l'éthique </a:t>
            </a:r>
            <a:r>
              <a:rPr lang="fr-FR" sz="2000" dirty="0">
                <a:solidFill>
                  <a:schemeClr val="tx1"/>
                </a:solidFill>
              </a:rPr>
              <a:t>et la recherche scientifique sont étroitement liées et jouent un rôle crucial dans notre société. L'éthique guide les chercheurs dans leur quête de nouvelles connaissances et découvertes en veillant à ce que leurs actions respectent les droits et le bien-être des participants. Cela signifie obtenir un consentement éclairé, protéger la confidentialité des données et faire preuve d'intégrité dans la communication des résultats. En suivant ces principes éthiques, la recherche scientifique peut être menée de manière responsable et bénéfique pour tous.</a:t>
            </a:r>
          </a:p>
        </p:txBody>
      </p:sp>
    </p:spTree>
    <p:extLst>
      <p:ext uri="{BB962C8B-B14F-4D97-AF65-F5344CB8AC3E}">
        <p14:creationId xmlns:p14="http://schemas.microsoft.com/office/powerpoint/2010/main" xmlns="" val="1171855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592" y="692696"/>
            <a:ext cx="7272808" cy="5400600"/>
          </a:xfrm>
        </p:spPr>
        <p:txBody>
          <a:bodyPr/>
          <a:lstStyle/>
          <a:p>
            <a:pPr marL="0" indent="0">
              <a:buNone/>
            </a:pPr>
            <a:endParaRPr lang="fr-FR" dirty="0"/>
          </a:p>
        </p:txBody>
      </p:sp>
      <p:sp>
        <p:nvSpPr>
          <p:cNvPr id="4" name="Rectangle à coins arrondis 3"/>
          <p:cNvSpPr/>
          <p:nvPr/>
        </p:nvSpPr>
        <p:spPr>
          <a:xfrm>
            <a:off x="2771800" y="764704"/>
            <a:ext cx="3312368" cy="93610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rgbClr val="FF0000"/>
                </a:solidFill>
              </a:rPr>
              <a:t>Conclusion : </a:t>
            </a:r>
            <a:endParaRPr lang="fr-FR" sz="3200" b="1" dirty="0">
              <a:solidFill>
                <a:srgbClr val="FF0000"/>
              </a:solidFill>
            </a:endParaRPr>
          </a:p>
        </p:txBody>
      </p:sp>
      <p:sp>
        <p:nvSpPr>
          <p:cNvPr id="6" name="Rectangle à coins arrondis 5"/>
          <p:cNvSpPr/>
          <p:nvPr/>
        </p:nvSpPr>
        <p:spPr>
          <a:xfrm>
            <a:off x="1115616" y="1988840"/>
            <a:ext cx="6552728" cy="3528392"/>
          </a:xfrm>
          <a:prstGeom prst="wedgeRound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rPr>
              <a:t>L'éthique et la recherche scientifique sont étroitement liées. Il est essentiel de mener des recherches de manière éthique pour garantir la sécurité, le bien-être et les droits des sujets de recherche. Cela inclut le consentement éclairé, la protection de la vie privée, l'équité dans le recrutement des participants et la transparence dans la communication des résultats. En respectant ces principes éthiques, la recherche scientifique peut contribuer de manière positive à l'avancement des connaissances et à l'amélioration de la société</a:t>
            </a:r>
            <a:r>
              <a:rPr lang="fr-FR" dirty="0"/>
              <a:t>.</a:t>
            </a:r>
          </a:p>
        </p:txBody>
      </p:sp>
    </p:spTree>
    <p:extLst>
      <p:ext uri="{BB962C8B-B14F-4D97-AF65-F5344CB8AC3E}">
        <p14:creationId xmlns:p14="http://schemas.microsoft.com/office/powerpoint/2010/main" xmlns="" val="4083992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403648" y="2037420"/>
            <a:ext cx="6408712" cy="22322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48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Merci pour votre attention </a:t>
            </a:r>
            <a:endParaRPr lang="fr-FR" sz="4800" b="1" i="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val="3932295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71600" y="764704"/>
            <a:ext cx="7272808" cy="5184576"/>
          </a:xfrm>
        </p:spPr>
        <p:txBody>
          <a:bodyPr/>
          <a:lstStyle/>
          <a:p>
            <a:endParaRPr lang="fr-FR" dirty="0"/>
          </a:p>
        </p:txBody>
      </p:sp>
      <p:sp>
        <p:nvSpPr>
          <p:cNvPr id="4" name="Ellipse 3"/>
          <p:cNvSpPr/>
          <p:nvPr/>
        </p:nvSpPr>
        <p:spPr>
          <a:xfrm>
            <a:off x="2123728" y="764704"/>
            <a:ext cx="4392488" cy="79208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FF0000"/>
                </a:solidFill>
                <a:effectLst>
                  <a:glow rad="63500">
                    <a:schemeClr val="accent2">
                      <a:satMod val="175000"/>
                      <a:alpha val="40000"/>
                    </a:schemeClr>
                  </a:glow>
                </a:effectLst>
              </a:rPr>
              <a:t>Introduction:</a:t>
            </a:r>
            <a:endParaRPr lang="fr-FR" sz="2800" b="1" dirty="0">
              <a:solidFill>
                <a:srgbClr val="FF0000"/>
              </a:solidFill>
              <a:effectLst>
                <a:glow rad="63500">
                  <a:schemeClr val="accent2">
                    <a:satMod val="175000"/>
                    <a:alpha val="40000"/>
                  </a:schemeClr>
                </a:glow>
              </a:effectLst>
            </a:endParaRPr>
          </a:p>
        </p:txBody>
      </p:sp>
      <p:sp>
        <p:nvSpPr>
          <p:cNvPr id="5" name="Ellipse 4"/>
          <p:cNvSpPr/>
          <p:nvPr/>
        </p:nvSpPr>
        <p:spPr>
          <a:xfrm>
            <a:off x="971600" y="1556792"/>
            <a:ext cx="7128792" cy="417646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r>
              <a:rPr lang="fr-FR" dirty="0"/>
              <a:t>L'éthique et la recherche scientifique vont de pair, car il est important de mener des études de manière responsable et respectueuse. L'éthique dans la recherche scientifique implique de prendre en compte les droits et le bien-être des participants, de garantir la confidentialité des données, d'obtenir un consentement éclairé et de faire preuve d'intégrité dans la communication des résultats. En respectant ces principes éthiques, nous pouvons assurer que la recherche scientifique est menée de manière éthique, fiable et bénéfique pour la société.</a:t>
            </a:r>
          </a:p>
        </p:txBody>
      </p:sp>
    </p:spTree>
    <p:extLst>
      <p:ext uri="{BB962C8B-B14F-4D97-AF65-F5344CB8AC3E}">
        <p14:creationId xmlns:p14="http://schemas.microsoft.com/office/powerpoint/2010/main" xmlns="" val="3406423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251994" y="3044825"/>
            <a:ext cx="2619375" cy="1752600"/>
          </a:xfrm>
          <a:prstGeom prst="rect">
            <a:avLst/>
          </a:prstGeom>
          <a:ln>
            <a:noFill/>
          </a:ln>
          <a:effectLst>
            <a:softEdge rad="112500"/>
          </a:effectLst>
        </p:spPr>
      </p:pic>
      <p:sp>
        <p:nvSpPr>
          <p:cNvPr id="5" name="ZoneTexte 4"/>
          <p:cNvSpPr txBox="1"/>
          <p:nvPr/>
        </p:nvSpPr>
        <p:spPr>
          <a:xfrm>
            <a:off x="628925" y="2204864"/>
            <a:ext cx="7953284" cy="353943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800" dirty="0" smtClean="0"/>
              <a:t>L'éthique de la recherche est une discipline qui s'intéresse aux problèmes moraux qui surviennent dans le cadre des activités de recherche, ainsi qu'à la conduite des chercheurs individuels et aux implications pour les communautés de recherche. Elle vise à garantir que la recherche soit menée de manière éthique et responsable, et qu'elle respecte les droits et la dignité des personnes impliquées</a:t>
            </a:r>
            <a:r>
              <a:rPr lang="fr-FR" dirty="0" smtClean="0"/>
              <a:t>.</a:t>
            </a:r>
            <a:endParaRPr lang="fr-FR" dirty="0"/>
          </a:p>
        </p:txBody>
      </p:sp>
      <p:sp>
        <p:nvSpPr>
          <p:cNvPr id="6" name="ZoneTexte 5"/>
          <p:cNvSpPr txBox="1"/>
          <p:nvPr/>
        </p:nvSpPr>
        <p:spPr>
          <a:xfrm>
            <a:off x="2267744" y="620688"/>
            <a:ext cx="3744416" cy="830997"/>
          </a:xfrm>
          <a:prstGeom prst="rect">
            <a:avLst/>
          </a:prstGeom>
          <a:noFill/>
        </p:spPr>
        <p:txBody>
          <a:bodyPr wrap="square" rtlCol="0">
            <a:spAutoFit/>
          </a:bodyPr>
          <a:lstStyle/>
          <a:p>
            <a:pPr algn="ctr"/>
            <a:r>
              <a:rPr lang="fr-FR" sz="4800" b="1" dirty="0" smtClean="0">
                <a:solidFill>
                  <a:srgbClr val="FF0000"/>
                </a:solidFill>
              </a:rPr>
              <a:t>définition:</a:t>
            </a:r>
            <a:endParaRPr lang="fr-FR" sz="4800" b="1" dirty="0">
              <a:solidFill>
                <a:srgbClr val="FF0000"/>
              </a:solidFill>
            </a:endParaRPr>
          </a:p>
        </p:txBody>
      </p:sp>
    </p:spTree>
    <p:extLst>
      <p:ext uri="{BB962C8B-B14F-4D97-AF65-F5344CB8AC3E}">
        <p14:creationId xmlns:p14="http://schemas.microsoft.com/office/powerpoint/2010/main" xmlns="" val="3180775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8856984" cy="6480720"/>
          </a:xfrm>
        </p:spPr>
        <p:style>
          <a:lnRef idx="1">
            <a:schemeClr val="accent4"/>
          </a:lnRef>
          <a:fillRef idx="2">
            <a:schemeClr val="accent4"/>
          </a:fillRef>
          <a:effectRef idx="1">
            <a:schemeClr val="accent4"/>
          </a:effectRef>
          <a:fontRef idx="minor">
            <a:schemeClr val="dk1"/>
          </a:fontRef>
        </p:style>
        <p:txBody>
          <a:bodyPr/>
          <a:lstStyle/>
          <a:p>
            <a:endParaRPr lang="fr-FR" dirty="0" smtClean="0"/>
          </a:p>
          <a:p>
            <a:endParaRPr lang="fr-FR" dirty="0"/>
          </a:p>
          <a:p>
            <a:endParaRPr lang="fr-FR" dirty="0" smtClean="0"/>
          </a:p>
        </p:txBody>
      </p:sp>
      <p:sp>
        <p:nvSpPr>
          <p:cNvPr id="4" name="Rectangle à coins arrondis 3"/>
          <p:cNvSpPr/>
          <p:nvPr/>
        </p:nvSpPr>
        <p:spPr>
          <a:xfrm>
            <a:off x="755576" y="404664"/>
            <a:ext cx="7920880" cy="100811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rgbClr val="FF0000"/>
                </a:solidFill>
              </a:rPr>
              <a:t>Les principes fondamentaux de l'éthique de la recherche  scientifique</a:t>
            </a:r>
            <a:endParaRPr lang="fr-FR" sz="2800" dirty="0">
              <a:solidFill>
                <a:srgbClr val="FF0000"/>
              </a:solidFill>
            </a:endParaRPr>
          </a:p>
        </p:txBody>
      </p:sp>
      <p:sp>
        <p:nvSpPr>
          <p:cNvPr id="5" name="Rectangle à coins arrondis 4"/>
          <p:cNvSpPr/>
          <p:nvPr/>
        </p:nvSpPr>
        <p:spPr>
          <a:xfrm>
            <a:off x="899592" y="1772816"/>
            <a:ext cx="7632848" cy="158417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C00000"/>
                </a:solidFill>
              </a:rPr>
              <a:t>Le respect de l'autonomie des participants </a:t>
            </a:r>
            <a:r>
              <a:rPr lang="fr-FR" sz="2000" dirty="0" smtClean="0">
                <a:solidFill>
                  <a:schemeClr val="tx1"/>
                </a:solidFill>
              </a:rPr>
              <a:t>: les participants doivent être libres de consentir ou non à participer à une recherche, et ils doivent être informés de tous les risques et avantages potentiels de la recherche. Ils doivent également avoir la possibilité de retirer leur consentement à tout moment</a:t>
            </a:r>
            <a:r>
              <a:rPr lang="fr-FR" dirty="0" smtClean="0"/>
              <a:t>.</a:t>
            </a:r>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75656" y="3577073"/>
            <a:ext cx="6264696" cy="2592288"/>
          </a:xfrm>
          <a:prstGeom prst="rect">
            <a:avLst/>
          </a:prstGeom>
        </p:spPr>
      </p:pic>
    </p:spTree>
    <p:extLst>
      <p:ext uri="{BB962C8B-B14F-4D97-AF65-F5344CB8AC3E}">
        <p14:creationId xmlns:p14="http://schemas.microsoft.com/office/powerpoint/2010/main" xmlns="" val="111478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371056" y="2968625"/>
            <a:ext cx="2381250" cy="1905000"/>
          </a:xfrm>
        </p:spPr>
        <p:style>
          <a:lnRef idx="1">
            <a:schemeClr val="accent3"/>
          </a:lnRef>
          <a:fillRef idx="2">
            <a:schemeClr val="accent3"/>
          </a:fillRef>
          <a:effectRef idx="1">
            <a:schemeClr val="accent3"/>
          </a:effectRef>
          <a:fontRef idx="minor">
            <a:schemeClr val="dk1"/>
          </a:fontRef>
        </p:style>
      </p:pic>
      <p:sp>
        <p:nvSpPr>
          <p:cNvPr id="4" name="Rectangle à coins arrondis 3"/>
          <p:cNvSpPr/>
          <p:nvPr/>
        </p:nvSpPr>
        <p:spPr>
          <a:xfrm>
            <a:off x="355104" y="332656"/>
            <a:ext cx="8136904" cy="1800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2000" b="1" dirty="0" smtClean="0">
                <a:solidFill>
                  <a:srgbClr val="C00000"/>
                </a:solidFill>
              </a:rPr>
              <a:t>La protection des participants : </a:t>
            </a:r>
            <a:r>
              <a:rPr lang="fr-FR" sz="2000" dirty="0" smtClean="0"/>
              <a:t>les participants doivent être protégés contre tout préjudice physique, émotionnel ou psychologique. Les chercheurs doivent prendre toutes les mesures nécessaires pour minimiser les risques et maximiser les avantages de la recherche.</a:t>
            </a:r>
            <a:endParaRPr lang="fr-FR" sz="2000" dirty="0"/>
          </a:p>
        </p:txBody>
      </p:sp>
    </p:spTree>
    <p:extLst>
      <p:ext uri="{BB962C8B-B14F-4D97-AF65-F5344CB8AC3E}">
        <p14:creationId xmlns:p14="http://schemas.microsoft.com/office/powerpoint/2010/main" xmlns="" val="2292115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371056" y="2968625"/>
            <a:ext cx="2381250" cy="1905000"/>
          </a:xfrm>
        </p:spPr>
        <p:style>
          <a:lnRef idx="1">
            <a:schemeClr val="dk1"/>
          </a:lnRef>
          <a:fillRef idx="2">
            <a:schemeClr val="dk1"/>
          </a:fillRef>
          <a:effectRef idx="1">
            <a:schemeClr val="dk1"/>
          </a:effectRef>
          <a:fontRef idx="minor">
            <a:schemeClr val="dk1"/>
          </a:fontRef>
        </p:style>
      </p:pic>
      <p:sp>
        <p:nvSpPr>
          <p:cNvPr id="4" name="Rectangle à coins arrondis 3"/>
          <p:cNvSpPr/>
          <p:nvPr/>
        </p:nvSpPr>
        <p:spPr>
          <a:xfrm>
            <a:off x="539552" y="332656"/>
            <a:ext cx="7848872" cy="15121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000" dirty="0" smtClean="0">
                <a:solidFill>
                  <a:srgbClr val="C00000"/>
                </a:solidFill>
              </a:rPr>
              <a:t>L'équité </a:t>
            </a:r>
            <a:r>
              <a:rPr lang="fr-FR" sz="2000" dirty="0" smtClean="0"/>
              <a:t>: les participants doivent être traités équitablement, indépendamment de leur race, de leur sexe, de leur religion ou de leur orientation sexuelle. Les chercheurs doivent éviter de discriminer les participants en fonction de ces facteurs</a:t>
            </a:r>
            <a:r>
              <a:rPr lang="fr-FR" dirty="0" smtClean="0"/>
              <a:t>.</a:t>
            </a:r>
            <a:endParaRPr lang="fr-FR" dirty="0"/>
          </a:p>
        </p:txBody>
      </p:sp>
    </p:spTree>
    <p:extLst>
      <p:ext uri="{BB962C8B-B14F-4D97-AF65-F5344CB8AC3E}">
        <p14:creationId xmlns:p14="http://schemas.microsoft.com/office/powerpoint/2010/main" xmlns="" val="316633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490119" y="3063875"/>
            <a:ext cx="2143125" cy="1714500"/>
          </a:xfrm>
        </p:spPr>
        <p:style>
          <a:lnRef idx="1">
            <a:schemeClr val="accent4"/>
          </a:lnRef>
          <a:fillRef idx="2">
            <a:schemeClr val="accent4"/>
          </a:fillRef>
          <a:effectRef idx="1">
            <a:schemeClr val="accent4"/>
          </a:effectRef>
          <a:fontRef idx="minor">
            <a:schemeClr val="dk1"/>
          </a:fontRef>
        </p:style>
      </p:pic>
      <p:sp>
        <p:nvSpPr>
          <p:cNvPr id="4" name="Rectangle à coins arrondis 3"/>
          <p:cNvSpPr/>
          <p:nvPr/>
        </p:nvSpPr>
        <p:spPr>
          <a:xfrm>
            <a:off x="539552" y="404664"/>
            <a:ext cx="7632848" cy="15841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dirty="0" smtClean="0">
                <a:solidFill>
                  <a:srgbClr val="C00000"/>
                </a:solidFill>
              </a:rPr>
              <a:t>La responsabilité </a:t>
            </a:r>
            <a:r>
              <a:rPr lang="fr-FR" sz="2000" b="1" dirty="0" smtClean="0">
                <a:solidFill>
                  <a:srgbClr val="C00000"/>
                </a:solidFill>
              </a:rPr>
              <a:t>: </a:t>
            </a:r>
            <a:r>
              <a:rPr lang="fr-FR" sz="2000" dirty="0" smtClean="0">
                <a:solidFill>
                  <a:schemeClr val="tx1"/>
                </a:solidFill>
              </a:rPr>
              <a:t>les chercheurs doivent être responsables de leurs actions et doivent rendre compte de leurs résultats. Ils doivent divulguer leurs résultats de manière complète et transparente, et ils doivent être prêts à répondre aux questions du public.</a:t>
            </a:r>
            <a:endParaRPr lang="fr-FR" sz="2000" dirty="0">
              <a:solidFill>
                <a:schemeClr val="tx1"/>
              </a:solidFill>
            </a:endParaRPr>
          </a:p>
        </p:txBody>
      </p:sp>
    </p:spTree>
    <p:extLst>
      <p:ext uri="{BB962C8B-B14F-4D97-AF65-F5344CB8AC3E}">
        <p14:creationId xmlns:p14="http://schemas.microsoft.com/office/powerpoint/2010/main" xmlns="" val="2016446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3445266" y="4437112"/>
            <a:ext cx="2253468" cy="1802774"/>
          </a:xfrm>
          <a:prstGeom prst="rect">
            <a:avLst/>
          </a:prstGeom>
          <a:ln>
            <a:noFill/>
          </a:ln>
          <a:effectLst>
            <a:softEdge rad="112500"/>
          </a:effectLst>
        </p:spPr>
        <p:style>
          <a:lnRef idx="1">
            <a:schemeClr val="accent5"/>
          </a:lnRef>
          <a:fillRef idx="2">
            <a:schemeClr val="accent5"/>
          </a:fillRef>
          <a:effectRef idx="1">
            <a:schemeClr val="accent5"/>
          </a:effectRef>
          <a:fontRef idx="minor">
            <a:schemeClr val="dk1"/>
          </a:fontRef>
        </p:style>
      </p:pic>
      <p:sp>
        <p:nvSpPr>
          <p:cNvPr id="2" name="Ellipse 1"/>
          <p:cNvSpPr/>
          <p:nvPr/>
        </p:nvSpPr>
        <p:spPr>
          <a:xfrm rot="10800000" flipH="1" flipV="1">
            <a:off x="1043608" y="450745"/>
            <a:ext cx="7272808" cy="93610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 </a:t>
            </a:r>
            <a:r>
              <a:rPr lang="fr-FR" sz="2000" b="1" dirty="0" smtClean="0">
                <a:solidFill>
                  <a:srgbClr val="FF0000"/>
                </a:solidFill>
              </a:rPr>
              <a:t>les cas de l’éthique et la recherche scientifique</a:t>
            </a:r>
          </a:p>
        </p:txBody>
      </p:sp>
      <p:sp>
        <p:nvSpPr>
          <p:cNvPr id="4" name="Ellipse 3"/>
          <p:cNvSpPr/>
          <p:nvPr/>
        </p:nvSpPr>
        <p:spPr>
          <a:xfrm>
            <a:off x="1960985" y="1400913"/>
            <a:ext cx="5112568" cy="93610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dirty="0" smtClean="0">
                <a:solidFill>
                  <a:srgbClr val="0070C0"/>
                </a:solidFill>
              </a:rPr>
              <a:t>La recherche sur les modification génétique: </a:t>
            </a:r>
            <a:endParaRPr lang="fr-FR" sz="2000" dirty="0">
              <a:solidFill>
                <a:srgbClr val="0070C0"/>
              </a:solidFill>
            </a:endParaRPr>
          </a:p>
        </p:txBody>
      </p:sp>
      <p:sp>
        <p:nvSpPr>
          <p:cNvPr id="5" name="Rectangle 4"/>
          <p:cNvSpPr/>
          <p:nvPr/>
        </p:nvSpPr>
        <p:spPr>
          <a:xfrm>
            <a:off x="827584" y="2420888"/>
            <a:ext cx="7488832" cy="20162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dirty="0">
                <a:solidFill>
                  <a:schemeClr val="tx1"/>
                </a:solidFill>
              </a:rPr>
              <a:t>Les expériences sur la modification génétique humaine sont des recherches visant à modifier le génome humain. Cette modification peut être réalisée pour une variété de raisons, notamment pour traiter des maladies, améliorer les performances physiques ou cognitives ou créer de nouvelles caractéristiques</a:t>
            </a:r>
            <a:r>
              <a:rPr lang="fr-FR" dirty="0"/>
              <a:t>.</a:t>
            </a:r>
          </a:p>
        </p:txBody>
      </p:sp>
    </p:spTree>
    <p:extLst>
      <p:ext uri="{BB962C8B-B14F-4D97-AF65-F5344CB8AC3E}">
        <p14:creationId xmlns:p14="http://schemas.microsoft.com/office/powerpoint/2010/main" xmlns="" val="28543916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naise">
  <a:themeElements>
    <a:clrScheme name="Punais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nais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5764331</TotalTime>
  <Words>1884</Words>
  <Application>Microsoft Office PowerPoint</Application>
  <PresentationFormat>Affichage à l'écran (4:3)</PresentationFormat>
  <Paragraphs>150</Paragraphs>
  <Slides>22</Slides>
  <Notes>1</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Punaise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vector>
  </TitlesOfParts>
  <Company>Blue Ocean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amira</dc:creator>
  <cp:lastModifiedBy>user</cp:lastModifiedBy>
  <cp:revision>49</cp:revision>
  <dcterms:created xsi:type="dcterms:W3CDTF">2012-12-31T23:13:48Z</dcterms:created>
  <dcterms:modified xsi:type="dcterms:W3CDTF">2023-12-21T00:05:05Z</dcterms:modified>
</cp:coreProperties>
</file>