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6" r:id="rId2"/>
    <p:sldId id="266" r:id="rId3"/>
    <p:sldId id="257" r:id="rId4"/>
    <p:sldId id="267" r:id="rId5"/>
    <p:sldId id="268" r:id="rId6"/>
    <p:sldId id="259" r:id="rId7"/>
    <p:sldId id="273" r:id="rId8"/>
    <p:sldId id="281" r:id="rId9"/>
    <p:sldId id="261" r:id="rId10"/>
    <p:sldId id="275" r:id="rId11"/>
    <p:sldId id="293" r:id="rId12"/>
    <p:sldId id="291" r:id="rId13"/>
    <p:sldId id="292" r:id="rId14"/>
    <p:sldId id="282" r:id="rId15"/>
    <p:sldId id="269" r:id="rId16"/>
    <p:sldId id="276" r:id="rId17"/>
    <p:sldId id="284" r:id="rId18"/>
    <p:sldId id="277" r:id="rId19"/>
    <p:sldId id="283" r:id="rId20"/>
    <p:sldId id="286" r:id="rId21"/>
    <p:sldId id="279" r:id="rId22"/>
    <p:sldId id="280" r:id="rId23"/>
    <p:sldId id="289"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682" autoAdjust="0"/>
    <p:restoredTop sz="86457" autoAdjust="0"/>
  </p:normalViewPr>
  <p:slideViewPr>
    <p:cSldViewPr>
      <p:cViewPr>
        <p:scale>
          <a:sx n="75" d="100"/>
          <a:sy n="75" d="100"/>
        </p:scale>
        <p:origin x="-667" y="-365"/>
      </p:cViewPr>
      <p:guideLst>
        <p:guide orient="horz" pos="2160"/>
        <p:guide pos="3840"/>
      </p:guideLst>
    </p:cSldViewPr>
  </p:slideViewPr>
  <p:outlineViewPr>
    <p:cViewPr>
      <p:scale>
        <a:sx n="33" d="100"/>
        <a:sy n="33" d="100"/>
      </p:scale>
      <p:origin x="0" y="6134"/>
    </p:cViewPr>
  </p:outlineViewPr>
  <p:notesTextViewPr>
    <p:cViewPr>
      <p:scale>
        <a:sx n="66" d="100"/>
        <a:sy n="66"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presProps" Target="presProps.xml" /><Relationship Id="rId3" Type="http://schemas.openxmlformats.org/officeDocument/2006/relationships/slide" Target="slides/slide2.xml" /><Relationship Id="rId21" Type="http://schemas.openxmlformats.org/officeDocument/2006/relationships/slide" Target="slides/slide20.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notesMaster" Target="notesMasters/notesMaster1.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tableStyles" Target="tableStyle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theme" Target="theme/theme1.xml" /><Relationship Id="rId10" Type="http://schemas.openxmlformats.org/officeDocument/2006/relationships/slide" Target="slides/slide9.xml" /><Relationship Id="rId19" Type="http://schemas.openxmlformats.org/officeDocument/2006/relationships/slide" Target="slides/slide18.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viewProps" Target="viewProps.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2F6CEE-E875-4079-94FE-96195C01F826}" type="datetimeFigureOut">
              <a:rPr lang="fr-FR" smtClean="0"/>
              <a:t>15/12/2023</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E6E41C-99D0-44FB-BE24-66F822FAE572}" type="slidenum">
              <a:rPr lang="fr-FR" smtClean="0"/>
              <a:t>‹#›</a:t>
            </a:fld>
            <a:endParaRPr lang="fr-FR"/>
          </a:p>
        </p:txBody>
      </p:sp>
    </p:spTree>
    <p:extLst>
      <p:ext uri="{BB962C8B-B14F-4D97-AF65-F5344CB8AC3E}">
        <p14:creationId xmlns:p14="http://schemas.microsoft.com/office/powerpoint/2010/main" val="20952672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5E6E41C-99D0-44FB-BE24-66F822FAE572}" type="slidenum">
              <a:rPr lang="fr-FR" smtClean="0"/>
              <a:t>2</a:t>
            </a:fld>
            <a:endParaRPr lang="fr-FR"/>
          </a:p>
        </p:txBody>
      </p:sp>
    </p:spTree>
    <p:extLst>
      <p:ext uri="{BB962C8B-B14F-4D97-AF65-F5344CB8AC3E}">
        <p14:creationId xmlns:p14="http://schemas.microsoft.com/office/powerpoint/2010/main" val="8035140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8"/>
            <a:ext cx="10363200" cy="1470025"/>
          </a:xfrm>
        </p:spPr>
        <p:txBody>
          <a:bodyPr/>
          <a:lstStyle/>
          <a:p>
            <a:r>
              <a:rPr lang="fr-FR"/>
              <a:t>Modifiez le style du titre</a:t>
            </a:r>
          </a:p>
        </p:txBody>
      </p:sp>
      <p:sp>
        <p:nvSpPr>
          <p:cNvPr id="3" name="Sous-titr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57E8AD93-C774-5346-8304-6AAFC9DADD0B}" type="datetimeFigureOut">
              <a:rPr lang="en-US" smtClean="0"/>
              <a:t>12/15/2023</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773134F2-7769-9248-A931-A896FA17E375}" type="slidenum">
              <a:rPr lang="en-US" smtClean="0"/>
              <a:t>‹#›</a:t>
            </a:fld>
            <a:endParaRPr lang="en-US"/>
          </a:p>
        </p:txBody>
      </p:sp>
    </p:spTree>
    <p:extLst>
      <p:ext uri="{BB962C8B-B14F-4D97-AF65-F5344CB8AC3E}">
        <p14:creationId xmlns:p14="http://schemas.microsoft.com/office/powerpoint/2010/main" val="29968813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57E8AD93-C774-5346-8304-6AAFC9DADD0B}" type="datetimeFigureOut">
              <a:rPr lang="en-US" smtClean="0"/>
              <a:t>12/15/2023</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773134F2-7769-9248-A931-A896FA17E375}" type="slidenum">
              <a:rPr lang="en-US" smtClean="0"/>
              <a:t>‹#›</a:t>
            </a:fld>
            <a:endParaRPr lang="en-US"/>
          </a:p>
        </p:txBody>
      </p:sp>
    </p:spTree>
    <p:extLst>
      <p:ext uri="{BB962C8B-B14F-4D97-AF65-F5344CB8AC3E}">
        <p14:creationId xmlns:p14="http://schemas.microsoft.com/office/powerpoint/2010/main" val="365314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11785600" y="274641"/>
            <a:ext cx="36576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12800" y="274641"/>
            <a:ext cx="107696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57E8AD93-C774-5346-8304-6AAFC9DADD0B}" type="datetimeFigureOut">
              <a:rPr lang="en-US" smtClean="0"/>
              <a:t>12/15/2023</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773134F2-7769-9248-A931-A896FA17E375}" type="slidenum">
              <a:rPr lang="en-US" smtClean="0"/>
              <a:t>‹#›</a:t>
            </a:fld>
            <a:endParaRPr lang="en-US"/>
          </a:p>
        </p:txBody>
      </p:sp>
    </p:spTree>
    <p:extLst>
      <p:ext uri="{BB962C8B-B14F-4D97-AF65-F5344CB8AC3E}">
        <p14:creationId xmlns:p14="http://schemas.microsoft.com/office/powerpoint/2010/main" val="3094826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57E8AD93-C774-5346-8304-6AAFC9DADD0B}" type="datetimeFigureOut">
              <a:rPr lang="en-US" smtClean="0"/>
              <a:t>12/15/2023</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773134F2-7769-9248-A931-A896FA17E375}" type="slidenum">
              <a:rPr lang="en-US" smtClean="0"/>
              <a:t>‹#›</a:t>
            </a:fld>
            <a:endParaRPr lang="en-US"/>
          </a:p>
        </p:txBody>
      </p:sp>
    </p:spTree>
    <p:extLst>
      <p:ext uri="{BB962C8B-B14F-4D97-AF65-F5344CB8AC3E}">
        <p14:creationId xmlns:p14="http://schemas.microsoft.com/office/powerpoint/2010/main" val="153753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3"/>
            <a:ext cx="103632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57E8AD93-C774-5346-8304-6AAFC9DADD0B}" type="datetimeFigureOut">
              <a:rPr lang="en-US" smtClean="0"/>
              <a:t>12/15/2023</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773134F2-7769-9248-A931-A896FA17E375}" type="slidenum">
              <a:rPr lang="en-US" smtClean="0"/>
              <a:t>‹#›</a:t>
            </a:fld>
            <a:endParaRPr lang="en-US"/>
          </a:p>
        </p:txBody>
      </p:sp>
    </p:spTree>
    <p:extLst>
      <p:ext uri="{BB962C8B-B14F-4D97-AF65-F5344CB8AC3E}">
        <p14:creationId xmlns:p14="http://schemas.microsoft.com/office/powerpoint/2010/main" val="2703168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128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82296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57E8AD93-C774-5346-8304-6AAFC9DADD0B}" type="datetimeFigureOut">
              <a:rPr lang="en-US" smtClean="0"/>
              <a:t>12/15/2023</a:t>
            </a:fld>
            <a:endParaRPr lang="en-US"/>
          </a:p>
        </p:txBody>
      </p:sp>
      <p:sp>
        <p:nvSpPr>
          <p:cNvPr id="6" name="Espace réservé du pied de page 5"/>
          <p:cNvSpPr>
            <a:spLocks noGrp="1"/>
          </p:cNvSpPr>
          <p:nvPr>
            <p:ph type="ftr" sz="quarter" idx="11"/>
          </p:nvPr>
        </p:nvSpPr>
        <p:spPr/>
        <p:txBody>
          <a:bodyPr/>
          <a:lstStyle/>
          <a:p>
            <a:endParaRPr lang="en-US"/>
          </a:p>
        </p:txBody>
      </p:sp>
      <p:sp>
        <p:nvSpPr>
          <p:cNvPr id="7" name="Espace réservé du numéro de diapositive 6"/>
          <p:cNvSpPr>
            <a:spLocks noGrp="1"/>
          </p:cNvSpPr>
          <p:nvPr>
            <p:ph type="sldNum" sz="quarter" idx="12"/>
          </p:nvPr>
        </p:nvSpPr>
        <p:spPr/>
        <p:txBody>
          <a:bodyPr/>
          <a:lstStyle/>
          <a:p>
            <a:fld id="{773134F2-7769-9248-A931-A896FA17E375}" type="slidenum">
              <a:rPr lang="en-US" smtClean="0"/>
              <a:t>‹#›</a:t>
            </a:fld>
            <a:endParaRPr lang="en-US"/>
          </a:p>
        </p:txBody>
      </p:sp>
    </p:spTree>
    <p:extLst>
      <p:ext uri="{BB962C8B-B14F-4D97-AF65-F5344CB8AC3E}">
        <p14:creationId xmlns:p14="http://schemas.microsoft.com/office/powerpoint/2010/main" val="29286035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72800" cy="1143000"/>
          </a:xfrm>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57E8AD93-C774-5346-8304-6AAFC9DADD0B}" type="datetimeFigureOut">
              <a:rPr lang="en-US" smtClean="0"/>
              <a:t>12/15/2023</a:t>
            </a:fld>
            <a:endParaRPr lang="en-US"/>
          </a:p>
        </p:txBody>
      </p:sp>
      <p:sp>
        <p:nvSpPr>
          <p:cNvPr id="8" name="Espace réservé du pied de page 7"/>
          <p:cNvSpPr>
            <a:spLocks noGrp="1"/>
          </p:cNvSpPr>
          <p:nvPr>
            <p:ph type="ftr" sz="quarter" idx="11"/>
          </p:nvPr>
        </p:nvSpPr>
        <p:spPr/>
        <p:txBody>
          <a:bodyPr/>
          <a:lstStyle/>
          <a:p>
            <a:endParaRPr lang="en-US"/>
          </a:p>
        </p:txBody>
      </p:sp>
      <p:sp>
        <p:nvSpPr>
          <p:cNvPr id="9" name="Espace réservé du numéro de diapositive 8"/>
          <p:cNvSpPr>
            <a:spLocks noGrp="1"/>
          </p:cNvSpPr>
          <p:nvPr>
            <p:ph type="sldNum" sz="quarter" idx="12"/>
          </p:nvPr>
        </p:nvSpPr>
        <p:spPr/>
        <p:txBody>
          <a:bodyPr/>
          <a:lstStyle/>
          <a:p>
            <a:fld id="{773134F2-7769-9248-A931-A896FA17E375}" type="slidenum">
              <a:rPr lang="en-US" smtClean="0"/>
              <a:t>‹#›</a:t>
            </a:fld>
            <a:endParaRPr lang="en-US"/>
          </a:p>
        </p:txBody>
      </p:sp>
    </p:spTree>
    <p:extLst>
      <p:ext uri="{BB962C8B-B14F-4D97-AF65-F5344CB8AC3E}">
        <p14:creationId xmlns:p14="http://schemas.microsoft.com/office/powerpoint/2010/main" val="30844610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57E8AD93-C774-5346-8304-6AAFC9DADD0B}" type="datetimeFigureOut">
              <a:rPr lang="en-US" smtClean="0"/>
              <a:t>12/15/2023</a:t>
            </a:fld>
            <a:endParaRPr lang="en-US"/>
          </a:p>
        </p:txBody>
      </p:sp>
      <p:sp>
        <p:nvSpPr>
          <p:cNvPr id="4" name="Espace réservé du pied de page 3"/>
          <p:cNvSpPr>
            <a:spLocks noGrp="1"/>
          </p:cNvSpPr>
          <p:nvPr>
            <p:ph type="ftr" sz="quarter" idx="11"/>
          </p:nvPr>
        </p:nvSpPr>
        <p:spPr/>
        <p:txBody>
          <a:bodyPr/>
          <a:lstStyle/>
          <a:p>
            <a:endParaRPr lang="en-US"/>
          </a:p>
        </p:txBody>
      </p:sp>
      <p:sp>
        <p:nvSpPr>
          <p:cNvPr id="5" name="Espace réservé du numéro de diapositive 4"/>
          <p:cNvSpPr>
            <a:spLocks noGrp="1"/>
          </p:cNvSpPr>
          <p:nvPr>
            <p:ph type="sldNum" sz="quarter" idx="12"/>
          </p:nvPr>
        </p:nvSpPr>
        <p:spPr/>
        <p:txBody>
          <a:bodyPr/>
          <a:lstStyle/>
          <a:p>
            <a:fld id="{773134F2-7769-9248-A931-A896FA17E375}" type="slidenum">
              <a:rPr lang="en-US" smtClean="0"/>
              <a:t>‹#›</a:t>
            </a:fld>
            <a:endParaRPr lang="en-US"/>
          </a:p>
        </p:txBody>
      </p:sp>
    </p:spTree>
    <p:extLst>
      <p:ext uri="{BB962C8B-B14F-4D97-AF65-F5344CB8AC3E}">
        <p14:creationId xmlns:p14="http://schemas.microsoft.com/office/powerpoint/2010/main" val="1499173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7E8AD93-C774-5346-8304-6AAFC9DADD0B}" type="datetimeFigureOut">
              <a:rPr lang="en-US" smtClean="0"/>
              <a:t>12/15/2023</a:t>
            </a:fld>
            <a:endParaRPr lang="en-US"/>
          </a:p>
        </p:txBody>
      </p:sp>
      <p:sp>
        <p:nvSpPr>
          <p:cNvPr id="3" name="Espace réservé du pied de page 2"/>
          <p:cNvSpPr>
            <a:spLocks noGrp="1"/>
          </p:cNvSpPr>
          <p:nvPr>
            <p:ph type="ftr" sz="quarter" idx="11"/>
          </p:nvPr>
        </p:nvSpPr>
        <p:spPr/>
        <p:txBody>
          <a:bodyPr/>
          <a:lstStyle/>
          <a:p>
            <a:endParaRPr lang="en-US"/>
          </a:p>
        </p:txBody>
      </p:sp>
      <p:sp>
        <p:nvSpPr>
          <p:cNvPr id="4" name="Espace réservé du numéro de diapositive 3"/>
          <p:cNvSpPr>
            <a:spLocks noGrp="1"/>
          </p:cNvSpPr>
          <p:nvPr>
            <p:ph type="sldNum" sz="quarter" idx="12"/>
          </p:nvPr>
        </p:nvSpPr>
        <p:spPr/>
        <p:txBody>
          <a:bodyPr/>
          <a:lstStyle/>
          <a:p>
            <a:fld id="{773134F2-7769-9248-A931-A896FA17E375}" type="slidenum">
              <a:rPr lang="en-US" smtClean="0"/>
              <a:t>‹#›</a:t>
            </a:fld>
            <a:endParaRPr lang="en-US"/>
          </a:p>
        </p:txBody>
      </p:sp>
    </p:spTree>
    <p:extLst>
      <p:ext uri="{BB962C8B-B14F-4D97-AF65-F5344CB8AC3E}">
        <p14:creationId xmlns:p14="http://schemas.microsoft.com/office/powerpoint/2010/main" val="40635871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2" y="273050"/>
            <a:ext cx="4011084"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57E8AD93-C774-5346-8304-6AAFC9DADD0B}" type="datetimeFigureOut">
              <a:rPr lang="en-US" smtClean="0"/>
              <a:t>12/15/2023</a:t>
            </a:fld>
            <a:endParaRPr lang="en-US"/>
          </a:p>
        </p:txBody>
      </p:sp>
      <p:sp>
        <p:nvSpPr>
          <p:cNvPr id="6" name="Espace réservé du pied de page 5"/>
          <p:cNvSpPr>
            <a:spLocks noGrp="1"/>
          </p:cNvSpPr>
          <p:nvPr>
            <p:ph type="ftr" sz="quarter" idx="11"/>
          </p:nvPr>
        </p:nvSpPr>
        <p:spPr/>
        <p:txBody>
          <a:bodyPr/>
          <a:lstStyle/>
          <a:p>
            <a:endParaRPr lang="en-US"/>
          </a:p>
        </p:txBody>
      </p:sp>
      <p:sp>
        <p:nvSpPr>
          <p:cNvPr id="7" name="Espace réservé du numéro de diapositive 6"/>
          <p:cNvSpPr>
            <a:spLocks noGrp="1"/>
          </p:cNvSpPr>
          <p:nvPr>
            <p:ph type="sldNum" sz="quarter" idx="12"/>
          </p:nvPr>
        </p:nvSpPr>
        <p:spPr/>
        <p:txBody>
          <a:bodyPr/>
          <a:lstStyle/>
          <a:p>
            <a:fld id="{773134F2-7769-9248-A931-A896FA17E375}" type="slidenum">
              <a:rPr lang="en-US" smtClean="0"/>
              <a:t>‹#›</a:t>
            </a:fld>
            <a:endParaRPr lang="en-US"/>
          </a:p>
        </p:txBody>
      </p:sp>
    </p:spTree>
    <p:extLst>
      <p:ext uri="{BB962C8B-B14F-4D97-AF65-F5344CB8AC3E}">
        <p14:creationId xmlns:p14="http://schemas.microsoft.com/office/powerpoint/2010/main" val="32115251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57E8AD93-C774-5346-8304-6AAFC9DADD0B}" type="datetimeFigureOut">
              <a:rPr lang="en-US" smtClean="0"/>
              <a:t>12/15/2023</a:t>
            </a:fld>
            <a:endParaRPr lang="en-US"/>
          </a:p>
        </p:txBody>
      </p:sp>
      <p:sp>
        <p:nvSpPr>
          <p:cNvPr id="6" name="Espace réservé du pied de page 5"/>
          <p:cNvSpPr>
            <a:spLocks noGrp="1"/>
          </p:cNvSpPr>
          <p:nvPr>
            <p:ph type="ftr" sz="quarter" idx="11"/>
          </p:nvPr>
        </p:nvSpPr>
        <p:spPr/>
        <p:txBody>
          <a:bodyPr/>
          <a:lstStyle/>
          <a:p>
            <a:endParaRPr lang="en-US"/>
          </a:p>
        </p:txBody>
      </p:sp>
      <p:sp>
        <p:nvSpPr>
          <p:cNvPr id="7" name="Espace réservé du numéro de diapositive 6"/>
          <p:cNvSpPr>
            <a:spLocks noGrp="1"/>
          </p:cNvSpPr>
          <p:nvPr>
            <p:ph type="sldNum" sz="quarter" idx="12"/>
          </p:nvPr>
        </p:nvSpPr>
        <p:spPr/>
        <p:txBody>
          <a:bodyPr/>
          <a:lstStyle/>
          <a:p>
            <a:fld id="{773134F2-7769-9248-A931-A896FA17E375}" type="slidenum">
              <a:rPr lang="en-US" smtClean="0"/>
              <a:t>‹#›</a:t>
            </a:fld>
            <a:endParaRPr lang="en-US"/>
          </a:p>
        </p:txBody>
      </p:sp>
    </p:spTree>
    <p:extLst>
      <p:ext uri="{BB962C8B-B14F-4D97-AF65-F5344CB8AC3E}">
        <p14:creationId xmlns:p14="http://schemas.microsoft.com/office/powerpoint/2010/main" val="11287089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E8AD93-C774-5346-8304-6AAFC9DADD0B}" type="datetimeFigureOut">
              <a:rPr lang="en-US" smtClean="0"/>
              <a:t>12/15/2023</a:t>
            </a:fld>
            <a:endParaRPr lang="en-US"/>
          </a:p>
        </p:txBody>
      </p:sp>
      <p:sp>
        <p:nvSpPr>
          <p:cNvPr id="5" name="Espace réservé du pied de page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ce réservé du numéro de diapositive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3134F2-7769-9248-A931-A896FA17E375}" type="slidenum">
              <a:rPr lang="en-US" smtClean="0"/>
              <a:t>‹#›</a:t>
            </a:fld>
            <a:endParaRPr lang="en-US"/>
          </a:p>
        </p:txBody>
      </p:sp>
    </p:spTree>
    <p:extLst>
      <p:ext uri="{BB962C8B-B14F-4D97-AF65-F5344CB8AC3E}">
        <p14:creationId xmlns:p14="http://schemas.microsoft.com/office/powerpoint/2010/main" val="5894719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fif" /><Relationship Id="rId1" Type="http://schemas.openxmlformats.org/officeDocument/2006/relationships/slideLayout" Target="../slideLayouts/slideLayout7.xml" /></Relationships>
</file>

<file path=ppt/slides/_rels/slide10.xml.rels><?xml version="1.0" encoding="UTF-8" standalone="yes"?>
<Relationships xmlns="http://schemas.openxmlformats.org/package/2006/relationships"><Relationship Id="rId2" Type="http://schemas.openxmlformats.org/officeDocument/2006/relationships/image" Target="../media/image8.jpg" /><Relationship Id="rId1" Type="http://schemas.openxmlformats.org/officeDocument/2006/relationships/slideLayout" Target="../slideLayouts/slideLayout7.xml" /></Relationships>
</file>

<file path=ppt/slides/_rels/slide11.xml.rels><?xml version="1.0" encoding="UTF-8" standalone="yes"?>
<Relationships xmlns="http://schemas.openxmlformats.org/package/2006/relationships"><Relationship Id="rId2" Type="http://schemas.openxmlformats.org/officeDocument/2006/relationships/image" Target="../media/image9.png" /><Relationship Id="rId1" Type="http://schemas.openxmlformats.org/officeDocument/2006/relationships/slideLayout" Target="../slideLayouts/slideLayout7.xml" /></Relationships>
</file>

<file path=ppt/slides/_rels/slide12.xml.rels><?xml version="1.0" encoding="UTF-8" standalone="yes"?>
<Relationships xmlns="http://schemas.openxmlformats.org/package/2006/relationships"><Relationship Id="rId2" Type="http://schemas.openxmlformats.org/officeDocument/2006/relationships/image" Target="../media/image10.jpg" /><Relationship Id="rId1" Type="http://schemas.openxmlformats.org/officeDocument/2006/relationships/slideLayout" Target="../slideLayouts/slideLayout7.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4.xml.rels><?xml version="1.0" encoding="UTF-8" standalone="yes"?>
<Relationships xmlns="http://schemas.openxmlformats.org/package/2006/relationships"><Relationship Id="rId2" Type="http://schemas.openxmlformats.org/officeDocument/2006/relationships/image" Target="../media/image11.jfif" /><Relationship Id="rId1" Type="http://schemas.openxmlformats.org/officeDocument/2006/relationships/slideLayout" Target="../slideLayouts/slideLayout7.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2" Type="http://schemas.openxmlformats.org/officeDocument/2006/relationships/image" Target="../media/image12.png" /><Relationship Id="rId1" Type="http://schemas.openxmlformats.org/officeDocument/2006/relationships/slideLayout" Target="../slideLayouts/slideLayout7.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2" Type="http://schemas.openxmlformats.org/officeDocument/2006/relationships/image" Target="../media/image13.jpeg" /><Relationship Id="rId1" Type="http://schemas.openxmlformats.org/officeDocument/2006/relationships/slideLayout" Target="../slideLayouts/slideLayout7.xml" /></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 /><Relationship Id="rId1" Type="http://schemas.openxmlformats.org/officeDocument/2006/relationships/slideLayout" Target="../slideLayouts/slideLayout6.xml"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2" Type="http://schemas.openxmlformats.org/officeDocument/2006/relationships/image" Target="../media/image2.jfif"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Layout" Target="../slideLayouts/slideLayout7.xml" /></Relationships>
</file>

<file path=ppt/slides/_rels/slide6.xml.rels><?xml version="1.0" encoding="UTF-8" standalone="yes"?>
<Relationships xmlns="http://schemas.openxmlformats.org/package/2006/relationships"><Relationship Id="rId3" Type="http://schemas.openxmlformats.org/officeDocument/2006/relationships/image" Target="../media/image5.png" /><Relationship Id="rId2" Type="http://schemas.openxmlformats.org/officeDocument/2006/relationships/image" Target="../media/image4.jpg"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2" Type="http://schemas.openxmlformats.org/officeDocument/2006/relationships/image" Target="../media/image6.JPG" /><Relationship Id="rId1" Type="http://schemas.openxmlformats.org/officeDocument/2006/relationships/slideLayout" Target="../slideLayouts/slideLayout6.xml" /></Relationships>
</file>

<file path=ppt/slides/_rels/slide8.xml.rels><?xml version="1.0" encoding="UTF-8" standalone="yes"?>
<Relationships xmlns="http://schemas.openxmlformats.org/package/2006/relationships"><Relationship Id="rId2" Type="http://schemas.openxmlformats.org/officeDocument/2006/relationships/image" Target="../media/image7.PNG" /><Relationship Id="rId1" Type="http://schemas.openxmlformats.org/officeDocument/2006/relationships/slideLayout" Target="../slideLayouts/slideLayout7.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5000"/>
            <a:lum/>
          </a:blip>
          <a:srcRect/>
          <a:stretch>
            <a:fillRect t="-3000" b="-29000"/>
          </a:stretch>
        </a:blipFill>
        <a:effectLst/>
      </p:bgPr>
    </p:bg>
    <p:spTree>
      <p:nvGrpSpPr>
        <p:cNvPr id="1" name=""/>
        <p:cNvGrpSpPr/>
        <p:nvPr/>
      </p:nvGrpSpPr>
      <p:grpSpPr>
        <a:xfrm>
          <a:off x="0" y="0"/>
          <a:ext cx="0" cy="0"/>
          <a:chOff x="0" y="0"/>
          <a:chExt cx="0" cy="0"/>
        </a:xfrm>
      </p:grpSpPr>
      <p:sp>
        <p:nvSpPr>
          <p:cNvPr id="5" name="ZoneTexte 4"/>
          <p:cNvSpPr txBox="1"/>
          <p:nvPr/>
        </p:nvSpPr>
        <p:spPr>
          <a:xfrm>
            <a:off x="3581400" y="304800"/>
            <a:ext cx="4572000" cy="369332"/>
          </a:xfrm>
          <a:prstGeom prst="rect">
            <a:avLst/>
          </a:prstGeom>
          <a:noFill/>
        </p:spPr>
        <p:txBody>
          <a:bodyPr wrap="square" rtlCol="0">
            <a:spAutoFit/>
          </a:bodyPr>
          <a:lstStyle/>
          <a:p>
            <a:endParaRPr lang="fr-FR" dirty="0"/>
          </a:p>
        </p:txBody>
      </p:sp>
      <p:sp>
        <p:nvSpPr>
          <p:cNvPr id="7" name="ZoneTexte 6"/>
          <p:cNvSpPr txBox="1"/>
          <p:nvPr/>
        </p:nvSpPr>
        <p:spPr>
          <a:xfrm>
            <a:off x="4267200" y="489466"/>
            <a:ext cx="3886200" cy="707886"/>
          </a:xfrm>
          <a:prstGeom prst="rect">
            <a:avLst/>
          </a:prstGeom>
          <a:noFill/>
        </p:spPr>
        <p:txBody>
          <a:bodyPr wrap="square" rtlCol="0">
            <a:spAutoFit/>
          </a:bodyPr>
          <a:lstStyle/>
          <a:p>
            <a:pPr algn="ctr"/>
            <a:r>
              <a:rPr lang="fr-FR" sz="2000" b="1" dirty="0"/>
              <a:t>université Constantine 01 </a:t>
            </a:r>
          </a:p>
          <a:p>
            <a:pPr algn="ctr"/>
            <a:r>
              <a:rPr lang="fr-FR" sz="2000" b="1" dirty="0"/>
              <a:t>faculté : des science exactes</a:t>
            </a:r>
            <a:endParaRPr lang="fr-FR" sz="2000" dirty="0"/>
          </a:p>
        </p:txBody>
      </p:sp>
      <p:sp>
        <p:nvSpPr>
          <p:cNvPr id="10" name="ZoneTexte 9"/>
          <p:cNvSpPr txBox="1"/>
          <p:nvPr/>
        </p:nvSpPr>
        <p:spPr>
          <a:xfrm>
            <a:off x="3301042" y="4267200"/>
            <a:ext cx="5486400" cy="646331"/>
          </a:xfrm>
          <a:prstGeom prst="rect">
            <a:avLst/>
          </a:prstGeom>
          <a:noFill/>
        </p:spPr>
        <p:txBody>
          <a:bodyPr wrap="square" rtlCol="0">
            <a:spAutoFit/>
          </a:bodyPr>
          <a:lstStyle/>
          <a:p>
            <a:pPr algn="ctr"/>
            <a:r>
              <a:rPr lang="fr-FR" sz="3600" b="1" dirty="0">
                <a:solidFill>
                  <a:schemeClr val="tx1">
                    <a:lumMod val="85000"/>
                    <a:lumOff val="15000"/>
                  </a:schemeClr>
                </a:solidFill>
                <a:latin typeface="Arial" pitchFamily="34" charset="0"/>
                <a:cs typeface="Arial" pitchFamily="34" charset="0"/>
              </a:rPr>
              <a:t>Organe</a:t>
            </a:r>
            <a:r>
              <a:rPr lang="fr-FR" sz="3600" b="1" dirty="0">
                <a:solidFill>
                  <a:schemeClr val="accent3">
                    <a:lumMod val="50000"/>
                  </a:schemeClr>
                </a:solidFill>
                <a:latin typeface="Arial" pitchFamily="34" charset="0"/>
                <a:cs typeface="Arial" pitchFamily="34" charset="0"/>
              </a:rPr>
              <a:t> </a:t>
            </a:r>
            <a:r>
              <a:rPr lang="fr-FR" sz="3600" b="1" dirty="0">
                <a:solidFill>
                  <a:schemeClr val="tx1">
                    <a:lumMod val="85000"/>
                    <a:lumOff val="15000"/>
                  </a:schemeClr>
                </a:solidFill>
                <a:latin typeface="Arial" pitchFamily="34" charset="0"/>
                <a:cs typeface="Arial" pitchFamily="34" charset="0"/>
              </a:rPr>
              <a:t>transplantation</a:t>
            </a:r>
          </a:p>
        </p:txBody>
      </p:sp>
      <p:sp>
        <p:nvSpPr>
          <p:cNvPr id="11" name="ZoneTexte 10"/>
          <p:cNvSpPr txBox="1"/>
          <p:nvPr/>
        </p:nvSpPr>
        <p:spPr>
          <a:xfrm>
            <a:off x="9220200" y="5410200"/>
            <a:ext cx="2209800" cy="707886"/>
          </a:xfrm>
          <a:prstGeom prst="rect">
            <a:avLst/>
          </a:prstGeom>
          <a:noFill/>
        </p:spPr>
        <p:txBody>
          <a:bodyPr wrap="square" rtlCol="0">
            <a:spAutoFit/>
          </a:bodyPr>
          <a:lstStyle/>
          <a:p>
            <a:r>
              <a:rPr lang="fr-FR" sz="2000" dirty="0" err="1">
                <a:solidFill>
                  <a:schemeClr val="tx1">
                    <a:lumMod val="85000"/>
                    <a:lumOff val="15000"/>
                  </a:schemeClr>
                </a:solidFill>
              </a:rPr>
              <a:t>Prepared</a:t>
            </a:r>
            <a:r>
              <a:rPr lang="fr-FR" sz="2000" dirty="0">
                <a:solidFill>
                  <a:schemeClr val="tx1">
                    <a:lumMod val="85000"/>
                    <a:lumOff val="15000"/>
                  </a:schemeClr>
                </a:solidFill>
              </a:rPr>
              <a:t> by:</a:t>
            </a:r>
          </a:p>
          <a:p>
            <a:r>
              <a:rPr lang="fr-FR" sz="2000" dirty="0" err="1">
                <a:solidFill>
                  <a:schemeClr val="tx1">
                    <a:lumMod val="85000"/>
                    <a:lumOff val="15000"/>
                  </a:schemeClr>
                </a:solidFill>
              </a:rPr>
              <a:t>Bouazdia</a:t>
            </a:r>
            <a:r>
              <a:rPr lang="fr-FR" sz="2000" dirty="0">
                <a:solidFill>
                  <a:schemeClr val="tx1">
                    <a:lumMod val="85000"/>
                    <a:lumOff val="15000"/>
                  </a:schemeClr>
                </a:solidFill>
              </a:rPr>
              <a:t> Maroua.</a:t>
            </a:r>
          </a:p>
        </p:txBody>
      </p:sp>
    </p:spTree>
    <p:extLst>
      <p:ext uri="{BB962C8B-B14F-4D97-AF65-F5344CB8AC3E}">
        <p14:creationId xmlns:p14="http://schemas.microsoft.com/office/powerpoint/2010/main" val="3497718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ZoneTexte 1"/>
          <p:cNvSpPr txBox="1"/>
          <p:nvPr/>
        </p:nvSpPr>
        <p:spPr>
          <a:xfrm>
            <a:off x="381000" y="152401"/>
            <a:ext cx="3810000" cy="762000"/>
          </a:xfrm>
          <a:prstGeom prst="rect">
            <a:avLst/>
          </a:prstGeom>
        </p:spPr>
        <p:txBody>
          <a:bodyPr vert="horz" lIns="91440" tIns="45720" rIns="91440" bIns="45720" rtlCol="0" anchor="ctr">
            <a:normAutofit/>
          </a:bodyPr>
          <a:lstStyle>
            <a:lvl1pPr>
              <a:lnSpc>
                <a:spcPct val="90000"/>
              </a:lnSpc>
              <a:spcBef>
                <a:spcPct val="0"/>
              </a:spcBef>
              <a:buNone/>
              <a:defRPr sz="3200">
                <a:solidFill>
                  <a:schemeClr val="accent5"/>
                </a:solidFill>
                <a:latin typeface="Arial" pitchFamily="34" charset="0"/>
                <a:ea typeface="+mj-ea"/>
                <a:cs typeface="Arial" pitchFamily="34" charset="0"/>
              </a:defRPr>
            </a:lvl1pPr>
          </a:lstStyle>
          <a:p>
            <a:r>
              <a:rPr lang="fr-FR" sz="2000" dirty="0">
                <a:solidFill>
                  <a:schemeClr val="tx1">
                    <a:lumMod val="95000"/>
                    <a:lumOff val="5000"/>
                  </a:schemeClr>
                </a:solidFill>
              </a:rPr>
              <a:t>Types of organe transplantation</a:t>
            </a:r>
          </a:p>
        </p:txBody>
      </p:sp>
    </p:spTree>
    <p:extLst>
      <p:ext uri="{BB962C8B-B14F-4D97-AF65-F5344CB8AC3E}">
        <p14:creationId xmlns:p14="http://schemas.microsoft.com/office/powerpoint/2010/main" val="16124347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40000"/>
          </a:stretch>
        </a:blipFill>
        <a:effectLst/>
      </p:bgPr>
    </p:bg>
    <p:spTree>
      <p:nvGrpSpPr>
        <p:cNvPr id="1" name=""/>
        <p:cNvGrpSpPr/>
        <p:nvPr/>
      </p:nvGrpSpPr>
      <p:grpSpPr>
        <a:xfrm>
          <a:off x="0" y="0"/>
          <a:ext cx="0" cy="0"/>
          <a:chOff x="0" y="0"/>
          <a:chExt cx="0" cy="0"/>
        </a:xfrm>
      </p:grpSpPr>
      <p:sp>
        <p:nvSpPr>
          <p:cNvPr id="3" name="ZoneTexte 2"/>
          <p:cNvSpPr txBox="1"/>
          <p:nvPr/>
        </p:nvSpPr>
        <p:spPr>
          <a:xfrm>
            <a:off x="7086600" y="2011680"/>
            <a:ext cx="5181600" cy="1200329"/>
          </a:xfrm>
          <a:prstGeom prst="rect">
            <a:avLst/>
          </a:prstGeom>
          <a:noFill/>
        </p:spPr>
        <p:txBody>
          <a:bodyPr wrap="square" rtlCol="0">
            <a:spAutoFit/>
          </a:bodyPr>
          <a:lstStyle/>
          <a:p>
            <a:pPr algn="ctr"/>
            <a:r>
              <a:rPr lang="fr-FR" sz="3600" dirty="0">
                <a:solidFill>
                  <a:schemeClr val="accent1">
                    <a:lumMod val="50000"/>
                  </a:schemeClr>
                </a:solidFill>
                <a:latin typeface="Arial" pitchFamily="34" charset="0"/>
                <a:cs typeface="Arial" pitchFamily="34" charset="0"/>
              </a:rPr>
              <a:t>More to know about; </a:t>
            </a:r>
            <a:r>
              <a:rPr lang="fr-FR" sz="3600" dirty="0" err="1">
                <a:solidFill>
                  <a:schemeClr val="accent1">
                    <a:lumMod val="50000"/>
                  </a:schemeClr>
                </a:solidFill>
                <a:latin typeface="Arial" pitchFamily="34" charset="0"/>
                <a:cs typeface="Arial" pitchFamily="34" charset="0"/>
              </a:rPr>
              <a:t>Xenotransplantaion</a:t>
            </a:r>
            <a:endParaRPr lang="fr-FR" sz="3600" dirty="0">
              <a:solidFill>
                <a:schemeClr val="accent1">
                  <a:lumMod val="50000"/>
                </a:schemeClr>
              </a:solidFill>
              <a:latin typeface="Arial" pitchFamily="34" charset="0"/>
              <a:cs typeface="Arial" pitchFamily="34" charset="0"/>
            </a:endParaRPr>
          </a:p>
        </p:txBody>
      </p:sp>
    </p:spTree>
    <p:extLst>
      <p:ext uri="{BB962C8B-B14F-4D97-AF65-F5344CB8AC3E}">
        <p14:creationId xmlns:p14="http://schemas.microsoft.com/office/powerpoint/2010/main" val="25233454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23644044-CB53-601D-0EB2-8693FF53CCAA}"/>
              </a:ext>
            </a:extLst>
          </p:cNvPr>
          <p:cNvSpPr txBox="1"/>
          <p:nvPr/>
        </p:nvSpPr>
        <p:spPr>
          <a:xfrm>
            <a:off x="609600" y="776361"/>
            <a:ext cx="5486400" cy="3785652"/>
          </a:xfrm>
          <a:prstGeom prst="rect">
            <a:avLst/>
          </a:prstGeom>
          <a:noFill/>
        </p:spPr>
        <p:txBody>
          <a:bodyPr wrap="square">
            <a:spAutoFit/>
          </a:bodyPr>
          <a:lstStyle/>
          <a:p>
            <a:pPr algn="l"/>
            <a:br>
              <a:rPr lang="en-GB" sz="2000" b="1" i="0" dirty="0">
                <a:solidFill>
                  <a:schemeClr val="tx1">
                    <a:lumMod val="95000"/>
                    <a:lumOff val="5000"/>
                  </a:schemeClr>
                </a:solidFill>
                <a:effectLst/>
              </a:rPr>
            </a:br>
            <a:r>
              <a:rPr lang="en-GB" sz="2000" b="1" i="0" dirty="0">
                <a:solidFill>
                  <a:schemeClr val="tx1">
                    <a:lumMod val="95000"/>
                    <a:lumOff val="5000"/>
                  </a:schemeClr>
                </a:solidFill>
                <a:effectLst/>
              </a:rPr>
              <a:t>The story of Mr. David Bennett</a:t>
            </a:r>
          </a:p>
          <a:p>
            <a:pPr algn="l"/>
            <a:r>
              <a:rPr lang="en-GB" sz="2000" b="0" i="0" dirty="0">
                <a:solidFill>
                  <a:schemeClr val="tx1">
                    <a:lumMod val="95000"/>
                    <a:lumOff val="5000"/>
                  </a:schemeClr>
                </a:solidFill>
                <a:effectLst/>
              </a:rPr>
              <a:t>David Bennett is a 57-year-old American citizen. He has been suffering for years from a serious heart disease that requires a heart replacement </a:t>
            </a:r>
            <a:r>
              <a:rPr lang="en-GB" sz="2000" b="0" i="0" dirty="0" err="1">
                <a:solidFill>
                  <a:schemeClr val="tx1">
                    <a:lumMod val="95000"/>
                    <a:lumOff val="5000"/>
                  </a:schemeClr>
                </a:solidFill>
                <a:effectLst/>
              </a:rPr>
              <a:t>operation,he</a:t>
            </a:r>
            <a:r>
              <a:rPr lang="en-GB" sz="2000" b="0" i="0" dirty="0">
                <a:solidFill>
                  <a:schemeClr val="tx1">
                    <a:lumMod val="95000"/>
                    <a:lumOff val="5000"/>
                  </a:schemeClr>
                </a:solidFill>
                <a:effectLst/>
              </a:rPr>
              <a:t> has been bedridden for 3 months, waiting to die. he did not qualify for a human heart transplant, so he decided to undergo an experimental test. Completely new of its kind, it </a:t>
            </a:r>
            <a:r>
              <a:rPr lang="en-GB" sz="2000" b="0" i="0" dirty="0" err="1">
                <a:solidFill>
                  <a:schemeClr val="tx1">
                    <a:lumMod val="95000"/>
                    <a:lumOff val="5000"/>
                  </a:schemeClr>
                </a:solidFill>
                <a:effectLst/>
              </a:rPr>
              <a:t>receives.He</a:t>
            </a:r>
            <a:r>
              <a:rPr lang="en-GB" sz="2000" b="0" i="0" dirty="0">
                <a:solidFill>
                  <a:schemeClr val="tx1">
                    <a:lumMod val="95000"/>
                    <a:lumOff val="5000"/>
                  </a:schemeClr>
                </a:solidFill>
                <a:effectLst/>
              </a:rPr>
              <a:t> says: “Either I die, or I do this transplant.” I want to live.</a:t>
            </a:r>
          </a:p>
          <a:p>
            <a:pPr algn="l"/>
            <a:endParaRPr lang="en-GB" sz="2000" b="0" i="0" dirty="0">
              <a:solidFill>
                <a:schemeClr val="tx1">
                  <a:lumMod val="95000"/>
                  <a:lumOff val="5000"/>
                </a:schemeClr>
              </a:solidFill>
              <a:effectLst/>
            </a:endParaRPr>
          </a:p>
        </p:txBody>
      </p:sp>
      <p:sp>
        <p:nvSpPr>
          <p:cNvPr id="3" name="TextBox 2">
            <a:extLst>
              <a:ext uri="{FF2B5EF4-FFF2-40B4-BE49-F238E27FC236}">
                <a16:creationId xmlns:a16="http://schemas.microsoft.com/office/drawing/2014/main" id="{7CAF3D9A-79E8-DC5E-4933-7C1CAF46C009}"/>
              </a:ext>
            </a:extLst>
          </p:cNvPr>
          <p:cNvSpPr txBox="1"/>
          <p:nvPr/>
        </p:nvSpPr>
        <p:spPr>
          <a:xfrm>
            <a:off x="6254150" y="1143000"/>
            <a:ext cx="5404449" cy="1631216"/>
          </a:xfrm>
          <a:prstGeom prst="rect">
            <a:avLst/>
          </a:prstGeom>
          <a:noFill/>
        </p:spPr>
        <p:txBody>
          <a:bodyPr wrap="square">
            <a:spAutoFit/>
          </a:bodyPr>
          <a:lstStyle/>
          <a:p>
            <a:pPr algn="l"/>
            <a:r>
              <a:rPr lang="en-GB" sz="2000" b="0" i="0" dirty="0">
                <a:solidFill>
                  <a:schemeClr val="tx1">
                    <a:lumMod val="95000"/>
                    <a:lumOff val="5000"/>
                  </a:schemeClr>
                </a:solidFill>
                <a:effectLst/>
              </a:rPr>
              <a:t>He experienced strong cardiac function with no obvious signs of acute rejection for nearly seven weeks after the surgery. A sudden onset of heart failure led to his death two months after the transplant.</a:t>
            </a:r>
            <a:endParaRPr lang="en-US" sz="2000" dirty="0">
              <a:solidFill>
                <a:schemeClr val="tx1">
                  <a:lumMod val="95000"/>
                  <a:lumOff val="5000"/>
                </a:schemeClr>
              </a:solidFill>
            </a:endParaRPr>
          </a:p>
        </p:txBody>
      </p:sp>
      <p:sp>
        <p:nvSpPr>
          <p:cNvPr id="6" name="TextBox 5">
            <a:extLst>
              <a:ext uri="{FF2B5EF4-FFF2-40B4-BE49-F238E27FC236}">
                <a16:creationId xmlns:a16="http://schemas.microsoft.com/office/drawing/2014/main" id="{238D581C-7CDE-6ED1-7454-6F59DFC3246F}"/>
              </a:ext>
            </a:extLst>
          </p:cNvPr>
          <p:cNvSpPr txBox="1"/>
          <p:nvPr/>
        </p:nvSpPr>
        <p:spPr>
          <a:xfrm>
            <a:off x="736120" y="286926"/>
            <a:ext cx="11303479" cy="707886"/>
          </a:xfrm>
          <a:prstGeom prst="rect">
            <a:avLst/>
          </a:prstGeom>
          <a:noFill/>
        </p:spPr>
        <p:txBody>
          <a:bodyPr wrap="square">
            <a:spAutoFit/>
          </a:bodyPr>
          <a:lstStyle/>
          <a:p>
            <a:r>
              <a:rPr lang="en-GB" sz="2000" b="0" dirty="0">
                <a:solidFill>
                  <a:srgbClr val="000000"/>
                </a:solidFill>
                <a:effectLst/>
              </a:rPr>
              <a:t>the </a:t>
            </a:r>
            <a:r>
              <a:rPr lang="en-GB" sz="2000" b="0" dirty="0" err="1">
                <a:solidFill>
                  <a:srgbClr val="000000"/>
                </a:solidFill>
                <a:effectLst/>
              </a:rPr>
              <a:t>Center</a:t>
            </a:r>
            <a:r>
              <a:rPr lang="en-GB" sz="2000" b="0" dirty="0">
                <a:solidFill>
                  <a:srgbClr val="000000"/>
                </a:solidFill>
                <a:effectLst/>
              </a:rPr>
              <a:t> for Innovative Medical Models (</a:t>
            </a:r>
            <a:r>
              <a:rPr lang="en-GB" sz="2000" b="0" dirty="0" err="1">
                <a:solidFill>
                  <a:srgbClr val="000000"/>
                </a:solidFill>
                <a:effectLst/>
              </a:rPr>
              <a:t>CiMM</a:t>
            </a:r>
            <a:r>
              <a:rPr lang="en-GB" sz="2000" b="0" dirty="0">
                <a:solidFill>
                  <a:srgbClr val="000000"/>
                </a:solidFill>
                <a:effectLst/>
              </a:rPr>
              <a:t>) in Munich affiliated with Ludwig </a:t>
            </a:r>
            <a:r>
              <a:rPr lang="en-GB" sz="2000" b="0" dirty="0" err="1">
                <a:solidFill>
                  <a:srgbClr val="000000"/>
                </a:solidFill>
                <a:effectLst/>
              </a:rPr>
              <a:t>Maximilians</a:t>
            </a:r>
            <a:r>
              <a:rPr lang="en-GB" sz="2000" b="0" dirty="0">
                <a:solidFill>
                  <a:srgbClr val="000000"/>
                </a:solidFill>
                <a:effectLst/>
              </a:rPr>
              <a:t> University, which is a unique research environment for generating animal </a:t>
            </a:r>
            <a:r>
              <a:rPr lang="en-GB" sz="2000" dirty="0">
                <a:solidFill>
                  <a:srgbClr val="000000"/>
                </a:solidFill>
              </a:rPr>
              <a:t>models(a</a:t>
            </a:r>
            <a:r>
              <a:rPr lang="en-GB" sz="2000" b="0" dirty="0">
                <a:solidFill>
                  <a:srgbClr val="000000"/>
                </a:solidFill>
                <a:effectLst/>
              </a:rPr>
              <a:t> very special types of pigs).</a:t>
            </a:r>
            <a:endParaRPr lang="en-US" sz="2000" dirty="0"/>
          </a:p>
        </p:txBody>
      </p:sp>
      <p:sp>
        <p:nvSpPr>
          <p:cNvPr id="2" name="ZoneTexte 1"/>
          <p:cNvSpPr txBox="1"/>
          <p:nvPr/>
        </p:nvSpPr>
        <p:spPr>
          <a:xfrm>
            <a:off x="609600" y="4307456"/>
            <a:ext cx="5410200" cy="2246769"/>
          </a:xfrm>
          <a:prstGeom prst="rect">
            <a:avLst/>
          </a:prstGeom>
          <a:noFill/>
        </p:spPr>
        <p:txBody>
          <a:bodyPr wrap="square" rtlCol="0">
            <a:spAutoFit/>
          </a:bodyPr>
          <a:lstStyle/>
          <a:p>
            <a:r>
              <a:rPr lang="en-GB" sz="2000" dirty="0">
                <a:solidFill>
                  <a:schemeClr val="tx1">
                    <a:lumMod val="95000"/>
                    <a:lumOff val="5000"/>
                  </a:schemeClr>
                </a:solidFill>
              </a:rPr>
              <a:t>The operation was performed January 2022, at the American University of Maryland Hospitals, and the US Food and Drug Administration granted emergency authorisation. It wasn't just an ordinary pig heart, it received 10 genetic modifications.</a:t>
            </a:r>
          </a:p>
          <a:p>
            <a:endParaRPr lang="fr-FR" sz="2000" dirty="0">
              <a:solidFill>
                <a:schemeClr val="tx1">
                  <a:lumMod val="95000"/>
                  <a:lumOff val="5000"/>
                </a:schemeClr>
              </a:solidFill>
            </a:endParaRP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2887891"/>
            <a:ext cx="5562599" cy="3666334"/>
          </a:xfrm>
          <a:prstGeom prst="rect">
            <a:avLst/>
          </a:prstGeom>
        </p:spPr>
      </p:pic>
    </p:spTree>
    <p:extLst>
      <p:ext uri="{BB962C8B-B14F-4D97-AF65-F5344CB8AC3E}">
        <p14:creationId xmlns:p14="http://schemas.microsoft.com/office/powerpoint/2010/main" val="1817613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0E7CC0D-B905-50E8-339D-FB90B4029F2C}"/>
              </a:ext>
            </a:extLst>
          </p:cNvPr>
          <p:cNvSpPr txBox="1"/>
          <p:nvPr/>
        </p:nvSpPr>
        <p:spPr>
          <a:xfrm>
            <a:off x="1219200" y="685800"/>
            <a:ext cx="4445000" cy="4401205"/>
          </a:xfrm>
          <a:prstGeom prst="rect">
            <a:avLst/>
          </a:prstGeom>
          <a:noFill/>
        </p:spPr>
        <p:txBody>
          <a:bodyPr wrap="square">
            <a:spAutoFit/>
          </a:bodyPr>
          <a:lstStyle/>
          <a:p>
            <a:br>
              <a:rPr lang="en-GB" sz="2000" dirty="0">
                <a:solidFill>
                  <a:schemeClr val="tx1">
                    <a:lumMod val="95000"/>
                    <a:lumOff val="5000"/>
                  </a:schemeClr>
                </a:solidFill>
              </a:rPr>
            </a:br>
            <a:r>
              <a:rPr lang="en-GB" sz="2000" b="0" i="0" dirty="0">
                <a:solidFill>
                  <a:schemeClr val="tx1">
                    <a:lumMod val="95000"/>
                    <a:lumOff val="5000"/>
                  </a:schemeClr>
                </a:solidFill>
                <a:effectLst/>
              </a:rPr>
              <a:t>In China, researchers transplanted insulin-producing pancreatic cells from genetically modified pigs into the bodies of diabetic patients. </a:t>
            </a:r>
          </a:p>
          <a:p>
            <a:r>
              <a:rPr lang="en-GB" sz="2000" b="0" i="0" dirty="0">
                <a:solidFill>
                  <a:schemeClr val="tx1">
                    <a:lumMod val="95000"/>
                    <a:lumOff val="5000"/>
                  </a:schemeClr>
                </a:solidFill>
                <a:effectLst/>
              </a:rPr>
              <a:t>At Massachusetts General Hospital in </a:t>
            </a:r>
            <a:r>
              <a:rPr lang="en-GB" sz="2000" dirty="0">
                <a:solidFill>
                  <a:schemeClr val="tx1">
                    <a:lumMod val="95000"/>
                    <a:lumOff val="5000"/>
                  </a:schemeClr>
                </a:solidFill>
              </a:rPr>
              <a:t>A</a:t>
            </a:r>
            <a:r>
              <a:rPr lang="en-GB" sz="2000" b="0" i="0" dirty="0">
                <a:solidFill>
                  <a:schemeClr val="tx1">
                    <a:lumMod val="95000"/>
                    <a:lumOff val="5000"/>
                  </a:schemeClr>
                </a:solidFill>
                <a:effectLst/>
              </a:rPr>
              <a:t>merica, researchers announced last October that they had used genetically modified pig skin as a temporary wound covering for a person with severe burns. It worked as effectively as human skin, better than any other animal’s skin</a:t>
            </a:r>
            <a:r>
              <a:rPr lang="en-GB" sz="2000" dirty="0">
                <a:solidFill>
                  <a:schemeClr val="tx1">
                    <a:lumMod val="95000"/>
                    <a:lumOff val="5000"/>
                  </a:schemeClr>
                </a:solidFill>
              </a:rPr>
              <a:t>.</a:t>
            </a:r>
          </a:p>
          <a:p>
            <a:r>
              <a:rPr lang="en-GB" sz="2000" b="0" i="0" dirty="0">
                <a:solidFill>
                  <a:schemeClr val="tx1">
                    <a:lumMod val="95000"/>
                    <a:lumOff val="5000"/>
                  </a:schemeClr>
                </a:solidFill>
                <a:effectLst/>
              </a:rPr>
              <a:t>pig valves are already being used successfully in Current heart operations.</a:t>
            </a:r>
            <a:endParaRPr lang="en-US" sz="2000" dirty="0">
              <a:solidFill>
                <a:schemeClr val="tx1">
                  <a:lumMod val="95000"/>
                  <a:lumOff val="5000"/>
                </a:schemeClr>
              </a:solidFill>
            </a:endParaRPr>
          </a:p>
        </p:txBody>
      </p:sp>
      <p:sp>
        <p:nvSpPr>
          <p:cNvPr id="7" name="TextBox 6">
            <a:extLst>
              <a:ext uri="{FF2B5EF4-FFF2-40B4-BE49-F238E27FC236}">
                <a16:creationId xmlns:a16="http://schemas.microsoft.com/office/drawing/2014/main" id="{A97422EE-97D6-3959-F570-A3C69EF6F645}"/>
              </a:ext>
            </a:extLst>
          </p:cNvPr>
          <p:cNvSpPr txBox="1"/>
          <p:nvPr/>
        </p:nvSpPr>
        <p:spPr>
          <a:xfrm>
            <a:off x="6400800" y="1132376"/>
            <a:ext cx="4826770" cy="3785652"/>
          </a:xfrm>
          <a:prstGeom prst="rect">
            <a:avLst/>
          </a:prstGeom>
          <a:noFill/>
        </p:spPr>
        <p:txBody>
          <a:bodyPr wrap="square">
            <a:spAutoFit/>
          </a:bodyPr>
          <a:lstStyle/>
          <a:p>
            <a:br>
              <a:rPr lang="en-GB" sz="2000" dirty="0">
                <a:solidFill>
                  <a:schemeClr val="tx1">
                    <a:lumMod val="95000"/>
                    <a:lumOff val="5000"/>
                  </a:schemeClr>
                </a:solidFill>
              </a:rPr>
            </a:br>
            <a:r>
              <a:rPr lang="en-GB" sz="2000" b="0" i="0" dirty="0">
                <a:solidFill>
                  <a:schemeClr val="tx1">
                    <a:lumMod val="95000"/>
                    <a:lumOff val="5000"/>
                  </a:schemeClr>
                </a:solidFill>
                <a:effectLst/>
              </a:rPr>
              <a:t>There are multiple reasons  that make pigs the best organ donors. Pigs have been well studied over many years from physiological and anatomical aspects. They are also relatively easier to genetically modify.</a:t>
            </a:r>
          </a:p>
          <a:p>
            <a:r>
              <a:rPr lang="en-GB" sz="2000" b="0" i="0" dirty="0">
                <a:solidFill>
                  <a:schemeClr val="tx1">
                    <a:lumMod val="95000"/>
                    <a:lumOff val="5000"/>
                  </a:schemeClr>
                </a:solidFill>
                <a:effectLst/>
              </a:rPr>
              <a:t>pig organs are similar in size and anatomical structure to human organs, so it make it easier to place them, and in each "belly" They produce a large number of offspring (like rabbits), and they reach adulthood in about six months, </a:t>
            </a:r>
            <a:endParaRPr lang="en-US" sz="2000" dirty="0">
              <a:solidFill>
                <a:schemeClr val="tx1">
                  <a:lumMod val="95000"/>
                  <a:lumOff val="5000"/>
                </a:schemeClr>
              </a:solidFill>
            </a:endParaRPr>
          </a:p>
        </p:txBody>
      </p:sp>
    </p:spTree>
    <p:extLst>
      <p:ext uri="{BB962C8B-B14F-4D97-AF65-F5344CB8AC3E}">
        <p14:creationId xmlns:p14="http://schemas.microsoft.com/office/powerpoint/2010/main" val="1630387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5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88590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62000" y="1929"/>
            <a:ext cx="10515600" cy="1006475"/>
          </a:xfrm>
        </p:spPr>
        <p:txBody>
          <a:bodyPr vert="horz" lIns="91440" tIns="45720" rIns="91440" bIns="45720" rtlCol="0" anchor="ctr">
            <a:normAutofit/>
          </a:bodyPr>
          <a:lstStyle/>
          <a:p>
            <a:r>
              <a:rPr lang="en-US" sz="3200" dirty="0">
                <a:solidFill>
                  <a:schemeClr val="accent5"/>
                </a:solidFill>
                <a:latin typeface="Arial" pitchFamily="34" charset="0"/>
                <a:cs typeface="Arial" pitchFamily="34" charset="0"/>
              </a:rPr>
              <a:t>ethical issues</a:t>
            </a:r>
            <a:endParaRPr lang="fr-FR" sz="3200" dirty="0">
              <a:solidFill>
                <a:schemeClr val="accent5"/>
              </a:solidFill>
              <a:latin typeface="Arial" pitchFamily="34" charset="0"/>
              <a:cs typeface="Arial" pitchFamily="34" charset="0"/>
            </a:endParaRPr>
          </a:p>
        </p:txBody>
      </p:sp>
      <p:sp>
        <p:nvSpPr>
          <p:cNvPr id="3" name="Espace réservé du contenu 2"/>
          <p:cNvSpPr>
            <a:spLocks noGrp="1"/>
          </p:cNvSpPr>
          <p:nvPr>
            <p:ph idx="1"/>
          </p:nvPr>
        </p:nvSpPr>
        <p:spPr>
          <a:xfrm>
            <a:off x="762000" y="990600"/>
            <a:ext cx="5105400" cy="4339650"/>
          </a:xfrm>
          <a:noFill/>
        </p:spPr>
        <p:txBody>
          <a:bodyPr wrap="square" rtlCol="0">
            <a:spAutoFit/>
          </a:bodyPr>
          <a:lstStyle/>
          <a:p>
            <a:pPr marL="0"/>
            <a:r>
              <a:rPr lang="en-US" sz="2000" b="1" dirty="0">
                <a:solidFill>
                  <a:schemeClr val="tx1">
                    <a:lumMod val="95000"/>
                    <a:lumOff val="5000"/>
                  </a:schemeClr>
                </a:solidFill>
              </a:rPr>
              <a:t>Donor-related issues</a:t>
            </a:r>
          </a:p>
          <a:p>
            <a:pPr marL="0"/>
            <a:r>
              <a:rPr lang="en-US" sz="2000" dirty="0">
                <a:solidFill>
                  <a:schemeClr val="tx1">
                    <a:lumMod val="95000"/>
                    <a:lumOff val="5000"/>
                  </a:schemeClr>
                </a:solidFill>
              </a:rPr>
              <a:t>Consent: Obtaining informed consent from both living and deceased donors is crucial. Living donors must be fully informed of the risks and benefits of donation, while consent from deceased donors may be obtained through proxy consent or implied consent laws.</a:t>
            </a:r>
          </a:p>
          <a:p>
            <a:pPr marL="0"/>
            <a:r>
              <a:rPr lang="en-US" sz="2000" dirty="0">
                <a:solidFill>
                  <a:schemeClr val="tx1">
                    <a:lumMod val="95000"/>
                    <a:lumOff val="5000"/>
                  </a:schemeClr>
                </a:solidFill>
              </a:rPr>
              <a:t>Allocation: The allocation systems are used to ensure fair and equitable access to organs while considering factors such as medical urgency and transplant urgency.</a:t>
            </a:r>
          </a:p>
          <a:p>
            <a:pPr marL="0" indent="0">
              <a:buNone/>
            </a:pPr>
            <a:endParaRPr lang="en-US" sz="2000" dirty="0">
              <a:solidFill>
                <a:schemeClr val="tx1">
                  <a:lumMod val="95000"/>
                  <a:lumOff val="5000"/>
                </a:schemeClr>
              </a:solidFill>
            </a:endParaRPr>
          </a:p>
          <a:p>
            <a:pPr marL="0"/>
            <a:endParaRPr lang="en-US" sz="2000" dirty="0">
              <a:solidFill>
                <a:schemeClr val="tx1">
                  <a:lumMod val="95000"/>
                  <a:lumOff val="5000"/>
                </a:schemeClr>
              </a:solidFill>
            </a:endParaRPr>
          </a:p>
        </p:txBody>
      </p:sp>
      <p:sp>
        <p:nvSpPr>
          <p:cNvPr id="4" name="TextBox 2">
            <a:extLst>
              <a:ext uri="{FF2B5EF4-FFF2-40B4-BE49-F238E27FC236}">
                <a16:creationId xmlns:a16="http://schemas.microsoft.com/office/drawing/2014/main" id="{86E77968-DB04-FD5A-53FE-36B4538973DA}"/>
              </a:ext>
            </a:extLst>
          </p:cNvPr>
          <p:cNvSpPr txBox="1"/>
          <p:nvPr/>
        </p:nvSpPr>
        <p:spPr>
          <a:xfrm>
            <a:off x="6096001" y="840984"/>
            <a:ext cx="5559212" cy="4093428"/>
          </a:xfrm>
          <a:prstGeom prst="rect">
            <a:avLst/>
          </a:prstGeom>
          <a:noFill/>
        </p:spPr>
        <p:txBody>
          <a:bodyPr wrap="square">
            <a:spAutoFit/>
          </a:bodyPr>
          <a:lstStyle/>
          <a:p>
            <a:pPr marL="0"/>
            <a:r>
              <a:rPr lang="en-US" sz="2000" b="1" dirty="0">
                <a:solidFill>
                  <a:schemeClr val="tx1">
                    <a:lumMod val="95000"/>
                    <a:lumOff val="5000"/>
                  </a:schemeClr>
                </a:solidFill>
              </a:rPr>
              <a:t>Recipient-related issues</a:t>
            </a:r>
          </a:p>
          <a:p>
            <a:pPr marL="0"/>
            <a:r>
              <a:rPr lang="en-US" sz="2000" dirty="0">
                <a:solidFill>
                  <a:schemeClr val="tx1">
                    <a:lumMod val="95000"/>
                    <a:lumOff val="5000"/>
                  </a:schemeClr>
                </a:solidFill>
              </a:rPr>
              <a:t>Selection: Selecting the most suitable recipients for organ transplantation is essential to maximize the success of the procedure and utilize donor organs effectively. Factors such as medical urgency, transplant urgency, and long-term survival potential are considered during recipient selection.</a:t>
            </a:r>
          </a:p>
          <a:p>
            <a:pPr marL="0"/>
            <a:r>
              <a:rPr lang="en-US" sz="2000" dirty="0">
                <a:solidFill>
                  <a:schemeClr val="tx1">
                    <a:lumMod val="95000"/>
                    <a:lumOff val="5000"/>
                  </a:schemeClr>
                </a:solidFill>
              </a:rPr>
              <a:t>Informed consent: Recipients must be fully informed of the risks and benefits of transplantation, including the potential for rejection, the need for lifelong immunosuppressive drugs, and the possibility of side effects from these drugs.</a:t>
            </a:r>
          </a:p>
        </p:txBody>
      </p:sp>
      <p:sp>
        <p:nvSpPr>
          <p:cNvPr id="5" name="TextBox 4">
            <a:extLst>
              <a:ext uri="{FF2B5EF4-FFF2-40B4-BE49-F238E27FC236}">
                <a16:creationId xmlns:a16="http://schemas.microsoft.com/office/drawing/2014/main" id="{4A8CE54D-52AE-9B6B-3F4C-0765C68E5DBC}"/>
              </a:ext>
            </a:extLst>
          </p:cNvPr>
          <p:cNvSpPr txBox="1"/>
          <p:nvPr/>
        </p:nvSpPr>
        <p:spPr>
          <a:xfrm>
            <a:off x="838199" y="4648200"/>
            <a:ext cx="10898909" cy="1938992"/>
          </a:xfrm>
          <a:prstGeom prst="rect">
            <a:avLst/>
          </a:prstGeom>
          <a:noFill/>
        </p:spPr>
        <p:txBody>
          <a:bodyPr wrap="square">
            <a:spAutoFit/>
          </a:bodyPr>
          <a:lstStyle/>
          <a:p>
            <a:r>
              <a:rPr lang="en-US" sz="2000" b="1" dirty="0"/>
              <a:t>Societal issues</a:t>
            </a:r>
          </a:p>
          <a:p>
            <a:r>
              <a:rPr lang="en-US" sz="2000" dirty="0"/>
              <a:t>Commercialization: The commercialization of organ transplantation raises ethical concerns, particularly regarding the potential exploitation of vulnerable populations and the creation of an organ market.</a:t>
            </a:r>
          </a:p>
          <a:p>
            <a:r>
              <a:rPr lang="en-US" sz="2000" dirty="0"/>
              <a:t>Xenotransplantation: Xenotransplantation, the transplantation of organs from animals to humans, raises ethical concerns regarding animal welfare, the potential for cross-species disease transmission, and the social acceptability of such procedures</a:t>
            </a:r>
          </a:p>
        </p:txBody>
      </p:sp>
    </p:spTree>
    <p:extLst>
      <p:ext uri="{BB962C8B-B14F-4D97-AF65-F5344CB8AC3E}">
        <p14:creationId xmlns:p14="http://schemas.microsoft.com/office/powerpoint/2010/main" val="3542251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arn(inVertical)">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barn(inVertical)">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62000" y="228601"/>
            <a:ext cx="10515600" cy="1066800"/>
          </a:xfrm>
        </p:spPr>
        <p:txBody>
          <a:bodyPr vert="horz" lIns="91440" tIns="45720" rIns="91440" bIns="45720" rtlCol="0" anchor="ctr">
            <a:normAutofit/>
          </a:bodyPr>
          <a:lstStyle/>
          <a:p>
            <a:r>
              <a:rPr lang="fr-FR" sz="3200" dirty="0">
                <a:solidFill>
                  <a:schemeClr val="accent5"/>
                </a:solidFill>
                <a:latin typeface="Arial" pitchFamily="34" charset="0"/>
                <a:cs typeface="Arial" pitchFamily="34" charset="0"/>
              </a:rPr>
              <a:t>Autonomie – </a:t>
            </a:r>
            <a:r>
              <a:rPr lang="fr-FR" sz="3200" dirty="0" err="1">
                <a:solidFill>
                  <a:schemeClr val="accent5"/>
                </a:solidFill>
                <a:latin typeface="Arial" pitchFamily="34" charset="0"/>
                <a:cs typeface="Arial" pitchFamily="34" charset="0"/>
              </a:rPr>
              <a:t>Beneficence</a:t>
            </a:r>
            <a:r>
              <a:rPr lang="fr-FR" sz="3200" dirty="0">
                <a:solidFill>
                  <a:schemeClr val="accent5"/>
                </a:solidFill>
                <a:latin typeface="Arial" pitchFamily="34" charset="0"/>
                <a:cs typeface="Arial" pitchFamily="34" charset="0"/>
              </a:rPr>
              <a:t>/ non </a:t>
            </a:r>
            <a:r>
              <a:rPr lang="fr-FR" sz="3200" dirty="0" err="1">
                <a:solidFill>
                  <a:schemeClr val="accent5"/>
                </a:solidFill>
                <a:latin typeface="Arial" pitchFamily="34" charset="0"/>
                <a:cs typeface="Arial" pitchFamily="34" charset="0"/>
              </a:rPr>
              <a:t>maleficence</a:t>
            </a:r>
            <a:r>
              <a:rPr lang="fr-FR" sz="3200" dirty="0">
                <a:solidFill>
                  <a:schemeClr val="accent5"/>
                </a:solidFill>
                <a:latin typeface="Arial" pitchFamily="34" charset="0"/>
                <a:cs typeface="Arial" pitchFamily="34" charset="0"/>
              </a:rPr>
              <a:t> – justice:</a:t>
            </a:r>
          </a:p>
        </p:txBody>
      </p:sp>
      <p:sp>
        <p:nvSpPr>
          <p:cNvPr id="3" name="Espace réservé du contenu 2"/>
          <p:cNvSpPr>
            <a:spLocks noGrp="1"/>
          </p:cNvSpPr>
          <p:nvPr>
            <p:ph idx="1"/>
          </p:nvPr>
        </p:nvSpPr>
        <p:spPr>
          <a:xfrm>
            <a:off x="838200" y="1447800"/>
            <a:ext cx="10515600" cy="4351338"/>
          </a:xfrm>
        </p:spPr>
        <p:txBody>
          <a:bodyPr>
            <a:normAutofit fontScale="85000" lnSpcReduction="10000"/>
          </a:bodyPr>
          <a:lstStyle/>
          <a:p>
            <a:pPr marL="0" indent="0">
              <a:buNone/>
            </a:pPr>
            <a:r>
              <a:rPr lang="fr-FR" dirty="0" err="1"/>
              <a:t>Organs</a:t>
            </a:r>
            <a:r>
              <a:rPr lang="fr-FR" dirty="0"/>
              <a:t> </a:t>
            </a:r>
            <a:r>
              <a:rPr lang="fr-FR" dirty="0" err="1"/>
              <a:t>should</a:t>
            </a:r>
            <a:r>
              <a:rPr lang="fr-FR" dirty="0"/>
              <a:t> </a:t>
            </a:r>
            <a:r>
              <a:rPr lang="fr-FR" dirty="0" err="1"/>
              <a:t>be</a:t>
            </a:r>
            <a:r>
              <a:rPr lang="fr-FR" dirty="0"/>
              <a:t> </a:t>
            </a:r>
            <a:r>
              <a:rPr lang="fr-FR" dirty="0" err="1"/>
              <a:t>removed</a:t>
            </a:r>
            <a:r>
              <a:rPr lang="fr-FR" dirty="0"/>
              <a:t> </a:t>
            </a:r>
            <a:r>
              <a:rPr lang="fr-FR" dirty="0" err="1"/>
              <a:t>from</a:t>
            </a:r>
            <a:r>
              <a:rPr lang="fr-FR" dirty="0"/>
              <a:t> </a:t>
            </a:r>
            <a:r>
              <a:rPr lang="fr-FR" dirty="0" err="1"/>
              <a:t>deceased</a:t>
            </a:r>
            <a:r>
              <a:rPr lang="fr-FR" dirty="0"/>
              <a:t> </a:t>
            </a:r>
            <a:r>
              <a:rPr lang="fr-FR" dirty="0" err="1"/>
              <a:t>persons</a:t>
            </a:r>
            <a:r>
              <a:rPr lang="fr-FR" dirty="0"/>
              <a:t> for the </a:t>
            </a:r>
            <a:r>
              <a:rPr lang="fr-FR" dirty="0" err="1"/>
              <a:t>purpose</a:t>
            </a:r>
            <a:r>
              <a:rPr lang="fr-FR" dirty="0"/>
              <a:t> of transplantation if the consent </a:t>
            </a:r>
            <a:r>
              <a:rPr lang="fr-FR" dirty="0" err="1"/>
              <a:t>recuired</a:t>
            </a:r>
            <a:r>
              <a:rPr lang="fr-FR" dirty="0"/>
              <a:t> by </a:t>
            </a:r>
            <a:r>
              <a:rPr lang="fr-FR" dirty="0" err="1"/>
              <a:t>low</a:t>
            </a:r>
            <a:r>
              <a:rPr lang="fr-FR" dirty="0"/>
              <a:t> </a:t>
            </a:r>
            <a:r>
              <a:rPr lang="fr-FR" dirty="0" err="1"/>
              <a:t>is</a:t>
            </a:r>
            <a:r>
              <a:rPr lang="fr-FR" dirty="0"/>
              <a:t> </a:t>
            </a:r>
            <a:r>
              <a:rPr lang="fr-FR" dirty="0" err="1"/>
              <a:t>obtained</a:t>
            </a:r>
            <a:r>
              <a:rPr lang="fr-FR" dirty="0"/>
              <a:t> or </a:t>
            </a:r>
            <a:r>
              <a:rPr lang="fr-FR" dirty="0" err="1"/>
              <a:t>he</a:t>
            </a:r>
            <a:r>
              <a:rPr lang="fr-FR" dirty="0"/>
              <a:t> </a:t>
            </a:r>
            <a:r>
              <a:rPr lang="fr-FR" dirty="0" err="1"/>
              <a:t>did</a:t>
            </a:r>
            <a:r>
              <a:rPr lang="fr-FR" dirty="0"/>
              <a:t> not </a:t>
            </a:r>
            <a:r>
              <a:rPr lang="fr-FR" dirty="0" err="1"/>
              <a:t>objected</a:t>
            </a:r>
            <a:r>
              <a:rPr lang="fr-FR" dirty="0"/>
              <a:t> </a:t>
            </a:r>
            <a:r>
              <a:rPr lang="fr-FR" dirty="0" err="1"/>
              <a:t>such</a:t>
            </a:r>
            <a:r>
              <a:rPr lang="fr-FR" dirty="0"/>
              <a:t> </a:t>
            </a:r>
            <a:r>
              <a:rPr lang="fr-FR" dirty="0" err="1"/>
              <a:t>removel</a:t>
            </a:r>
            <a:r>
              <a:rPr lang="fr-FR" dirty="0"/>
              <a:t> </a:t>
            </a:r>
            <a:r>
              <a:rPr lang="fr-FR" dirty="0" err="1"/>
              <a:t>during</a:t>
            </a:r>
            <a:r>
              <a:rPr lang="fr-FR" dirty="0"/>
              <a:t> </a:t>
            </a:r>
            <a:r>
              <a:rPr lang="fr-FR" dirty="0" err="1"/>
              <a:t>his</a:t>
            </a:r>
            <a:r>
              <a:rPr lang="fr-FR" dirty="0"/>
              <a:t> </a:t>
            </a:r>
            <a:r>
              <a:rPr lang="fr-FR" dirty="0" err="1"/>
              <a:t>lifetime</a:t>
            </a:r>
            <a:r>
              <a:rPr lang="fr-FR" dirty="0"/>
              <a:t>.</a:t>
            </a:r>
          </a:p>
          <a:p>
            <a:pPr marL="0" indent="0">
              <a:buNone/>
            </a:pPr>
            <a:r>
              <a:rPr lang="fr-FR" dirty="0"/>
              <a:t>Living </a:t>
            </a:r>
            <a:r>
              <a:rPr lang="fr-FR" dirty="0" err="1"/>
              <a:t>donors</a:t>
            </a:r>
            <a:r>
              <a:rPr lang="fr-FR" dirty="0"/>
              <a:t> </a:t>
            </a:r>
            <a:r>
              <a:rPr lang="fr-FR" dirty="0" err="1"/>
              <a:t>should</a:t>
            </a:r>
            <a:r>
              <a:rPr lang="fr-FR" dirty="0"/>
              <a:t> </a:t>
            </a:r>
            <a:r>
              <a:rPr lang="fr-FR" dirty="0" err="1"/>
              <a:t>be</a:t>
            </a:r>
            <a:r>
              <a:rPr lang="fr-FR" dirty="0"/>
              <a:t> </a:t>
            </a:r>
            <a:r>
              <a:rPr lang="fr-FR" dirty="0" err="1"/>
              <a:t>genetically</a:t>
            </a:r>
            <a:r>
              <a:rPr lang="fr-FR" dirty="0"/>
              <a:t>, </a:t>
            </a:r>
            <a:r>
              <a:rPr lang="fr-FR" dirty="0" err="1"/>
              <a:t>legally</a:t>
            </a:r>
            <a:r>
              <a:rPr lang="fr-FR" dirty="0"/>
              <a:t> </a:t>
            </a:r>
            <a:r>
              <a:rPr lang="fr-FR" dirty="0" err="1"/>
              <a:t>emotionally</a:t>
            </a:r>
            <a:r>
              <a:rPr lang="fr-FR" dirty="0"/>
              <a:t> </a:t>
            </a:r>
            <a:r>
              <a:rPr lang="fr-FR" dirty="0" err="1"/>
              <a:t>related</a:t>
            </a:r>
            <a:r>
              <a:rPr lang="fr-FR" dirty="0"/>
              <a:t> to </a:t>
            </a:r>
            <a:r>
              <a:rPr lang="fr-FR" dirty="0" err="1"/>
              <a:t>their</a:t>
            </a:r>
            <a:r>
              <a:rPr lang="fr-FR" dirty="0"/>
              <a:t> </a:t>
            </a:r>
            <a:r>
              <a:rPr lang="fr-FR" dirty="0" err="1"/>
              <a:t>recipients</a:t>
            </a:r>
            <a:r>
              <a:rPr lang="fr-FR" dirty="0"/>
              <a:t>. </a:t>
            </a:r>
            <a:r>
              <a:rPr lang="fr-FR" dirty="0" err="1"/>
              <a:t>Informed</a:t>
            </a:r>
            <a:r>
              <a:rPr lang="fr-FR" dirty="0"/>
              <a:t> consent not by force not for the</a:t>
            </a:r>
            <a:r>
              <a:rPr lang="ar-DZ" dirty="0"/>
              <a:t> </a:t>
            </a:r>
            <a:r>
              <a:rPr lang="fr-FR" dirty="0" err="1"/>
              <a:t>reward</a:t>
            </a:r>
            <a:r>
              <a:rPr lang="fr-FR" dirty="0"/>
              <a:t> of money.</a:t>
            </a:r>
          </a:p>
          <a:p>
            <a:pPr marL="0" indent="0">
              <a:buNone/>
            </a:pPr>
            <a:r>
              <a:rPr lang="fr-FR" dirty="0"/>
              <a:t>No </a:t>
            </a:r>
            <a:r>
              <a:rPr lang="fr-FR" dirty="0" err="1"/>
              <a:t>organs</a:t>
            </a:r>
            <a:r>
              <a:rPr lang="fr-FR" dirty="0"/>
              <a:t> </a:t>
            </a:r>
            <a:r>
              <a:rPr lang="fr-FR" dirty="0" err="1"/>
              <a:t>should</a:t>
            </a:r>
            <a:r>
              <a:rPr lang="fr-FR" dirty="0"/>
              <a:t> </a:t>
            </a:r>
            <a:r>
              <a:rPr lang="fr-FR" dirty="0" err="1"/>
              <a:t>be</a:t>
            </a:r>
            <a:r>
              <a:rPr lang="fr-FR" dirty="0"/>
              <a:t> </a:t>
            </a:r>
            <a:r>
              <a:rPr lang="fr-FR" dirty="0" err="1"/>
              <a:t>removed</a:t>
            </a:r>
            <a:r>
              <a:rPr lang="fr-FR" dirty="0"/>
              <a:t> </a:t>
            </a:r>
            <a:r>
              <a:rPr lang="fr-FR" dirty="0" err="1"/>
              <a:t>from</a:t>
            </a:r>
            <a:r>
              <a:rPr lang="fr-FR" dirty="0"/>
              <a:t> </a:t>
            </a:r>
            <a:r>
              <a:rPr lang="fr-FR" dirty="0" err="1"/>
              <a:t>minors</a:t>
            </a:r>
            <a:r>
              <a:rPr lang="fr-FR" dirty="0"/>
              <a:t> and </a:t>
            </a:r>
            <a:r>
              <a:rPr lang="fr-FR" dirty="0" err="1"/>
              <a:t>legally</a:t>
            </a:r>
            <a:r>
              <a:rPr lang="fr-FR" dirty="0"/>
              <a:t> </a:t>
            </a:r>
            <a:r>
              <a:rPr lang="fr-FR" dirty="0" err="1"/>
              <a:t>incompetant</a:t>
            </a:r>
            <a:r>
              <a:rPr lang="fr-FR" dirty="0"/>
              <a:t> people for the </a:t>
            </a:r>
            <a:r>
              <a:rPr lang="fr-FR" dirty="0" err="1"/>
              <a:t>purpose</a:t>
            </a:r>
            <a:r>
              <a:rPr lang="fr-FR" dirty="0"/>
              <a:t> of transplantation.</a:t>
            </a:r>
          </a:p>
          <a:p>
            <a:pPr marL="0" indent="0">
              <a:buNone/>
            </a:pPr>
            <a:r>
              <a:rPr lang="fr-FR" dirty="0" err="1"/>
              <a:t>Cells</a:t>
            </a:r>
            <a:r>
              <a:rPr lang="fr-FR" dirty="0"/>
              <a:t> and tissues, organes </a:t>
            </a:r>
            <a:r>
              <a:rPr lang="fr-FR" dirty="0" err="1"/>
              <a:t>should</a:t>
            </a:r>
            <a:r>
              <a:rPr lang="fr-FR" dirty="0"/>
              <a:t> </a:t>
            </a:r>
            <a:r>
              <a:rPr lang="fr-FR" dirty="0" err="1"/>
              <a:t>only</a:t>
            </a:r>
            <a:r>
              <a:rPr lang="fr-FR" dirty="0"/>
              <a:t> </a:t>
            </a:r>
            <a:r>
              <a:rPr lang="fr-FR" dirty="0" err="1"/>
              <a:t>be</a:t>
            </a:r>
            <a:r>
              <a:rPr lang="fr-FR" dirty="0"/>
              <a:t> </a:t>
            </a:r>
            <a:r>
              <a:rPr lang="fr-FR" dirty="0" err="1"/>
              <a:t>donated</a:t>
            </a:r>
            <a:r>
              <a:rPr lang="fr-FR" dirty="0"/>
              <a:t> </a:t>
            </a:r>
            <a:r>
              <a:rPr lang="fr-FR" dirty="0" err="1"/>
              <a:t>freely</a:t>
            </a:r>
            <a:r>
              <a:rPr lang="fr-FR" dirty="0"/>
              <a:t> </a:t>
            </a:r>
            <a:r>
              <a:rPr lang="fr-FR" dirty="0" err="1"/>
              <a:t>without</a:t>
            </a:r>
            <a:r>
              <a:rPr lang="fr-FR" dirty="0"/>
              <a:t> </a:t>
            </a:r>
            <a:r>
              <a:rPr lang="fr-FR" dirty="0" err="1"/>
              <a:t>any</a:t>
            </a:r>
            <a:r>
              <a:rPr lang="fr-FR" dirty="0"/>
              <a:t> </a:t>
            </a:r>
            <a:r>
              <a:rPr lang="fr-FR" dirty="0" err="1"/>
              <a:t>monetary</a:t>
            </a:r>
            <a:r>
              <a:rPr lang="fr-FR" dirty="0"/>
              <a:t> </a:t>
            </a:r>
            <a:r>
              <a:rPr lang="fr-FR" dirty="0" err="1"/>
              <a:t>payment</a:t>
            </a:r>
            <a:r>
              <a:rPr lang="fr-FR" dirty="0"/>
              <a:t> or </a:t>
            </a:r>
            <a:r>
              <a:rPr lang="fr-FR" dirty="0" err="1"/>
              <a:t>reward</a:t>
            </a:r>
            <a:r>
              <a:rPr lang="fr-FR" dirty="0"/>
              <a:t> of money.</a:t>
            </a:r>
          </a:p>
          <a:p>
            <a:pPr marL="0" indent="0">
              <a:buNone/>
            </a:pPr>
            <a:r>
              <a:rPr lang="fr-FR" dirty="0"/>
              <a:t>This </a:t>
            </a:r>
            <a:r>
              <a:rPr lang="fr-FR" dirty="0" err="1"/>
              <a:t>should</a:t>
            </a:r>
            <a:r>
              <a:rPr lang="fr-FR" dirty="0"/>
              <a:t> </a:t>
            </a:r>
            <a:r>
              <a:rPr lang="fr-FR" dirty="0" err="1"/>
              <a:t>be</a:t>
            </a:r>
            <a:r>
              <a:rPr lang="fr-FR" dirty="0"/>
              <a:t> </a:t>
            </a:r>
            <a:r>
              <a:rPr lang="fr-FR" dirty="0" err="1"/>
              <a:t>guided</a:t>
            </a:r>
            <a:r>
              <a:rPr lang="fr-FR" dirty="0"/>
              <a:t> by </a:t>
            </a:r>
            <a:r>
              <a:rPr lang="fr-FR" dirty="0" err="1"/>
              <a:t>clinical</a:t>
            </a:r>
            <a:r>
              <a:rPr lang="fr-FR" dirty="0"/>
              <a:t> </a:t>
            </a:r>
            <a:r>
              <a:rPr lang="fr-FR" dirty="0" err="1"/>
              <a:t>criteria</a:t>
            </a:r>
            <a:r>
              <a:rPr lang="fr-FR" dirty="0"/>
              <a:t> and </a:t>
            </a:r>
            <a:r>
              <a:rPr lang="fr-FR" dirty="0" err="1"/>
              <a:t>ethical</a:t>
            </a:r>
            <a:r>
              <a:rPr lang="fr-FR" dirty="0"/>
              <a:t> </a:t>
            </a:r>
            <a:r>
              <a:rPr lang="fr-FR" dirty="0" err="1"/>
              <a:t>norms</a:t>
            </a:r>
            <a:r>
              <a:rPr lang="fr-FR" dirty="0"/>
              <a:t> not </a:t>
            </a:r>
            <a:r>
              <a:rPr lang="fr-FR" dirty="0" err="1"/>
              <a:t>financial</a:t>
            </a:r>
            <a:r>
              <a:rPr lang="fr-FR" dirty="0"/>
              <a:t>.</a:t>
            </a:r>
          </a:p>
        </p:txBody>
      </p:sp>
    </p:spTree>
    <p:extLst>
      <p:ext uri="{BB962C8B-B14F-4D97-AF65-F5344CB8AC3E}">
        <p14:creationId xmlns:p14="http://schemas.microsoft.com/office/powerpoint/2010/main" val="2909128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ircle(in)">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circle(in)">
                                      <p:cBhvr>
                                        <p:cTn id="27" dur="2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circle(in)">
                                      <p:cBhvr>
                                        <p:cTn id="3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0" r="-50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12261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304800"/>
            <a:ext cx="10515600" cy="6248400"/>
          </a:xfrm>
        </p:spPr>
        <p:txBody>
          <a:bodyPr>
            <a:noAutofit/>
          </a:bodyPr>
          <a:lstStyle/>
          <a:p>
            <a:r>
              <a:rPr lang="en-US" sz="2200" dirty="0">
                <a:solidFill>
                  <a:schemeClr val="tx1">
                    <a:lumMod val="95000"/>
                    <a:lumOff val="5000"/>
                  </a:schemeClr>
                </a:solidFill>
                <a:latin typeface="Calibri (Corps)"/>
              </a:rPr>
              <a:t>This activity of organ harvesting and organ transplantation is governed by Law 85-05 of February 16, 1985 and the various implementing regulatory texts.</a:t>
            </a:r>
          </a:p>
          <a:p>
            <a:r>
              <a:rPr lang="en-US" sz="2200" dirty="0">
                <a:solidFill>
                  <a:schemeClr val="tx1">
                    <a:lumMod val="95000"/>
                    <a:lumOff val="5000"/>
                  </a:schemeClr>
                </a:solidFill>
                <a:latin typeface="Calibri (Corps)"/>
              </a:rPr>
              <a:t> This activity can only be practiced in authorized establishments (order number 29 of June 14, 2012 supplementing order number 30 of October 2, 2002).</a:t>
            </a:r>
          </a:p>
          <a:p>
            <a:r>
              <a:rPr lang="en-US" sz="2200" dirty="0">
                <a:solidFill>
                  <a:schemeClr val="tx1">
                    <a:lumMod val="95000"/>
                    <a:lumOff val="5000"/>
                  </a:schemeClr>
                </a:solidFill>
                <a:latin typeface="Calibri (Corps)"/>
              </a:rPr>
              <a:t>The removal of organs from deceased persons can only be carried out after medical and legal confirmation of death and if the deceased did not object to the donation during his lifetime.</a:t>
            </a:r>
          </a:p>
          <a:p>
            <a:r>
              <a:rPr lang="en-US" sz="2200" dirty="0">
                <a:solidFill>
                  <a:schemeClr val="tx1">
                    <a:lumMod val="95000"/>
                    <a:lumOff val="5000"/>
                  </a:schemeClr>
                </a:solidFill>
                <a:latin typeface="Calibri (Corps)"/>
              </a:rPr>
              <a:t> Organ harvesting from living people can only be carried out on adults and must not endanger the life of the donor. Consent must be free and informed.</a:t>
            </a:r>
          </a:p>
          <a:p>
            <a:r>
              <a:rPr lang="en-US" sz="2200" dirty="0">
                <a:solidFill>
                  <a:schemeClr val="tx1">
                    <a:lumMod val="95000"/>
                    <a:lumOff val="5000"/>
                  </a:schemeClr>
                </a:solidFill>
                <a:latin typeface="Calibri (Corps)"/>
              </a:rPr>
              <a:t>Free donations .The absence of remuneration for graft removal procedures.</a:t>
            </a:r>
          </a:p>
          <a:p>
            <a:r>
              <a:rPr lang="fr-FR" sz="2200" dirty="0" err="1">
                <a:solidFill>
                  <a:schemeClr val="tx1">
                    <a:lumMod val="95000"/>
                    <a:lumOff val="5000"/>
                  </a:schemeClr>
                </a:solidFill>
                <a:latin typeface="Calibri (Corps)"/>
              </a:rPr>
              <a:t>Anonymity</a:t>
            </a:r>
            <a:r>
              <a:rPr lang="fr-FR" sz="2200" dirty="0">
                <a:solidFill>
                  <a:schemeClr val="tx1">
                    <a:lumMod val="95000"/>
                    <a:lumOff val="5000"/>
                  </a:schemeClr>
                </a:solidFill>
                <a:latin typeface="Calibri (Corps)"/>
              </a:rPr>
              <a:t> </a:t>
            </a:r>
            <a:r>
              <a:rPr lang="fr-FR" sz="2200" dirty="0" err="1">
                <a:solidFill>
                  <a:schemeClr val="tx1">
                    <a:lumMod val="95000"/>
                    <a:lumOff val="5000"/>
                  </a:schemeClr>
                </a:solidFill>
                <a:latin typeface="Calibri (Corps)"/>
              </a:rPr>
              <a:t>is</a:t>
            </a:r>
            <a:r>
              <a:rPr lang="fr-FR" sz="2200" dirty="0">
                <a:solidFill>
                  <a:schemeClr val="tx1">
                    <a:lumMod val="95000"/>
                    <a:lumOff val="5000"/>
                  </a:schemeClr>
                </a:solidFill>
                <a:latin typeface="Calibri (Corps)"/>
              </a:rPr>
              <a:t> </a:t>
            </a:r>
            <a:r>
              <a:rPr lang="fr-FR" sz="2200" dirty="0" err="1">
                <a:solidFill>
                  <a:schemeClr val="tx1">
                    <a:lumMod val="95000"/>
                    <a:lumOff val="5000"/>
                  </a:schemeClr>
                </a:solidFill>
                <a:latin typeface="Calibri (Corps)"/>
              </a:rPr>
              <a:t>mandatory</a:t>
            </a:r>
            <a:r>
              <a:rPr lang="fr-FR" sz="2200" dirty="0">
                <a:solidFill>
                  <a:schemeClr val="tx1">
                    <a:lumMod val="95000"/>
                    <a:lumOff val="5000"/>
                  </a:schemeClr>
                </a:solidFill>
                <a:latin typeface="Calibri (Corps)"/>
              </a:rPr>
              <a:t>.</a:t>
            </a:r>
          </a:p>
          <a:p>
            <a:r>
              <a:rPr lang="en-GB" sz="2200" dirty="0">
                <a:solidFill>
                  <a:schemeClr val="tx1">
                    <a:lumMod val="95000"/>
                    <a:lumOff val="5000"/>
                  </a:schemeClr>
                </a:solidFill>
                <a:latin typeface="Calibri (Corps)"/>
              </a:rPr>
              <a:t>This concerns leads to the need to create and establish specialized </a:t>
            </a:r>
            <a:r>
              <a:rPr lang="en-GB" sz="2200" dirty="0" err="1">
                <a:solidFill>
                  <a:schemeClr val="tx1">
                    <a:lumMod val="95000"/>
                    <a:lumOff val="5000"/>
                  </a:schemeClr>
                </a:solidFill>
                <a:latin typeface="Calibri (Corps)"/>
              </a:rPr>
              <a:t>centers</a:t>
            </a:r>
            <a:r>
              <a:rPr lang="en-GB" sz="2200" dirty="0">
                <a:solidFill>
                  <a:schemeClr val="tx1">
                    <a:lumMod val="95000"/>
                    <a:lumOff val="5000"/>
                  </a:schemeClr>
                </a:solidFill>
                <a:latin typeface="Calibri (Corps)"/>
              </a:rPr>
              <a:t> for human organ transplantation supervised by the state whose services have to be extended to include poor people, thing that was translated into practice in Algeria through the establishment of the National Agency of Organ Transplantation and its management under the executive decree 12/167 of Jumada 13th, 1433 corresponding to April 5th, 2012</a:t>
            </a:r>
            <a:endParaRPr lang="fr-FR" sz="2200" dirty="0">
              <a:solidFill>
                <a:schemeClr val="tx1">
                  <a:lumMod val="95000"/>
                  <a:lumOff val="5000"/>
                </a:schemeClr>
              </a:solidFill>
              <a:latin typeface="Calibri (Corps)"/>
            </a:endParaRPr>
          </a:p>
          <a:p>
            <a:endParaRPr lang="fr-FR" sz="2200" dirty="0">
              <a:solidFill>
                <a:schemeClr val="tx1">
                  <a:lumMod val="95000"/>
                  <a:lumOff val="5000"/>
                </a:schemeClr>
              </a:solidFill>
              <a:latin typeface="Calibri (Corps)"/>
            </a:endParaRPr>
          </a:p>
        </p:txBody>
      </p:sp>
    </p:spTree>
    <p:extLst>
      <p:ext uri="{BB962C8B-B14F-4D97-AF65-F5344CB8AC3E}">
        <p14:creationId xmlns:p14="http://schemas.microsoft.com/office/powerpoint/2010/main" val="783316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ircle(in)">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circle(in)">
                                      <p:cBhvr>
                                        <p:cTn id="3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ZoneTexte 3"/>
          <p:cNvSpPr txBox="1"/>
          <p:nvPr/>
        </p:nvSpPr>
        <p:spPr>
          <a:xfrm>
            <a:off x="4495800" y="76200"/>
            <a:ext cx="2743200" cy="584775"/>
          </a:xfrm>
          <a:prstGeom prst="rect">
            <a:avLst/>
          </a:prstGeom>
          <a:noFill/>
        </p:spPr>
        <p:txBody>
          <a:bodyPr wrap="square" rtlCol="0">
            <a:spAutoFit/>
          </a:bodyPr>
          <a:lstStyle/>
          <a:p>
            <a:r>
              <a:rPr lang="fr-FR" sz="3200" b="1" dirty="0" err="1"/>
              <a:t>Religious</a:t>
            </a:r>
            <a:r>
              <a:rPr lang="fr-FR" sz="3200" b="1" dirty="0"/>
              <a:t> </a:t>
            </a:r>
            <a:r>
              <a:rPr lang="fr-FR" sz="3200" b="1" dirty="0" err="1"/>
              <a:t>side</a:t>
            </a:r>
            <a:endParaRPr lang="fr-FR" sz="3200" b="1" dirty="0"/>
          </a:p>
        </p:txBody>
      </p:sp>
    </p:spTree>
    <p:extLst>
      <p:ext uri="{BB962C8B-B14F-4D97-AF65-F5344CB8AC3E}">
        <p14:creationId xmlns:p14="http://schemas.microsoft.com/office/powerpoint/2010/main" val="6878313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Larme 4"/>
          <p:cNvSpPr/>
          <p:nvPr/>
        </p:nvSpPr>
        <p:spPr>
          <a:xfrm>
            <a:off x="800872" y="1107040"/>
            <a:ext cx="533400" cy="474562"/>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Chevron 5"/>
          <p:cNvSpPr/>
          <p:nvPr/>
        </p:nvSpPr>
        <p:spPr>
          <a:xfrm>
            <a:off x="1486672" y="1107040"/>
            <a:ext cx="4876800" cy="47456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1" name="Larme 20"/>
          <p:cNvSpPr/>
          <p:nvPr/>
        </p:nvSpPr>
        <p:spPr>
          <a:xfrm>
            <a:off x="809498" y="3157182"/>
            <a:ext cx="533400" cy="474562"/>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Chevron 21"/>
          <p:cNvSpPr/>
          <p:nvPr/>
        </p:nvSpPr>
        <p:spPr>
          <a:xfrm>
            <a:off x="1495298" y="3157182"/>
            <a:ext cx="4876800" cy="47456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
        <p:nvSpPr>
          <p:cNvPr id="23" name="Larme 22"/>
          <p:cNvSpPr/>
          <p:nvPr/>
        </p:nvSpPr>
        <p:spPr>
          <a:xfrm>
            <a:off x="838200" y="2143660"/>
            <a:ext cx="533400" cy="474562"/>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Chevron 23"/>
          <p:cNvSpPr/>
          <p:nvPr/>
        </p:nvSpPr>
        <p:spPr>
          <a:xfrm>
            <a:off x="1525490" y="2143660"/>
            <a:ext cx="4876800" cy="47456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8" name="Larme 27"/>
          <p:cNvSpPr/>
          <p:nvPr/>
        </p:nvSpPr>
        <p:spPr>
          <a:xfrm>
            <a:off x="5924914" y="2664110"/>
            <a:ext cx="533400" cy="474562"/>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Chevron 28"/>
          <p:cNvSpPr/>
          <p:nvPr/>
        </p:nvSpPr>
        <p:spPr>
          <a:xfrm>
            <a:off x="6610714" y="2664110"/>
            <a:ext cx="4876800" cy="47456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30" name="Larme 29"/>
          <p:cNvSpPr/>
          <p:nvPr/>
        </p:nvSpPr>
        <p:spPr>
          <a:xfrm>
            <a:off x="839690" y="4179484"/>
            <a:ext cx="533400" cy="474562"/>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Chevron 30"/>
          <p:cNvSpPr/>
          <p:nvPr/>
        </p:nvSpPr>
        <p:spPr>
          <a:xfrm>
            <a:off x="1525490" y="4179484"/>
            <a:ext cx="4876800" cy="47456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32" name="Larme 31"/>
          <p:cNvSpPr/>
          <p:nvPr/>
        </p:nvSpPr>
        <p:spPr>
          <a:xfrm>
            <a:off x="829628" y="5175820"/>
            <a:ext cx="533400" cy="474562"/>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Chevron 32"/>
          <p:cNvSpPr/>
          <p:nvPr/>
        </p:nvSpPr>
        <p:spPr>
          <a:xfrm>
            <a:off x="1515428" y="5175820"/>
            <a:ext cx="4876800" cy="47456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34" name="Larme 33"/>
          <p:cNvSpPr/>
          <p:nvPr/>
        </p:nvSpPr>
        <p:spPr>
          <a:xfrm>
            <a:off x="831067" y="6191676"/>
            <a:ext cx="533400" cy="474562"/>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Chevron 34"/>
          <p:cNvSpPr/>
          <p:nvPr/>
        </p:nvSpPr>
        <p:spPr>
          <a:xfrm>
            <a:off x="1516867" y="6191676"/>
            <a:ext cx="4876800" cy="47456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40" name="Larme 39"/>
          <p:cNvSpPr/>
          <p:nvPr/>
        </p:nvSpPr>
        <p:spPr>
          <a:xfrm>
            <a:off x="5934952" y="1626012"/>
            <a:ext cx="533400" cy="474562"/>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Chevron 40"/>
          <p:cNvSpPr/>
          <p:nvPr/>
        </p:nvSpPr>
        <p:spPr>
          <a:xfrm>
            <a:off x="6620752" y="1617390"/>
            <a:ext cx="4876800" cy="47456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42" name="Larme 41"/>
          <p:cNvSpPr/>
          <p:nvPr/>
        </p:nvSpPr>
        <p:spPr>
          <a:xfrm>
            <a:off x="5924914" y="3676286"/>
            <a:ext cx="533400" cy="474562"/>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Chevron 42"/>
          <p:cNvSpPr/>
          <p:nvPr/>
        </p:nvSpPr>
        <p:spPr>
          <a:xfrm>
            <a:off x="6610714" y="3676286"/>
            <a:ext cx="4876800" cy="47456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44" name="Larme 43"/>
          <p:cNvSpPr/>
          <p:nvPr/>
        </p:nvSpPr>
        <p:spPr>
          <a:xfrm>
            <a:off x="5913134" y="4681385"/>
            <a:ext cx="533400" cy="474562"/>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Chevron 44"/>
          <p:cNvSpPr/>
          <p:nvPr/>
        </p:nvSpPr>
        <p:spPr>
          <a:xfrm>
            <a:off x="6598934" y="4681385"/>
            <a:ext cx="4876800" cy="47456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46" name="Larme 45"/>
          <p:cNvSpPr/>
          <p:nvPr/>
        </p:nvSpPr>
        <p:spPr>
          <a:xfrm>
            <a:off x="5933120" y="5680352"/>
            <a:ext cx="533400" cy="474562"/>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Chevron 46"/>
          <p:cNvSpPr/>
          <p:nvPr/>
        </p:nvSpPr>
        <p:spPr>
          <a:xfrm>
            <a:off x="6618920" y="5680352"/>
            <a:ext cx="4876800" cy="47456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48" name="ZoneTexte 47"/>
          <p:cNvSpPr txBox="1"/>
          <p:nvPr/>
        </p:nvSpPr>
        <p:spPr>
          <a:xfrm>
            <a:off x="1788543" y="1136174"/>
            <a:ext cx="4106152" cy="646331"/>
          </a:xfrm>
          <a:prstGeom prst="rect">
            <a:avLst/>
          </a:prstGeom>
          <a:noFill/>
        </p:spPr>
        <p:txBody>
          <a:bodyPr wrap="square" rtlCol="0">
            <a:spAutoFit/>
          </a:bodyPr>
          <a:lstStyle/>
          <a:p>
            <a:r>
              <a:rPr lang="fr-FR" dirty="0">
                <a:solidFill>
                  <a:schemeClr val="tx1">
                    <a:lumMod val="95000"/>
                    <a:lumOff val="5000"/>
                  </a:schemeClr>
                </a:solidFill>
              </a:rPr>
              <a:t>Introduction and </a:t>
            </a:r>
            <a:r>
              <a:rPr lang="fr-FR" dirty="0" err="1">
                <a:solidFill>
                  <a:schemeClr val="tx1">
                    <a:lumMod val="95000"/>
                    <a:lumOff val="5000"/>
                  </a:schemeClr>
                </a:solidFill>
              </a:rPr>
              <a:t>definition</a:t>
            </a:r>
            <a:r>
              <a:rPr lang="fr-FR" dirty="0">
                <a:solidFill>
                  <a:schemeClr val="tx1">
                    <a:lumMod val="95000"/>
                    <a:lumOff val="5000"/>
                  </a:schemeClr>
                </a:solidFill>
              </a:rPr>
              <a:t>.</a:t>
            </a:r>
          </a:p>
          <a:p>
            <a:endParaRPr lang="fr-FR" dirty="0"/>
          </a:p>
        </p:txBody>
      </p:sp>
      <p:sp>
        <p:nvSpPr>
          <p:cNvPr id="49" name="ZoneTexte 48"/>
          <p:cNvSpPr txBox="1"/>
          <p:nvPr/>
        </p:nvSpPr>
        <p:spPr>
          <a:xfrm>
            <a:off x="6934200" y="1670005"/>
            <a:ext cx="3886200" cy="369332"/>
          </a:xfrm>
          <a:prstGeom prst="rect">
            <a:avLst/>
          </a:prstGeom>
          <a:noFill/>
        </p:spPr>
        <p:txBody>
          <a:bodyPr wrap="square" rtlCol="0">
            <a:spAutoFit/>
          </a:bodyPr>
          <a:lstStyle/>
          <a:p>
            <a:r>
              <a:rPr lang="fr-FR" dirty="0" err="1">
                <a:solidFill>
                  <a:schemeClr val="tx1">
                    <a:lumMod val="95000"/>
                    <a:lumOff val="5000"/>
                  </a:schemeClr>
                </a:solidFill>
              </a:rPr>
              <a:t>What</a:t>
            </a:r>
            <a:r>
              <a:rPr lang="fr-FR" dirty="0">
                <a:solidFill>
                  <a:schemeClr val="tx1">
                    <a:lumMod val="95000"/>
                    <a:lumOff val="5000"/>
                  </a:schemeClr>
                </a:solidFill>
              </a:rPr>
              <a:t> </a:t>
            </a:r>
            <a:r>
              <a:rPr lang="fr-FR" dirty="0" err="1">
                <a:solidFill>
                  <a:schemeClr val="tx1">
                    <a:lumMod val="95000"/>
                    <a:lumOff val="5000"/>
                  </a:schemeClr>
                </a:solidFill>
              </a:rPr>
              <a:t>organs</a:t>
            </a:r>
            <a:r>
              <a:rPr lang="fr-FR" dirty="0">
                <a:solidFill>
                  <a:schemeClr val="tx1">
                    <a:lumMod val="95000"/>
                    <a:lumOff val="5000"/>
                  </a:schemeClr>
                </a:solidFill>
              </a:rPr>
              <a:t> to transplant !.</a:t>
            </a:r>
          </a:p>
        </p:txBody>
      </p:sp>
      <p:sp>
        <p:nvSpPr>
          <p:cNvPr id="50" name="ZoneTexte 49"/>
          <p:cNvSpPr txBox="1"/>
          <p:nvPr/>
        </p:nvSpPr>
        <p:spPr>
          <a:xfrm>
            <a:off x="1857553" y="2196275"/>
            <a:ext cx="2283125" cy="369332"/>
          </a:xfrm>
          <a:prstGeom prst="rect">
            <a:avLst/>
          </a:prstGeom>
          <a:noFill/>
        </p:spPr>
        <p:txBody>
          <a:bodyPr wrap="square" rtlCol="0">
            <a:spAutoFit/>
          </a:bodyPr>
          <a:lstStyle/>
          <a:p>
            <a:r>
              <a:rPr lang="fr-FR" dirty="0" err="1">
                <a:solidFill>
                  <a:schemeClr val="tx1">
                    <a:lumMod val="95000"/>
                    <a:lumOff val="5000"/>
                  </a:schemeClr>
                </a:solidFill>
              </a:rPr>
              <a:t>History</a:t>
            </a:r>
            <a:r>
              <a:rPr lang="fr-FR" dirty="0">
                <a:solidFill>
                  <a:schemeClr val="tx1">
                    <a:lumMod val="95000"/>
                    <a:lumOff val="5000"/>
                  </a:schemeClr>
                </a:solidFill>
              </a:rPr>
              <a:t> and </a:t>
            </a:r>
            <a:r>
              <a:rPr lang="fr-FR" dirty="0" err="1">
                <a:solidFill>
                  <a:schemeClr val="tx1">
                    <a:lumMod val="95000"/>
                    <a:lumOff val="5000"/>
                  </a:schemeClr>
                </a:solidFill>
              </a:rPr>
              <a:t>process</a:t>
            </a:r>
            <a:r>
              <a:rPr lang="fr-FR" dirty="0">
                <a:solidFill>
                  <a:schemeClr val="tx1">
                    <a:lumMod val="95000"/>
                    <a:lumOff val="5000"/>
                  </a:schemeClr>
                </a:solidFill>
              </a:rPr>
              <a:t>.</a:t>
            </a:r>
          </a:p>
        </p:txBody>
      </p:sp>
      <p:sp>
        <p:nvSpPr>
          <p:cNvPr id="52" name="ZoneTexte 51"/>
          <p:cNvSpPr txBox="1"/>
          <p:nvPr/>
        </p:nvSpPr>
        <p:spPr>
          <a:xfrm>
            <a:off x="6997460" y="2716725"/>
            <a:ext cx="3810000" cy="369332"/>
          </a:xfrm>
          <a:prstGeom prst="rect">
            <a:avLst/>
          </a:prstGeom>
          <a:noFill/>
        </p:spPr>
        <p:txBody>
          <a:bodyPr wrap="square" rtlCol="0">
            <a:spAutoFit/>
          </a:bodyPr>
          <a:lstStyle/>
          <a:p>
            <a:r>
              <a:rPr lang="fr-FR" dirty="0">
                <a:solidFill>
                  <a:schemeClr val="tx1">
                    <a:lumMod val="95000"/>
                    <a:lumOff val="5000"/>
                  </a:schemeClr>
                </a:solidFill>
              </a:rPr>
              <a:t>The rejection of transplants.</a:t>
            </a:r>
          </a:p>
        </p:txBody>
      </p:sp>
      <p:sp>
        <p:nvSpPr>
          <p:cNvPr id="53" name="ZoneTexte 52"/>
          <p:cNvSpPr txBox="1"/>
          <p:nvPr/>
        </p:nvSpPr>
        <p:spPr>
          <a:xfrm>
            <a:off x="1838862" y="3209797"/>
            <a:ext cx="4340972" cy="369332"/>
          </a:xfrm>
          <a:prstGeom prst="rect">
            <a:avLst/>
          </a:prstGeom>
          <a:noFill/>
        </p:spPr>
        <p:txBody>
          <a:bodyPr wrap="square" rtlCol="0">
            <a:spAutoFit/>
          </a:bodyPr>
          <a:lstStyle/>
          <a:p>
            <a:r>
              <a:rPr lang="fr-FR" dirty="0">
                <a:solidFill>
                  <a:schemeClr val="tx1">
                    <a:lumMod val="95000"/>
                    <a:lumOff val="5000"/>
                  </a:schemeClr>
                </a:solidFill>
              </a:rPr>
              <a:t>Types of organe transplantation &amp; </a:t>
            </a:r>
            <a:r>
              <a:rPr lang="fr-FR" dirty="0" err="1">
                <a:solidFill>
                  <a:schemeClr val="tx1">
                    <a:lumMod val="95000"/>
                    <a:lumOff val="5000"/>
                  </a:schemeClr>
                </a:solidFill>
              </a:rPr>
              <a:t>Example</a:t>
            </a:r>
            <a:r>
              <a:rPr lang="fr-FR" dirty="0">
                <a:solidFill>
                  <a:schemeClr val="tx1">
                    <a:lumMod val="95000"/>
                    <a:lumOff val="5000"/>
                  </a:schemeClr>
                </a:solidFill>
              </a:rPr>
              <a:t>.</a:t>
            </a:r>
          </a:p>
        </p:txBody>
      </p:sp>
      <p:sp>
        <p:nvSpPr>
          <p:cNvPr id="56" name="ZoneTexte 55"/>
          <p:cNvSpPr txBox="1"/>
          <p:nvPr/>
        </p:nvSpPr>
        <p:spPr>
          <a:xfrm>
            <a:off x="1847488" y="5228435"/>
            <a:ext cx="1600200" cy="369332"/>
          </a:xfrm>
          <a:prstGeom prst="rect">
            <a:avLst/>
          </a:prstGeom>
          <a:noFill/>
        </p:spPr>
        <p:txBody>
          <a:bodyPr wrap="square" rtlCol="0">
            <a:spAutoFit/>
          </a:bodyPr>
          <a:lstStyle/>
          <a:p>
            <a:r>
              <a:rPr lang="fr-FR" dirty="0" err="1">
                <a:solidFill>
                  <a:schemeClr val="tx1">
                    <a:lumMod val="95000"/>
                    <a:lumOff val="5000"/>
                  </a:schemeClr>
                </a:solidFill>
              </a:rPr>
              <a:t>Religious</a:t>
            </a:r>
            <a:r>
              <a:rPr lang="fr-FR" dirty="0">
                <a:solidFill>
                  <a:schemeClr val="tx1">
                    <a:lumMod val="95000"/>
                    <a:lumOff val="5000"/>
                  </a:schemeClr>
                </a:solidFill>
              </a:rPr>
              <a:t> </a:t>
            </a:r>
            <a:r>
              <a:rPr lang="fr-FR" dirty="0" err="1">
                <a:solidFill>
                  <a:schemeClr val="tx1">
                    <a:lumMod val="95000"/>
                    <a:lumOff val="5000"/>
                  </a:schemeClr>
                </a:solidFill>
              </a:rPr>
              <a:t>side</a:t>
            </a:r>
            <a:r>
              <a:rPr lang="fr-FR" dirty="0">
                <a:solidFill>
                  <a:schemeClr val="tx1">
                    <a:lumMod val="95000"/>
                    <a:lumOff val="5000"/>
                  </a:schemeClr>
                </a:solidFill>
              </a:rPr>
              <a:t>.</a:t>
            </a:r>
            <a:endParaRPr lang="ar-DZ" dirty="0">
              <a:solidFill>
                <a:schemeClr val="tx1">
                  <a:lumMod val="95000"/>
                  <a:lumOff val="5000"/>
                </a:schemeClr>
              </a:solidFill>
            </a:endParaRPr>
          </a:p>
        </p:txBody>
      </p:sp>
      <p:sp>
        <p:nvSpPr>
          <p:cNvPr id="57" name="ZoneTexte 56"/>
          <p:cNvSpPr txBox="1"/>
          <p:nvPr/>
        </p:nvSpPr>
        <p:spPr>
          <a:xfrm>
            <a:off x="1838861" y="6244291"/>
            <a:ext cx="4055833" cy="369332"/>
          </a:xfrm>
          <a:prstGeom prst="rect">
            <a:avLst/>
          </a:prstGeom>
          <a:noFill/>
        </p:spPr>
        <p:txBody>
          <a:bodyPr wrap="square" rtlCol="0">
            <a:spAutoFit/>
          </a:bodyPr>
          <a:lstStyle/>
          <a:p>
            <a:r>
              <a:rPr lang="fr-FR" dirty="0">
                <a:solidFill>
                  <a:schemeClr val="tx1">
                    <a:lumMod val="95000"/>
                    <a:lumOff val="5000"/>
                  </a:schemeClr>
                </a:solidFill>
              </a:rPr>
              <a:t>Conclusion and </a:t>
            </a:r>
            <a:r>
              <a:rPr lang="fr-FR" dirty="0" err="1">
                <a:solidFill>
                  <a:schemeClr val="tx1">
                    <a:lumMod val="95000"/>
                    <a:lumOff val="5000"/>
                  </a:schemeClr>
                </a:solidFill>
              </a:rPr>
              <a:t>personal</a:t>
            </a:r>
            <a:r>
              <a:rPr lang="fr-FR" dirty="0">
                <a:solidFill>
                  <a:schemeClr val="tx1">
                    <a:lumMod val="95000"/>
                    <a:lumOff val="5000"/>
                  </a:schemeClr>
                </a:solidFill>
              </a:rPr>
              <a:t> point of vue.</a:t>
            </a:r>
          </a:p>
        </p:txBody>
      </p:sp>
      <p:sp>
        <p:nvSpPr>
          <p:cNvPr id="58" name="ZoneTexte 57"/>
          <p:cNvSpPr txBox="1"/>
          <p:nvPr/>
        </p:nvSpPr>
        <p:spPr>
          <a:xfrm>
            <a:off x="6927011" y="3728901"/>
            <a:ext cx="1600200" cy="369332"/>
          </a:xfrm>
          <a:prstGeom prst="rect">
            <a:avLst/>
          </a:prstGeom>
          <a:noFill/>
        </p:spPr>
        <p:txBody>
          <a:bodyPr wrap="square" rtlCol="0">
            <a:spAutoFit/>
          </a:bodyPr>
          <a:lstStyle/>
          <a:p>
            <a:r>
              <a:rPr lang="fr-FR" dirty="0" err="1">
                <a:solidFill>
                  <a:schemeClr val="tx1">
                    <a:lumMod val="95000"/>
                    <a:lumOff val="5000"/>
                  </a:schemeClr>
                </a:solidFill>
              </a:rPr>
              <a:t>Example</a:t>
            </a:r>
            <a:r>
              <a:rPr lang="fr-FR" dirty="0">
                <a:solidFill>
                  <a:schemeClr val="tx1">
                    <a:lumMod val="95000"/>
                    <a:lumOff val="5000"/>
                  </a:schemeClr>
                </a:solidFill>
              </a:rPr>
              <a:t>.</a:t>
            </a:r>
          </a:p>
        </p:txBody>
      </p:sp>
      <p:sp>
        <p:nvSpPr>
          <p:cNvPr id="59" name="ZoneTexte 58"/>
          <p:cNvSpPr txBox="1"/>
          <p:nvPr/>
        </p:nvSpPr>
        <p:spPr>
          <a:xfrm>
            <a:off x="6927011" y="4701120"/>
            <a:ext cx="1600200" cy="369332"/>
          </a:xfrm>
          <a:prstGeom prst="rect">
            <a:avLst/>
          </a:prstGeom>
          <a:noFill/>
        </p:spPr>
        <p:txBody>
          <a:bodyPr wrap="square" rtlCol="0">
            <a:spAutoFit/>
          </a:bodyPr>
          <a:lstStyle/>
          <a:p>
            <a:r>
              <a:rPr lang="fr-FR" dirty="0">
                <a:solidFill>
                  <a:schemeClr val="tx1">
                    <a:lumMod val="95000"/>
                    <a:lumOff val="5000"/>
                  </a:schemeClr>
                </a:solidFill>
              </a:rPr>
              <a:t>Algerian </a:t>
            </a:r>
            <a:r>
              <a:rPr lang="fr-FR" dirty="0" err="1">
                <a:solidFill>
                  <a:schemeClr val="tx1">
                    <a:lumMod val="95000"/>
                    <a:lumOff val="5000"/>
                  </a:schemeClr>
                </a:solidFill>
              </a:rPr>
              <a:t>laws</a:t>
            </a:r>
            <a:r>
              <a:rPr lang="fr-FR" dirty="0">
                <a:solidFill>
                  <a:schemeClr val="tx1">
                    <a:lumMod val="95000"/>
                    <a:lumOff val="5000"/>
                  </a:schemeClr>
                </a:solidFill>
              </a:rPr>
              <a:t>.</a:t>
            </a:r>
            <a:endParaRPr lang="ar-DZ" dirty="0">
              <a:solidFill>
                <a:schemeClr val="tx1">
                  <a:lumMod val="95000"/>
                  <a:lumOff val="5000"/>
                </a:schemeClr>
              </a:solidFill>
            </a:endParaRPr>
          </a:p>
        </p:txBody>
      </p:sp>
      <p:sp>
        <p:nvSpPr>
          <p:cNvPr id="60" name="ZoneTexte 59"/>
          <p:cNvSpPr txBox="1"/>
          <p:nvPr/>
        </p:nvSpPr>
        <p:spPr>
          <a:xfrm>
            <a:off x="6927010" y="5732967"/>
            <a:ext cx="4960190" cy="369332"/>
          </a:xfrm>
          <a:prstGeom prst="rect">
            <a:avLst/>
          </a:prstGeom>
          <a:noFill/>
        </p:spPr>
        <p:txBody>
          <a:bodyPr wrap="square" rtlCol="0">
            <a:spAutoFit/>
          </a:bodyPr>
          <a:lstStyle/>
          <a:p>
            <a:r>
              <a:rPr lang="fr-FR" dirty="0" err="1">
                <a:solidFill>
                  <a:schemeClr val="tx1">
                    <a:lumMod val="95000"/>
                    <a:lumOff val="5000"/>
                  </a:schemeClr>
                </a:solidFill>
              </a:rPr>
              <a:t>Gender</a:t>
            </a:r>
            <a:r>
              <a:rPr lang="fr-FR" dirty="0">
                <a:solidFill>
                  <a:schemeClr val="tx1">
                    <a:lumMod val="95000"/>
                    <a:lumOff val="5000"/>
                  </a:schemeClr>
                </a:solidFill>
              </a:rPr>
              <a:t> transformation.</a:t>
            </a:r>
            <a:endParaRPr lang="fr-FR" dirty="0">
              <a:solidFill>
                <a:schemeClr val="bg2">
                  <a:lumMod val="10000"/>
                </a:schemeClr>
              </a:solidFill>
            </a:endParaRPr>
          </a:p>
        </p:txBody>
      </p:sp>
      <p:sp>
        <p:nvSpPr>
          <p:cNvPr id="62" name="ZoneTexte 61"/>
          <p:cNvSpPr txBox="1"/>
          <p:nvPr/>
        </p:nvSpPr>
        <p:spPr>
          <a:xfrm>
            <a:off x="1788543" y="4232099"/>
            <a:ext cx="1600200" cy="369332"/>
          </a:xfrm>
          <a:prstGeom prst="rect">
            <a:avLst/>
          </a:prstGeom>
          <a:noFill/>
        </p:spPr>
        <p:txBody>
          <a:bodyPr wrap="square" rtlCol="0">
            <a:spAutoFit/>
          </a:bodyPr>
          <a:lstStyle/>
          <a:p>
            <a:r>
              <a:rPr lang="fr-FR" dirty="0" err="1">
                <a:solidFill>
                  <a:schemeClr val="tx1">
                    <a:lumMod val="95000"/>
                    <a:lumOff val="5000"/>
                  </a:schemeClr>
                </a:solidFill>
              </a:rPr>
              <a:t>BioEthics</a:t>
            </a:r>
            <a:r>
              <a:rPr lang="fr-FR" dirty="0">
                <a:solidFill>
                  <a:schemeClr val="tx1">
                    <a:lumMod val="95000"/>
                    <a:lumOff val="5000"/>
                  </a:schemeClr>
                </a:solidFill>
              </a:rPr>
              <a:t>.</a:t>
            </a:r>
          </a:p>
        </p:txBody>
      </p:sp>
      <p:sp>
        <p:nvSpPr>
          <p:cNvPr id="63" name="Rectangle à coins arrondis 62"/>
          <p:cNvSpPr/>
          <p:nvPr/>
        </p:nvSpPr>
        <p:spPr>
          <a:xfrm>
            <a:off x="4967104" y="152400"/>
            <a:ext cx="189206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6" name="Titre 1"/>
          <p:cNvSpPr>
            <a:spLocks noGrp="1"/>
          </p:cNvSpPr>
          <p:nvPr>
            <p:ph type="title"/>
          </p:nvPr>
        </p:nvSpPr>
        <p:spPr>
          <a:xfrm>
            <a:off x="636895" y="-218523"/>
            <a:ext cx="10515600" cy="1325563"/>
          </a:xfrm>
        </p:spPr>
        <p:txBody>
          <a:bodyPr vert="horz" lIns="91440" tIns="45720" rIns="91440" bIns="45720" rtlCol="0" anchor="ctr">
            <a:normAutofit/>
          </a:bodyPr>
          <a:lstStyle/>
          <a:p>
            <a:r>
              <a:rPr lang="fr-FR" sz="3200" dirty="0">
                <a:solidFill>
                  <a:schemeClr val="tx1">
                    <a:lumMod val="95000"/>
                    <a:lumOff val="5000"/>
                  </a:schemeClr>
                </a:solidFill>
                <a:latin typeface="Arial" pitchFamily="34" charset="0"/>
                <a:cs typeface="Arial" pitchFamily="34" charset="0"/>
              </a:rPr>
              <a:t>Plan:</a:t>
            </a:r>
          </a:p>
        </p:txBody>
      </p:sp>
    </p:spTree>
    <p:extLst>
      <p:ext uri="{BB962C8B-B14F-4D97-AF65-F5344CB8AC3E}">
        <p14:creationId xmlns:p14="http://schemas.microsoft.com/office/powerpoint/2010/main" val="1340785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anim calcmode="lin" valueType="num">
                                      <p:cBhvr additive="base">
                                        <p:cTn id="7" dur="500" fill="hold"/>
                                        <p:tgtEl>
                                          <p:spTgt spid="63"/>
                                        </p:tgtEl>
                                        <p:attrNameLst>
                                          <p:attrName>ppt_x</p:attrName>
                                        </p:attrNameLst>
                                      </p:cBhvr>
                                      <p:tavLst>
                                        <p:tav tm="0">
                                          <p:val>
                                            <p:strVal val="#ppt_x"/>
                                          </p:val>
                                        </p:tav>
                                        <p:tav tm="100000">
                                          <p:val>
                                            <p:strVal val="#ppt_x"/>
                                          </p:val>
                                        </p:tav>
                                      </p:tavLst>
                                    </p:anim>
                                    <p:anim calcmode="lin" valueType="num">
                                      <p:cBhvr additive="base">
                                        <p:cTn id="8" dur="500" fill="hold"/>
                                        <p:tgtEl>
                                          <p:spTgt spid="6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6"/>
                                        </p:tgtEl>
                                        <p:attrNameLst>
                                          <p:attrName>style.visibility</p:attrName>
                                        </p:attrNameLst>
                                      </p:cBhvr>
                                      <p:to>
                                        <p:strVal val="visible"/>
                                      </p:to>
                                    </p:set>
                                    <p:anim calcmode="lin" valueType="num">
                                      <p:cBhvr additive="base">
                                        <p:cTn id="11" dur="500" fill="hold"/>
                                        <p:tgtEl>
                                          <p:spTgt spid="66"/>
                                        </p:tgtEl>
                                        <p:attrNameLst>
                                          <p:attrName>ppt_x</p:attrName>
                                        </p:attrNameLst>
                                      </p:cBhvr>
                                      <p:tavLst>
                                        <p:tav tm="0">
                                          <p:val>
                                            <p:strVal val="#ppt_x"/>
                                          </p:val>
                                        </p:tav>
                                        <p:tav tm="100000">
                                          <p:val>
                                            <p:strVal val="#ppt_x"/>
                                          </p:val>
                                        </p:tav>
                                      </p:tavLst>
                                    </p:anim>
                                    <p:anim calcmode="lin" valueType="num">
                                      <p:cBhvr additive="base">
                                        <p:cTn id="12" dur="500" fill="hold"/>
                                        <p:tgtEl>
                                          <p:spTgt spid="6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48"/>
                                        </p:tgtEl>
                                        <p:attrNameLst>
                                          <p:attrName>style.visibility</p:attrName>
                                        </p:attrNameLst>
                                      </p:cBhvr>
                                      <p:to>
                                        <p:strVal val="visible"/>
                                      </p:to>
                                    </p:set>
                                    <p:animEffect transition="in" filter="barn(inVertical)">
                                      <p:cBhvr>
                                        <p:cTn id="20" dur="500"/>
                                        <p:tgtEl>
                                          <p:spTgt spid="48"/>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inVertical)">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barn(inVertical)">
                                      <p:cBhvr>
                                        <p:cTn id="28" dur="500"/>
                                        <p:tgtEl>
                                          <p:spTgt spid="41"/>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barn(inVertical)">
                                      <p:cBhvr>
                                        <p:cTn id="31" dur="500"/>
                                        <p:tgtEl>
                                          <p:spTgt spid="40"/>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barn(inVertical)">
                                      <p:cBhvr>
                                        <p:cTn id="34" dur="500"/>
                                        <p:tgtEl>
                                          <p:spTgt spid="49"/>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barn(inVertical)">
                                      <p:cBhvr>
                                        <p:cTn id="39" dur="500"/>
                                        <p:tgtEl>
                                          <p:spTgt spid="23"/>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barn(inVertical)">
                                      <p:cBhvr>
                                        <p:cTn id="42" dur="500"/>
                                        <p:tgtEl>
                                          <p:spTgt spid="24"/>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barn(inVertical)">
                                      <p:cBhvr>
                                        <p:cTn id="45" dur="500"/>
                                        <p:tgtEl>
                                          <p:spTgt spid="50"/>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barn(inVertical)">
                                      <p:cBhvr>
                                        <p:cTn id="50" dur="500"/>
                                        <p:tgtEl>
                                          <p:spTgt spid="28"/>
                                        </p:tgtEl>
                                      </p:cBhvr>
                                    </p:animEffect>
                                  </p:childTnLst>
                                </p:cTn>
                              </p:par>
                              <p:par>
                                <p:cTn id="51" presetID="16" presetClass="entr" presetSubtype="21" fill="hold" grpId="0" nodeType="with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barn(inVertical)">
                                      <p:cBhvr>
                                        <p:cTn id="53" dur="500"/>
                                        <p:tgtEl>
                                          <p:spTgt spid="29"/>
                                        </p:tgtEl>
                                      </p:cBhvr>
                                    </p:animEffect>
                                  </p:childTnLst>
                                </p:cTn>
                              </p:par>
                              <p:par>
                                <p:cTn id="54" presetID="16" presetClass="entr" presetSubtype="21" fill="hold" grpId="0" nodeType="withEffect">
                                  <p:stCondLst>
                                    <p:cond delay="0"/>
                                  </p:stCondLst>
                                  <p:childTnLst>
                                    <p:set>
                                      <p:cBhvr>
                                        <p:cTn id="55" dur="1" fill="hold">
                                          <p:stCondLst>
                                            <p:cond delay="0"/>
                                          </p:stCondLst>
                                        </p:cTn>
                                        <p:tgtEl>
                                          <p:spTgt spid="52"/>
                                        </p:tgtEl>
                                        <p:attrNameLst>
                                          <p:attrName>style.visibility</p:attrName>
                                        </p:attrNameLst>
                                      </p:cBhvr>
                                      <p:to>
                                        <p:strVal val="visible"/>
                                      </p:to>
                                    </p:set>
                                    <p:animEffect transition="in" filter="barn(inVertical)">
                                      <p:cBhvr>
                                        <p:cTn id="56" dur="500"/>
                                        <p:tgtEl>
                                          <p:spTgt spid="52"/>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grpId="0" nodeType="clickEffect">
                                  <p:stCondLst>
                                    <p:cond delay="0"/>
                                  </p:stCondLst>
                                  <p:childTnLst>
                                    <p:set>
                                      <p:cBhvr>
                                        <p:cTn id="60" dur="1" fill="hold">
                                          <p:stCondLst>
                                            <p:cond delay="0"/>
                                          </p:stCondLst>
                                        </p:cTn>
                                        <p:tgtEl>
                                          <p:spTgt spid="53"/>
                                        </p:tgtEl>
                                        <p:attrNameLst>
                                          <p:attrName>style.visibility</p:attrName>
                                        </p:attrNameLst>
                                      </p:cBhvr>
                                      <p:to>
                                        <p:strVal val="visible"/>
                                      </p:to>
                                    </p:set>
                                    <p:animEffect transition="in" filter="barn(inVertical)">
                                      <p:cBhvr>
                                        <p:cTn id="61" dur="500"/>
                                        <p:tgtEl>
                                          <p:spTgt spid="53"/>
                                        </p:tgtEl>
                                      </p:cBhvr>
                                    </p:animEffect>
                                  </p:childTnLst>
                                </p:cTn>
                              </p:par>
                              <p:par>
                                <p:cTn id="62" presetID="16" presetClass="entr" presetSubtype="21" fill="hold" grpId="0" nodeType="withEffect">
                                  <p:stCondLst>
                                    <p:cond delay="0"/>
                                  </p:stCondLst>
                                  <p:childTnLst>
                                    <p:set>
                                      <p:cBhvr>
                                        <p:cTn id="63" dur="1" fill="hold">
                                          <p:stCondLst>
                                            <p:cond delay="0"/>
                                          </p:stCondLst>
                                        </p:cTn>
                                        <p:tgtEl>
                                          <p:spTgt spid="21"/>
                                        </p:tgtEl>
                                        <p:attrNameLst>
                                          <p:attrName>style.visibility</p:attrName>
                                        </p:attrNameLst>
                                      </p:cBhvr>
                                      <p:to>
                                        <p:strVal val="visible"/>
                                      </p:to>
                                    </p:set>
                                    <p:animEffect transition="in" filter="barn(inVertical)">
                                      <p:cBhvr>
                                        <p:cTn id="64" dur="500"/>
                                        <p:tgtEl>
                                          <p:spTgt spid="21"/>
                                        </p:tgtEl>
                                      </p:cBhvr>
                                    </p:animEffect>
                                  </p:childTnLst>
                                </p:cTn>
                              </p:par>
                              <p:par>
                                <p:cTn id="65" presetID="16" presetClass="entr" presetSubtype="2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barn(inVertical)">
                                      <p:cBhvr>
                                        <p:cTn id="67" dur="500"/>
                                        <p:tgtEl>
                                          <p:spTgt spid="22"/>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barn(inVertical)">
                                      <p:cBhvr>
                                        <p:cTn id="72" dur="500"/>
                                        <p:tgtEl>
                                          <p:spTgt spid="58"/>
                                        </p:tgtEl>
                                      </p:cBhvr>
                                    </p:animEffect>
                                  </p:childTnLst>
                                </p:cTn>
                              </p:par>
                              <p:par>
                                <p:cTn id="73" presetID="16" presetClass="entr" presetSubtype="21" fill="hold" grpId="0" nodeType="with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barn(inVertical)">
                                      <p:cBhvr>
                                        <p:cTn id="75" dur="500"/>
                                        <p:tgtEl>
                                          <p:spTgt spid="43"/>
                                        </p:tgtEl>
                                      </p:cBhvr>
                                    </p:animEffect>
                                  </p:childTnLst>
                                </p:cTn>
                              </p:par>
                              <p:par>
                                <p:cTn id="76" presetID="16" presetClass="entr" presetSubtype="21" fill="hold" grpId="0" nodeType="withEffect">
                                  <p:stCondLst>
                                    <p:cond delay="0"/>
                                  </p:stCondLst>
                                  <p:childTnLst>
                                    <p:set>
                                      <p:cBhvr>
                                        <p:cTn id="77" dur="1" fill="hold">
                                          <p:stCondLst>
                                            <p:cond delay="0"/>
                                          </p:stCondLst>
                                        </p:cTn>
                                        <p:tgtEl>
                                          <p:spTgt spid="42"/>
                                        </p:tgtEl>
                                        <p:attrNameLst>
                                          <p:attrName>style.visibility</p:attrName>
                                        </p:attrNameLst>
                                      </p:cBhvr>
                                      <p:to>
                                        <p:strVal val="visible"/>
                                      </p:to>
                                    </p:set>
                                    <p:animEffect transition="in" filter="barn(inVertical)">
                                      <p:cBhvr>
                                        <p:cTn id="78" dur="500"/>
                                        <p:tgtEl>
                                          <p:spTgt spid="42"/>
                                        </p:tgtEl>
                                      </p:cBhvr>
                                    </p:animEffect>
                                  </p:childTnLst>
                                </p:cTn>
                              </p:par>
                            </p:childTnLst>
                          </p:cTn>
                        </p:par>
                      </p:childTnLst>
                    </p:cTn>
                  </p:par>
                  <p:par>
                    <p:cTn id="79" fill="hold">
                      <p:stCondLst>
                        <p:cond delay="indefinite"/>
                      </p:stCondLst>
                      <p:childTnLst>
                        <p:par>
                          <p:cTn id="80" fill="hold">
                            <p:stCondLst>
                              <p:cond delay="0"/>
                            </p:stCondLst>
                            <p:childTnLst>
                              <p:par>
                                <p:cTn id="81" presetID="16" presetClass="entr" presetSubtype="21" fill="hold" grpId="0" nodeType="clickEffect">
                                  <p:stCondLst>
                                    <p:cond delay="0"/>
                                  </p:stCondLst>
                                  <p:childTnLst>
                                    <p:set>
                                      <p:cBhvr>
                                        <p:cTn id="82" dur="1" fill="hold">
                                          <p:stCondLst>
                                            <p:cond delay="0"/>
                                          </p:stCondLst>
                                        </p:cTn>
                                        <p:tgtEl>
                                          <p:spTgt spid="62"/>
                                        </p:tgtEl>
                                        <p:attrNameLst>
                                          <p:attrName>style.visibility</p:attrName>
                                        </p:attrNameLst>
                                      </p:cBhvr>
                                      <p:to>
                                        <p:strVal val="visible"/>
                                      </p:to>
                                    </p:set>
                                    <p:animEffect transition="in" filter="barn(inVertical)">
                                      <p:cBhvr>
                                        <p:cTn id="83" dur="500"/>
                                        <p:tgtEl>
                                          <p:spTgt spid="62"/>
                                        </p:tgtEl>
                                      </p:cBhvr>
                                    </p:animEffect>
                                  </p:childTnLst>
                                </p:cTn>
                              </p:par>
                              <p:par>
                                <p:cTn id="84" presetID="16" presetClass="entr" presetSubtype="21" fill="hold" grpId="0" nodeType="withEffect">
                                  <p:stCondLst>
                                    <p:cond delay="0"/>
                                  </p:stCondLst>
                                  <p:childTnLst>
                                    <p:set>
                                      <p:cBhvr>
                                        <p:cTn id="85" dur="1" fill="hold">
                                          <p:stCondLst>
                                            <p:cond delay="0"/>
                                          </p:stCondLst>
                                        </p:cTn>
                                        <p:tgtEl>
                                          <p:spTgt spid="31"/>
                                        </p:tgtEl>
                                        <p:attrNameLst>
                                          <p:attrName>style.visibility</p:attrName>
                                        </p:attrNameLst>
                                      </p:cBhvr>
                                      <p:to>
                                        <p:strVal val="visible"/>
                                      </p:to>
                                    </p:set>
                                    <p:animEffect transition="in" filter="barn(inVertical)">
                                      <p:cBhvr>
                                        <p:cTn id="86" dur="500"/>
                                        <p:tgtEl>
                                          <p:spTgt spid="31"/>
                                        </p:tgtEl>
                                      </p:cBhvr>
                                    </p:animEffect>
                                  </p:childTnLst>
                                </p:cTn>
                              </p:par>
                              <p:par>
                                <p:cTn id="87" presetID="16" presetClass="entr" presetSubtype="21" fill="hold" grpId="0" nodeType="with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barn(inVertical)">
                                      <p:cBhvr>
                                        <p:cTn id="89" dur="500"/>
                                        <p:tgtEl>
                                          <p:spTgt spid="30"/>
                                        </p:tgtEl>
                                      </p:cBhvr>
                                    </p:animEffect>
                                  </p:childTnLst>
                                </p:cTn>
                              </p:par>
                            </p:childTnLst>
                          </p:cTn>
                        </p:par>
                      </p:childTnLst>
                    </p:cTn>
                  </p:par>
                  <p:par>
                    <p:cTn id="90" fill="hold">
                      <p:stCondLst>
                        <p:cond delay="indefinite"/>
                      </p:stCondLst>
                      <p:childTnLst>
                        <p:par>
                          <p:cTn id="91" fill="hold">
                            <p:stCondLst>
                              <p:cond delay="0"/>
                            </p:stCondLst>
                            <p:childTnLst>
                              <p:par>
                                <p:cTn id="92" presetID="16" presetClass="entr" presetSubtype="21" fill="hold" grpId="0" nodeType="clickEffect">
                                  <p:stCondLst>
                                    <p:cond delay="0"/>
                                  </p:stCondLst>
                                  <p:childTnLst>
                                    <p:set>
                                      <p:cBhvr>
                                        <p:cTn id="93" dur="1" fill="hold">
                                          <p:stCondLst>
                                            <p:cond delay="0"/>
                                          </p:stCondLst>
                                        </p:cTn>
                                        <p:tgtEl>
                                          <p:spTgt spid="59"/>
                                        </p:tgtEl>
                                        <p:attrNameLst>
                                          <p:attrName>style.visibility</p:attrName>
                                        </p:attrNameLst>
                                      </p:cBhvr>
                                      <p:to>
                                        <p:strVal val="visible"/>
                                      </p:to>
                                    </p:set>
                                    <p:animEffect transition="in" filter="barn(inVertical)">
                                      <p:cBhvr>
                                        <p:cTn id="94" dur="500"/>
                                        <p:tgtEl>
                                          <p:spTgt spid="59"/>
                                        </p:tgtEl>
                                      </p:cBhvr>
                                    </p:animEffect>
                                  </p:childTnLst>
                                </p:cTn>
                              </p:par>
                              <p:par>
                                <p:cTn id="95" presetID="16" presetClass="entr" presetSubtype="21" fill="hold" grpId="0" nodeType="with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barn(inVertical)">
                                      <p:cBhvr>
                                        <p:cTn id="97" dur="500"/>
                                        <p:tgtEl>
                                          <p:spTgt spid="45"/>
                                        </p:tgtEl>
                                      </p:cBhvr>
                                    </p:animEffect>
                                  </p:childTnLst>
                                </p:cTn>
                              </p:par>
                              <p:par>
                                <p:cTn id="98" presetID="16" presetClass="entr" presetSubtype="21" fill="hold" grpId="0" nodeType="with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barn(inVertical)">
                                      <p:cBhvr>
                                        <p:cTn id="100" dur="500"/>
                                        <p:tgtEl>
                                          <p:spTgt spid="44"/>
                                        </p:tgtEl>
                                      </p:cBhvr>
                                    </p:animEffect>
                                  </p:childTnLst>
                                </p:cTn>
                              </p:par>
                            </p:childTnLst>
                          </p:cTn>
                        </p:par>
                      </p:childTnLst>
                    </p:cTn>
                  </p:par>
                  <p:par>
                    <p:cTn id="101" fill="hold">
                      <p:stCondLst>
                        <p:cond delay="indefinite"/>
                      </p:stCondLst>
                      <p:childTnLst>
                        <p:par>
                          <p:cTn id="102" fill="hold">
                            <p:stCondLst>
                              <p:cond delay="0"/>
                            </p:stCondLst>
                            <p:childTnLst>
                              <p:par>
                                <p:cTn id="103" presetID="16" presetClass="entr" presetSubtype="21" fill="hold" grpId="0" nodeType="clickEffect">
                                  <p:stCondLst>
                                    <p:cond delay="0"/>
                                  </p:stCondLst>
                                  <p:childTnLst>
                                    <p:set>
                                      <p:cBhvr>
                                        <p:cTn id="104" dur="1" fill="hold">
                                          <p:stCondLst>
                                            <p:cond delay="0"/>
                                          </p:stCondLst>
                                        </p:cTn>
                                        <p:tgtEl>
                                          <p:spTgt spid="56"/>
                                        </p:tgtEl>
                                        <p:attrNameLst>
                                          <p:attrName>style.visibility</p:attrName>
                                        </p:attrNameLst>
                                      </p:cBhvr>
                                      <p:to>
                                        <p:strVal val="visible"/>
                                      </p:to>
                                    </p:set>
                                    <p:animEffect transition="in" filter="barn(inVertical)">
                                      <p:cBhvr>
                                        <p:cTn id="105" dur="500"/>
                                        <p:tgtEl>
                                          <p:spTgt spid="56"/>
                                        </p:tgtEl>
                                      </p:cBhvr>
                                    </p:animEffect>
                                  </p:childTnLst>
                                </p:cTn>
                              </p:par>
                              <p:par>
                                <p:cTn id="106" presetID="16" presetClass="entr" presetSubtype="21" fill="hold" grpId="0" nodeType="withEffect">
                                  <p:stCondLst>
                                    <p:cond delay="0"/>
                                  </p:stCondLst>
                                  <p:childTnLst>
                                    <p:set>
                                      <p:cBhvr>
                                        <p:cTn id="107" dur="1" fill="hold">
                                          <p:stCondLst>
                                            <p:cond delay="0"/>
                                          </p:stCondLst>
                                        </p:cTn>
                                        <p:tgtEl>
                                          <p:spTgt spid="33"/>
                                        </p:tgtEl>
                                        <p:attrNameLst>
                                          <p:attrName>style.visibility</p:attrName>
                                        </p:attrNameLst>
                                      </p:cBhvr>
                                      <p:to>
                                        <p:strVal val="visible"/>
                                      </p:to>
                                    </p:set>
                                    <p:animEffect transition="in" filter="barn(inVertical)">
                                      <p:cBhvr>
                                        <p:cTn id="108" dur="500"/>
                                        <p:tgtEl>
                                          <p:spTgt spid="33"/>
                                        </p:tgtEl>
                                      </p:cBhvr>
                                    </p:animEffect>
                                  </p:childTnLst>
                                </p:cTn>
                              </p:par>
                              <p:par>
                                <p:cTn id="109" presetID="16" presetClass="entr" presetSubtype="21" fill="hold" grpId="0" nodeType="withEffect">
                                  <p:stCondLst>
                                    <p:cond delay="0"/>
                                  </p:stCondLst>
                                  <p:childTnLst>
                                    <p:set>
                                      <p:cBhvr>
                                        <p:cTn id="110" dur="1" fill="hold">
                                          <p:stCondLst>
                                            <p:cond delay="0"/>
                                          </p:stCondLst>
                                        </p:cTn>
                                        <p:tgtEl>
                                          <p:spTgt spid="32"/>
                                        </p:tgtEl>
                                        <p:attrNameLst>
                                          <p:attrName>style.visibility</p:attrName>
                                        </p:attrNameLst>
                                      </p:cBhvr>
                                      <p:to>
                                        <p:strVal val="visible"/>
                                      </p:to>
                                    </p:set>
                                    <p:animEffect transition="in" filter="barn(inVertical)">
                                      <p:cBhvr>
                                        <p:cTn id="111" dur="500"/>
                                        <p:tgtEl>
                                          <p:spTgt spid="32"/>
                                        </p:tgtEl>
                                      </p:cBhvr>
                                    </p:animEffect>
                                  </p:childTnLst>
                                </p:cTn>
                              </p:par>
                            </p:childTnLst>
                          </p:cTn>
                        </p:par>
                      </p:childTnLst>
                    </p:cTn>
                  </p:par>
                  <p:par>
                    <p:cTn id="112" fill="hold">
                      <p:stCondLst>
                        <p:cond delay="indefinite"/>
                      </p:stCondLst>
                      <p:childTnLst>
                        <p:par>
                          <p:cTn id="113" fill="hold">
                            <p:stCondLst>
                              <p:cond delay="0"/>
                            </p:stCondLst>
                            <p:childTnLst>
                              <p:par>
                                <p:cTn id="114" presetID="16" presetClass="entr" presetSubtype="21" fill="hold" grpId="0" nodeType="clickEffect">
                                  <p:stCondLst>
                                    <p:cond delay="0"/>
                                  </p:stCondLst>
                                  <p:childTnLst>
                                    <p:set>
                                      <p:cBhvr>
                                        <p:cTn id="115" dur="1" fill="hold">
                                          <p:stCondLst>
                                            <p:cond delay="0"/>
                                          </p:stCondLst>
                                        </p:cTn>
                                        <p:tgtEl>
                                          <p:spTgt spid="47"/>
                                        </p:tgtEl>
                                        <p:attrNameLst>
                                          <p:attrName>style.visibility</p:attrName>
                                        </p:attrNameLst>
                                      </p:cBhvr>
                                      <p:to>
                                        <p:strVal val="visible"/>
                                      </p:to>
                                    </p:set>
                                    <p:animEffect transition="in" filter="barn(inVertical)">
                                      <p:cBhvr>
                                        <p:cTn id="116" dur="500"/>
                                        <p:tgtEl>
                                          <p:spTgt spid="47"/>
                                        </p:tgtEl>
                                      </p:cBhvr>
                                    </p:animEffect>
                                  </p:childTnLst>
                                </p:cTn>
                              </p:par>
                              <p:par>
                                <p:cTn id="117" presetID="16" presetClass="entr" presetSubtype="21" fill="hold" grpId="0" nodeType="withEffect">
                                  <p:stCondLst>
                                    <p:cond delay="0"/>
                                  </p:stCondLst>
                                  <p:childTnLst>
                                    <p:set>
                                      <p:cBhvr>
                                        <p:cTn id="118" dur="1" fill="hold">
                                          <p:stCondLst>
                                            <p:cond delay="0"/>
                                          </p:stCondLst>
                                        </p:cTn>
                                        <p:tgtEl>
                                          <p:spTgt spid="60"/>
                                        </p:tgtEl>
                                        <p:attrNameLst>
                                          <p:attrName>style.visibility</p:attrName>
                                        </p:attrNameLst>
                                      </p:cBhvr>
                                      <p:to>
                                        <p:strVal val="visible"/>
                                      </p:to>
                                    </p:set>
                                    <p:animEffect transition="in" filter="barn(inVertical)">
                                      <p:cBhvr>
                                        <p:cTn id="119" dur="500"/>
                                        <p:tgtEl>
                                          <p:spTgt spid="60"/>
                                        </p:tgtEl>
                                      </p:cBhvr>
                                    </p:animEffect>
                                  </p:childTnLst>
                                </p:cTn>
                              </p:par>
                              <p:par>
                                <p:cTn id="120" presetID="16" presetClass="entr" presetSubtype="21" fill="hold" grpId="0" nodeType="withEffect">
                                  <p:stCondLst>
                                    <p:cond delay="0"/>
                                  </p:stCondLst>
                                  <p:childTnLst>
                                    <p:set>
                                      <p:cBhvr>
                                        <p:cTn id="121" dur="1" fill="hold">
                                          <p:stCondLst>
                                            <p:cond delay="0"/>
                                          </p:stCondLst>
                                        </p:cTn>
                                        <p:tgtEl>
                                          <p:spTgt spid="46"/>
                                        </p:tgtEl>
                                        <p:attrNameLst>
                                          <p:attrName>style.visibility</p:attrName>
                                        </p:attrNameLst>
                                      </p:cBhvr>
                                      <p:to>
                                        <p:strVal val="visible"/>
                                      </p:to>
                                    </p:set>
                                    <p:animEffect transition="in" filter="barn(inVertical)">
                                      <p:cBhvr>
                                        <p:cTn id="122" dur="500"/>
                                        <p:tgtEl>
                                          <p:spTgt spid="46"/>
                                        </p:tgtEl>
                                      </p:cBhvr>
                                    </p:animEffect>
                                  </p:childTnLst>
                                </p:cTn>
                              </p:par>
                            </p:childTnLst>
                          </p:cTn>
                        </p:par>
                      </p:childTnLst>
                    </p:cTn>
                  </p:par>
                  <p:par>
                    <p:cTn id="123" fill="hold">
                      <p:stCondLst>
                        <p:cond delay="indefinite"/>
                      </p:stCondLst>
                      <p:childTnLst>
                        <p:par>
                          <p:cTn id="124" fill="hold">
                            <p:stCondLst>
                              <p:cond delay="0"/>
                            </p:stCondLst>
                            <p:childTnLst>
                              <p:par>
                                <p:cTn id="125" presetID="16" presetClass="entr" presetSubtype="21" fill="hold" grpId="0" nodeType="click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barn(inVertical)">
                                      <p:cBhvr>
                                        <p:cTn id="127" dur="500"/>
                                        <p:tgtEl>
                                          <p:spTgt spid="57"/>
                                        </p:tgtEl>
                                      </p:cBhvr>
                                    </p:animEffect>
                                  </p:childTnLst>
                                </p:cTn>
                              </p:par>
                              <p:par>
                                <p:cTn id="128" presetID="16" presetClass="entr" presetSubtype="21" fill="hold" grpId="0" nodeType="withEffect">
                                  <p:stCondLst>
                                    <p:cond delay="0"/>
                                  </p:stCondLst>
                                  <p:childTnLst>
                                    <p:set>
                                      <p:cBhvr>
                                        <p:cTn id="129" dur="1" fill="hold">
                                          <p:stCondLst>
                                            <p:cond delay="0"/>
                                          </p:stCondLst>
                                        </p:cTn>
                                        <p:tgtEl>
                                          <p:spTgt spid="35"/>
                                        </p:tgtEl>
                                        <p:attrNameLst>
                                          <p:attrName>style.visibility</p:attrName>
                                        </p:attrNameLst>
                                      </p:cBhvr>
                                      <p:to>
                                        <p:strVal val="visible"/>
                                      </p:to>
                                    </p:set>
                                    <p:animEffect transition="in" filter="barn(inVertical)">
                                      <p:cBhvr>
                                        <p:cTn id="130" dur="500"/>
                                        <p:tgtEl>
                                          <p:spTgt spid="35"/>
                                        </p:tgtEl>
                                      </p:cBhvr>
                                    </p:animEffect>
                                  </p:childTnLst>
                                </p:cTn>
                              </p:par>
                              <p:par>
                                <p:cTn id="131" presetID="16" presetClass="entr" presetSubtype="21" fill="hold" grpId="0" nodeType="with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barn(inVertical)">
                                      <p:cBhvr>
                                        <p:cTn id="133"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1" grpId="0" animBg="1"/>
      <p:bldP spid="22" grpId="0" animBg="1"/>
      <p:bldP spid="23" grpId="0" animBg="1"/>
      <p:bldP spid="24" grpId="0" animBg="1"/>
      <p:bldP spid="28" grpId="0" animBg="1"/>
      <p:bldP spid="29" grpId="0" animBg="1"/>
      <p:bldP spid="30" grpId="0" animBg="1"/>
      <p:bldP spid="31" grpId="0" animBg="1"/>
      <p:bldP spid="32" grpId="0" animBg="1"/>
      <p:bldP spid="33" grpId="0" animBg="1"/>
      <p:bldP spid="34" grpId="0" animBg="1"/>
      <p:bldP spid="35" grpId="0" animBg="1"/>
      <p:bldP spid="40" grpId="0" animBg="1"/>
      <p:bldP spid="41" grpId="0" animBg="1"/>
      <p:bldP spid="42" grpId="0" animBg="1"/>
      <p:bldP spid="43" grpId="0" animBg="1"/>
      <p:bldP spid="44" grpId="0" animBg="1"/>
      <p:bldP spid="45" grpId="0" animBg="1"/>
      <p:bldP spid="46" grpId="0" animBg="1"/>
      <p:bldP spid="47" grpId="0" animBg="1"/>
      <p:bldP spid="48" grpId="0"/>
      <p:bldP spid="49" grpId="0"/>
      <p:bldP spid="50" grpId="0"/>
      <p:bldP spid="52" grpId="0"/>
      <p:bldP spid="53" grpId="0"/>
      <p:bldP spid="56" grpId="0"/>
      <p:bldP spid="57" grpId="0"/>
      <p:bldP spid="58" grpId="0"/>
      <p:bldP spid="59" grpId="0"/>
      <p:bldP spid="60" grpId="0"/>
      <p:bldP spid="62" grpId="0"/>
      <p:bldP spid="63" grpId="0" animBg="1"/>
      <p:bldP spid="6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5334000" cy="1143000"/>
          </a:xfrm>
        </p:spPr>
        <p:txBody>
          <a:bodyPr>
            <a:normAutofit/>
          </a:bodyPr>
          <a:lstStyle/>
          <a:p>
            <a:r>
              <a:rPr lang="fr-FR" sz="3200" dirty="0" err="1">
                <a:solidFill>
                  <a:srgbClr val="00B0F0"/>
                </a:solidFill>
                <a:latin typeface="Arial" pitchFamily="34" charset="0"/>
                <a:cs typeface="Arial" pitchFamily="34" charset="0"/>
              </a:rPr>
              <a:t>Judaism</a:t>
            </a:r>
            <a:r>
              <a:rPr lang="fr-FR" sz="3200" dirty="0">
                <a:solidFill>
                  <a:srgbClr val="00B0F0"/>
                </a:solidFill>
                <a:latin typeface="Arial" pitchFamily="34" charset="0"/>
                <a:cs typeface="Arial" pitchFamily="34" charset="0"/>
              </a:rPr>
              <a:t> </a:t>
            </a:r>
          </a:p>
        </p:txBody>
      </p:sp>
      <p:sp>
        <p:nvSpPr>
          <p:cNvPr id="3" name="Espace réservé du contenu 2"/>
          <p:cNvSpPr>
            <a:spLocks noGrp="1"/>
          </p:cNvSpPr>
          <p:nvPr>
            <p:ph idx="1"/>
          </p:nvPr>
        </p:nvSpPr>
        <p:spPr>
          <a:xfrm>
            <a:off x="609600" y="1600203"/>
            <a:ext cx="5181600" cy="4525963"/>
          </a:xfrm>
        </p:spPr>
        <p:txBody>
          <a:bodyPr>
            <a:normAutofit fontScale="77500" lnSpcReduction="20000"/>
          </a:bodyPr>
          <a:lstStyle/>
          <a:p>
            <a:r>
              <a:rPr lang="fr-FR" dirty="0" err="1"/>
              <a:t>Judaism</a:t>
            </a:r>
            <a:r>
              <a:rPr lang="fr-FR" dirty="0"/>
              <a:t> sanctions and encourages </a:t>
            </a:r>
            <a:r>
              <a:rPr lang="fr-FR" dirty="0" err="1"/>
              <a:t>organ</a:t>
            </a:r>
            <a:r>
              <a:rPr lang="fr-FR" dirty="0"/>
              <a:t> donation in </a:t>
            </a:r>
            <a:r>
              <a:rPr lang="fr-FR" dirty="0" err="1"/>
              <a:t>order</a:t>
            </a:r>
            <a:r>
              <a:rPr lang="fr-FR" dirty="0"/>
              <a:t> to </a:t>
            </a:r>
            <a:r>
              <a:rPr lang="fr-FR" dirty="0" err="1"/>
              <a:t>save</a:t>
            </a:r>
            <a:r>
              <a:rPr lang="fr-FR" dirty="0"/>
              <a:t> </a:t>
            </a:r>
            <a:r>
              <a:rPr lang="fr-FR" dirty="0" err="1"/>
              <a:t>lives</a:t>
            </a:r>
            <a:r>
              <a:rPr lang="fr-FR" dirty="0"/>
              <a:t>.</a:t>
            </a:r>
          </a:p>
          <a:p>
            <a:r>
              <a:rPr lang="fr-FR" dirty="0" err="1"/>
              <a:t>Judaism</a:t>
            </a:r>
            <a:r>
              <a:rPr lang="fr-FR" dirty="0"/>
              <a:t> </a:t>
            </a:r>
            <a:r>
              <a:rPr lang="fr-FR" dirty="0" err="1"/>
              <a:t>holds</a:t>
            </a:r>
            <a:r>
              <a:rPr lang="fr-FR" dirty="0"/>
              <a:t> </a:t>
            </a:r>
            <a:r>
              <a:rPr lang="fr-FR" dirty="0" err="1"/>
              <a:t>that</a:t>
            </a:r>
            <a:r>
              <a:rPr lang="fr-FR" dirty="0"/>
              <a:t> </a:t>
            </a:r>
            <a:r>
              <a:rPr lang="fr-FR" dirty="0" err="1"/>
              <a:t>organs</a:t>
            </a:r>
            <a:r>
              <a:rPr lang="fr-FR" dirty="0"/>
              <a:t> </a:t>
            </a:r>
            <a:r>
              <a:rPr lang="fr-FR" dirty="0" err="1"/>
              <a:t>can</a:t>
            </a:r>
            <a:r>
              <a:rPr lang="fr-FR" dirty="0"/>
              <a:t> not </a:t>
            </a:r>
            <a:r>
              <a:rPr lang="fr-FR" dirty="0" err="1"/>
              <a:t>be</a:t>
            </a:r>
            <a:r>
              <a:rPr lang="fr-FR" dirty="0"/>
              <a:t> </a:t>
            </a:r>
            <a:r>
              <a:rPr lang="fr-FR" dirty="0" err="1"/>
              <a:t>removed</a:t>
            </a:r>
            <a:r>
              <a:rPr lang="fr-FR" dirty="0"/>
              <a:t> </a:t>
            </a:r>
            <a:r>
              <a:rPr lang="fr-FR" dirty="0" err="1"/>
              <a:t>from</a:t>
            </a:r>
            <a:r>
              <a:rPr lang="fr-FR" dirty="0"/>
              <a:t> a </a:t>
            </a:r>
            <a:r>
              <a:rPr lang="fr-FR" dirty="0" err="1"/>
              <a:t>donor</a:t>
            </a:r>
            <a:r>
              <a:rPr lang="fr-FR" dirty="0"/>
              <a:t> </a:t>
            </a:r>
            <a:r>
              <a:rPr lang="fr-FR" dirty="0" err="1"/>
              <a:t>until</a:t>
            </a:r>
            <a:r>
              <a:rPr lang="fr-FR" dirty="0"/>
              <a:t> </a:t>
            </a:r>
            <a:r>
              <a:rPr lang="fr-FR" dirty="0" err="1"/>
              <a:t>death</a:t>
            </a:r>
            <a:r>
              <a:rPr lang="fr-FR" dirty="0"/>
              <a:t> </a:t>
            </a:r>
            <a:r>
              <a:rPr lang="fr-FR" dirty="0" err="1"/>
              <a:t>is</a:t>
            </a:r>
            <a:r>
              <a:rPr lang="fr-FR" dirty="0"/>
              <a:t> </a:t>
            </a:r>
            <a:r>
              <a:rPr lang="fr-FR" dirty="0" err="1"/>
              <a:t>confirmed</a:t>
            </a:r>
            <a:r>
              <a:rPr lang="fr-FR" dirty="0"/>
              <a:t>.</a:t>
            </a:r>
          </a:p>
          <a:p>
            <a:r>
              <a:rPr lang="fr-FR" dirty="0"/>
              <a:t>The </a:t>
            </a:r>
            <a:r>
              <a:rPr lang="fr-FR" dirty="0" err="1"/>
              <a:t>diagnosis</a:t>
            </a:r>
            <a:r>
              <a:rPr lang="fr-FR" dirty="0"/>
              <a:t> of </a:t>
            </a:r>
            <a:r>
              <a:rPr lang="fr-FR" dirty="0" err="1"/>
              <a:t>death</a:t>
            </a:r>
            <a:r>
              <a:rPr lang="fr-FR" dirty="0"/>
              <a:t> </a:t>
            </a:r>
            <a:r>
              <a:rPr lang="fr-FR" dirty="0" err="1"/>
              <a:t>using</a:t>
            </a:r>
            <a:r>
              <a:rPr lang="fr-FR" dirty="0"/>
              <a:t> </a:t>
            </a:r>
            <a:r>
              <a:rPr lang="fr-FR" dirty="0" err="1"/>
              <a:t>neurological</a:t>
            </a:r>
            <a:r>
              <a:rPr lang="fr-FR" dirty="0"/>
              <a:t> </a:t>
            </a:r>
            <a:r>
              <a:rPr lang="fr-FR" dirty="0" err="1"/>
              <a:t>criteria</a:t>
            </a:r>
            <a:r>
              <a:rPr lang="fr-FR" dirty="0"/>
              <a:t> </a:t>
            </a:r>
            <a:r>
              <a:rPr lang="fr-FR" dirty="0" err="1"/>
              <a:t>known</a:t>
            </a:r>
            <a:r>
              <a:rPr lang="fr-FR" dirty="0"/>
              <a:t> as </a:t>
            </a:r>
            <a:r>
              <a:rPr lang="fr-FR" dirty="0" err="1"/>
              <a:t>brain</a:t>
            </a:r>
            <a:r>
              <a:rPr lang="fr-FR" dirty="0"/>
              <a:t> stem </a:t>
            </a:r>
            <a:r>
              <a:rPr lang="fr-FR" dirty="0" err="1"/>
              <a:t>death</a:t>
            </a:r>
            <a:r>
              <a:rPr lang="fr-FR" dirty="0"/>
              <a:t> </a:t>
            </a:r>
            <a:r>
              <a:rPr lang="fr-FR" dirty="0" err="1"/>
              <a:t>is</a:t>
            </a:r>
            <a:r>
              <a:rPr lang="fr-FR" dirty="0"/>
              <a:t> acceptable.</a:t>
            </a:r>
          </a:p>
          <a:p>
            <a:r>
              <a:rPr lang="en-US" dirty="0"/>
              <a:t>Many families who agree to organ donation have said that it helps to know some good has come from their loss</a:t>
            </a:r>
            <a:endParaRPr lang="fr-FR" dirty="0"/>
          </a:p>
        </p:txBody>
      </p:sp>
      <p:sp>
        <p:nvSpPr>
          <p:cNvPr id="6" name="ZoneTexte 5"/>
          <p:cNvSpPr txBox="1"/>
          <p:nvPr/>
        </p:nvSpPr>
        <p:spPr>
          <a:xfrm>
            <a:off x="7467600" y="1524000"/>
            <a:ext cx="2971800" cy="381000"/>
          </a:xfrm>
          <a:prstGeom prst="rect">
            <a:avLst/>
          </a:prstGeom>
          <a:noFill/>
        </p:spPr>
        <p:txBody>
          <a:bodyPr wrap="square" rtlCol="0">
            <a:spAutoFit/>
          </a:bodyPr>
          <a:lstStyle/>
          <a:p>
            <a:endParaRPr lang="fr-FR" dirty="0"/>
          </a:p>
        </p:txBody>
      </p:sp>
      <p:sp>
        <p:nvSpPr>
          <p:cNvPr id="7" name="Espace réservé du contenu 2"/>
          <p:cNvSpPr txBox="1">
            <a:spLocks/>
          </p:cNvSpPr>
          <p:nvPr/>
        </p:nvSpPr>
        <p:spPr>
          <a:xfrm>
            <a:off x="6553200" y="1447800"/>
            <a:ext cx="4800600" cy="4525963"/>
          </a:xfrm>
          <a:prstGeom prst="rect">
            <a:avLst/>
          </a:prstGeom>
        </p:spPr>
        <p:txBody>
          <a:bodyPr vert="horz" lIns="91440" tIns="45720" rIns="91440" bIns="45720" rtlCol="0">
            <a:normAutofit fontScale="77500" lnSpcReduction="20000"/>
          </a:bodyPr>
          <a:lstStyle>
            <a:lvl1pPr marL="342900" indent="-342900">
              <a:spcBef>
                <a:spcPct val="20000"/>
              </a:spcBef>
              <a:buFont typeface="Arial" pitchFamily="34" charset="0"/>
              <a:buChar char="•"/>
              <a:defRPr sz="3200"/>
            </a:lvl1pPr>
            <a:lvl2pPr marL="742950" indent="-285750">
              <a:spcBef>
                <a:spcPct val="20000"/>
              </a:spcBef>
              <a:buFont typeface="Arial" pitchFamily="34" charset="0"/>
              <a:buChar char="–"/>
              <a:defRPr sz="2800"/>
            </a:lvl2pPr>
            <a:lvl3pPr marL="1143000" indent="-228600">
              <a:spcBef>
                <a:spcPct val="20000"/>
              </a:spcBef>
              <a:buFont typeface="Arial" pitchFamily="34" charset="0"/>
              <a:buChar char="•"/>
              <a:defRPr sz="2400"/>
            </a:lvl3pPr>
            <a:lvl4pPr marL="1600200" indent="-228600">
              <a:spcBef>
                <a:spcPct val="20000"/>
              </a:spcBef>
              <a:buFont typeface="Arial" pitchFamily="34" charset="0"/>
              <a:buChar char="–"/>
              <a:defRPr sz="2000"/>
            </a:lvl4pPr>
            <a:lvl5pPr marL="2057400"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fr-FR" dirty="0"/>
              <a:t>The </a:t>
            </a:r>
            <a:r>
              <a:rPr lang="fr-FR" dirty="0" err="1"/>
              <a:t>cristian</a:t>
            </a:r>
            <a:r>
              <a:rPr lang="fr-FR" dirty="0"/>
              <a:t> </a:t>
            </a:r>
            <a:r>
              <a:rPr lang="fr-FR" dirty="0" err="1"/>
              <a:t>church</a:t>
            </a:r>
            <a:r>
              <a:rPr lang="fr-FR" dirty="0"/>
              <a:t> encourages </a:t>
            </a:r>
            <a:r>
              <a:rPr lang="fr-FR" dirty="0" err="1"/>
              <a:t>organ</a:t>
            </a:r>
            <a:r>
              <a:rPr lang="fr-FR" dirty="0"/>
              <a:t> and tissue donation, </a:t>
            </a:r>
            <a:r>
              <a:rPr lang="fr-FR" dirty="0" err="1"/>
              <a:t>stating</a:t>
            </a:r>
            <a:r>
              <a:rPr lang="fr-FR" dirty="0"/>
              <a:t> </a:t>
            </a:r>
            <a:r>
              <a:rPr lang="fr-FR" dirty="0" err="1"/>
              <a:t>that</a:t>
            </a:r>
            <a:r>
              <a:rPr lang="fr-FR" dirty="0"/>
              <a:t>: « </a:t>
            </a:r>
            <a:r>
              <a:rPr lang="fr-FR" dirty="0" err="1"/>
              <a:t>Individuals</a:t>
            </a:r>
            <a:r>
              <a:rPr lang="fr-FR" dirty="0"/>
              <a:t> </a:t>
            </a:r>
            <a:r>
              <a:rPr lang="fr-FR" dirty="0" err="1"/>
              <a:t>were</a:t>
            </a:r>
            <a:r>
              <a:rPr lang="fr-FR" dirty="0"/>
              <a:t> </a:t>
            </a:r>
            <a:r>
              <a:rPr lang="fr-FR" dirty="0" err="1"/>
              <a:t>created</a:t>
            </a:r>
            <a:r>
              <a:rPr lang="fr-FR" dirty="0"/>
              <a:t> for </a:t>
            </a:r>
            <a:r>
              <a:rPr lang="fr-FR" dirty="0" err="1"/>
              <a:t>God’s</a:t>
            </a:r>
            <a:r>
              <a:rPr lang="fr-FR" dirty="0"/>
              <a:t> </a:t>
            </a:r>
            <a:r>
              <a:rPr lang="fr-FR" dirty="0" err="1"/>
              <a:t>glorry</a:t>
            </a:r>
            <a:r>
              <a:rPr lang="fr-FR" dirty="0"/>
              <a:t> and for sharing of </a:t>
            </a:r>
            <a:r>
              <a:rPr lang="fr-FR" dirty="0" err="1"/>
              <a:t>God’s</a:t>
            </a:r>
            <a:r>
              <a:rPr lang="fr-FR" dirty="0"/>
              <a:t> love »</a:t>
            </a:r>
          </a:p>
          <a:p>
            <a:r>
              <a:rPr lang="fr-FR" dirty="0" err="1"/>
              <a:t>According</a:t>
            </a:r>
            <a:r>
              <a:rPr lang="fr-FR" dirty="0"/>
              <a:t> to Matthew 10:8, </a:t>
            </a:r>
            <a:r>
              <a:rPr lang="fr-FR" dirty="0" err="1"/>
              <a:t>Jessus</a:t>
            </a:r>
            <a:r>
              <a:rPr lang="fr-FR" dirty="0"/>
              <a:t> </a:t>
            </a:r>
            <a:r>
              <a:rPr lang="fr-FR" dirty="0" err="1"/>
              <a:t>said</a:t>
            </a:r>
            <a:r>
              <a:rPr lang="fr-FR" dirty="0"/>
              <a:t> « to </a:t>
            </a:r>
            <a:r>
              <a:rPr lang="fr-FR" dirty="0" err="1"/>
              <a:t>heal</a:t>
            </a:r>
            <a:r>
              <a:rPr lang="fr-FR" dirty="0"/>
              <a:t> the </a:t>
            </a:r>
            <a:r>
              <a:rPr lang="fr-FR" dirty="0" err="1"/>
              <a:t>sick</a:t>
            </a:r>
            <a:r>
              <a:rPr lang="fr-FR" dirty="0"/>
              <a:t> … </a:t>
            </a:r>
            <a:r>
              <a:rPr lang="fr-FR" dirty="0" err="1"/>
              <a:t>Freely</a:t>
            </a:r>
            <a:r>
              <a:rPr lang="fr-FR" dirty="0"/>
              <a:t> </a:t>
            </a:r>
            <a:r>
              <a:rPr lang="fr-FR" dirty="0" err="1"/>
              <a:t>you</a:t>
            </a:r>
            <a:r>
              <a:rPr lang="fr-FR" dirty="0"/>
              <a:t> have </a:t>
            </a:r>
            <a:r>
              <a:rPr lang="fr-FR" dirty="0" err="1"/>
              <a:t>received</a:t>
            </a:r>
            <a:r>
              <a:rPr lang="fr-FR" dirty="0"/>
              <a:t>, </a:t>
            </a:r>
            <a:r>
              <a:rPr lang="fr-FR" dirty="0" err="1"/>
              <a:t>freely</a:t>
            </a:r>
            <a:r>
              <a:rPr lang="fr-FR" dirty="0"/>
              <a:t> </a:t>
            </a:r>
            <a:r>
              <a:rPr lang="fr-FR" dirty="0" err="1"/>
              <a:t>give</a:t>
            </a:r>
            <a:r>
              <a:rPr lang="fr-FR" dirty="0"/>
              <a:t> ».</a:t>
            </a:r>
          </a:p>
          <a:p>
            <a:r>
              <a:rPr lang="fr-FR" dirty="0" err="1"/>
              <a:t>Saving</a:t>
            </a:r>
            <a:r>
              <a:rPr lang="fr-FR" dirty="0"/>
              <a:t> </a:t>
            </a:r>
            <a:r>
              <a:rPr lang="fr-FR" dirty="0" err="1"/>
              <a:t>lives</a:t>
            </a:r>
            <a:r>
              <a:rPr lang="fr-FR" dirty="0"/>
              <a:t> and </a:t>
            </a:r>
            <a:r>
              <a:rPr lang="fr-FR" dirty="0" err="1"/>
              <a:t>healing</a:t>
            </a:r>
            <a:r>
              <a:rPr lang="fr-FR" dirty="0"/>
              <a:t> </a:t>
            </a:r>
            <a:r>
              <a:rPr lang="fr-FR" dirty="0" err="1"/>
              <a:t>those</a:t>
            </a:r>
            <a:r>
              <a:rPr lang="fr-FR" dirty="0"/>
              <a:t> </a:t>
            </a:r>
            <a:r>
              <a:rPr lang="fr-FR" dirty="0" err="1"/>
              <a:t>who</a:t>
            </a:r>
            <a:r>
              <a:rPr lang="fr-FR" dirty="0"/>
              <a:t> are </a:t>
            </a:r>
            <a:r>
              <a:rPr lang="fr-FR" dirty="0" err="1"/>
              <a:t>suffering</a:t>
            </a:r>
            <a:r>
              <a:rPr lang="fr-FR" dirty="0"/>
              <a:t> </a:t>
            </a:r>
            <a:r>
              <a:rPr lang="fr-FR" dirty="0" err="1"/>
              <a:t>is</a:t>
            </a:r>
            <a:r>
              <a:rPr lang="fr-FR" dirty="0"/>
              <a:t> a gift of love, and </a:t>
            </a:r>
            <a:r>
              <a:rPr lang="fr-FR" dirty="0" err="1"/>
              <a:t>donating</a:t>
            </a:r>
            <a:r>
              <a:rPr lang="fr-FR" dirty="0"/>
              <a:t> </a:t>
            </a:r>
            <a:r>
              <a:rPr lang="fr-FR" dirty="0" err="1"/>
              <a:t>organs</a:t>
            </a:r>
            <a:r>
              <a:rPr lang="fr-FR" dirty="0"/>
              <a:t> </a:t>
            </a:r>
            <a:r>
              <a:rPr lang="fr-FR" dirty="0" err="1"/>
              <a:t>is</a:t>
            </a:r>
            <a:r>
              <a:rPr lang="fr-FR" dirty="0"/>
              <a:t> one </a:t>
            </a:r>
            <a:r>
              <a:rPr lang="fr-FR" dirty="0" err="1"/>
              <a:t>way</a:t>
            </a:r>
            <a:r>
              <a:rPr lang="fr-FR" dirty="0"/>
              <a:t> to </a:t>
            </a:r>
            <a:r>
              <a:rPr lang="fr-FR" dirty="0" err="1"/>
              <a:t>heal</a:t>
            </a:r>
            <a:r>
              <a:rPr lang="fr-FR" dirty="0"/>
              <a:t> the </a:t>
            </a:r>
            <a:r>
              <a:rPr lang="fr-FR" dirty="0" err="1"/>
              <a:t>lives</a:t>
            </a:r>
            <a:r>
              <a:rPr lang="fr-FR" dirty="0"/>
              <a:t> of </a:t>
            </a:r>
            <a:r>
              <a:rPr lang="fr-FR" dirty="0" err="1"/>
              <a:t>many</a:t>
            </a:r>
            <a:r>
              <a:rPr lang="fr-FR" dirty="0"/>
              <a:t> </a:t>
            </a:r>
            <a:r>
              <a:rPr lang="fr-FR" dirty="0" err="1"/>
              <a:t>others</a:t>
            </a:r>
            <a:r>
              <a:rPr lang="fr-FR" dirty="0"/>
              <a:t>.</a:t>
            </a:r>
          </a:p>
        </p:txBody>
      </p:sp>
      <p:sp>
        <p:nvSpPr>
          <p:cNvPr id="8" name="ZoneTexte 7"/>
          <p:cNvSpPr txBox="1"/>
          <p:nvPr/>
        </p:nvSpPr>
        <p:spPr>
          <a:xfrm>
            <a:off x="7620000" y="457200"/>
            <a:ext cx="1828800" cy="584775"/>
          </a:xfrm>
          <a:prstGeom prst="rect">
            <a:avLst/>
          </a:prstGeom>
        </p:spPr>
        <p:txBody>
          <a:bodyPr vert="horz" lIns="91440" tIns="45720" rIns="91440" bIns="45720" rtlCol="0" anchor="ctr">
            <a:normAutofit/>
          </a:bodyPr>
          <a:lstStyle>
            <a:lvl1pPr algn="ctr">
              <a:spcBef>
                <a:spcPct val="0"/>
              </a:spcBef>
              <a:buNone/>
              <a:defRPr sz="3200">
                <a:solidFill>
                  <a:srgbClr val="00B0F0"/>
                </a:solidFill>
                <a:latin typeface="Arial" pitchFamily="34" charset="0"/>
                <a:ea typeface="+mj-ea"/>
                <a:cs typeface="Arial" pitchFamily="34" charset="0"/>
              </a:defRPr>
            </a:lvl1pPr>
          </a:lstStyle>
          <a:p>
            <a:endParaRPr lang="fr-FR" dirty="0"/>
          </a:p>
        </p:txBody>
      </p:sp>
      <p:sp>
        <p:nvSpPr>
          <p:cNvPr id="9" name="Titre 1"/>
          <p:cNvSpPr txBox="1">
            <a:spLocks/>
          </p:cNvSpPr>
          <p:nvPr/>
        </p:nvSpPr>
        <p:spPr>
          <a:xfrm>
            <a:off x="6781800" y="365125"/>
            <a:ext cx="4572000" cy="108267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200" dirty="0" err="1">
                <a:solidFill>
                  <a:srgbClr val="00B0F0"/>
                </a:solidFill>
                <a:latin typeface="Arial" pitchFamily="34" charset="0"/>
                <a:cs typeface="Arial" pitchFamily="34" charset="0"/>
              </a:rPr>
              <a:t>Cristianity</a:t>
            </a:r>
            <a:endParaRPr lang="fr-FR" sz="3200" dirty="0">
              <a:solidFill>
                <a:srgbClr val="00B0F0"/>
              </a:solidFill>
              <a:latin typeface="Arial" pitchFamily="34" charset="0"/>
              <a:cs typeface="Arial" pitchFamily="34" charset="0"/>
            </a:endParaRPr>
          </a:p>
        </p:txBody>
      </p:sp>
    </p:spTree>
    <p:extLst>
      <p:ext uri="{BB962C8B-B14F-4D97-AF65-F5344CB8AC3E}">
        <p14:creationId xmlns:p14="http://schemas.microsoft.com/office/powerpoint/2010/main" val="4025883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ircle(in)">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circle(in)">
                                      <p:cBhvr>
                                        <p:cTn id="27" dur="2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circle(in)">
                                      <p:cBhvr>
                                        <p:cTn id="32" dur="20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circle(in)">
                                      <p:cBhvr>
                                        <p:cTn id="3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7"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id="{373B8FA7-D95F-432F-69BF-6FEF07397D70}"/>
              </a:ext>
            </a:extLst>
          </p:cNvPr>
          <p:cNvSpPr txBox="1">
            <a:spLocks noGrp="1"/>
          </p:cNvSpPr>
          <p:nvPr>
            <p:ph type="title"/>
          </p:nvPr>
        </p:nvSpPr>
        <p:spPr>
          <a:prstGeom prst="rect">
            <a:avLst/>
          </a:prstGeom>
        </p:spPr>
        <p:txBody>
          <a:bodyPr vert="horz" lIns="91440" tIns="45720" rIns="91440" bIns="45720" rtlCol="0" anchor="ctr">
            <a:normAutofit/>
          </a:bodyPr>
          <a:lstStyle/>
          <a:p>
            <a:r>
              <a:rPr lang="fr-FR" sz="3200" dirty="0">
                <a:solidFill>
                  <a:srgbClr val="00B0F0"/>
                </a:solidFill>
                <a:latin typeface="Arial" pitchFamily="34" charset="0"/>
                <a:cs typeface="Arial" pitchFamily="34" charset="0"/>
              </a:rPr>
              <a:t>Islam</a:t>
            </a:r>
          </a:p>
        </p:txBody>
      </p:sp>
      <p:sp>
        <p:nvSpPr>
          <p:cNvPr id="3" name="Content Placeholder 2">
            <a:extLst>
              <a:ext uri="{FF2B5EF4-FFF2-40B4-BE49-F238E27FC236}">
                <a16:creationId xmlns:a16="http://schemas.microsoft.com/office/drawing/2014/main" id="{B5EB03CD-5518-F3C9-998C-3170C81E5E86}"/>
              </a:ext>
            </a:extLst>
          </p:cNvPr>
          <p:cNvSpPr>
            <a:spLocks noGrp="1"/>
          </p:cNvSpPr>
          <p:nvPr>
            <p:ph idx="1"/>
          </p:nvPr>
        </p:nvSpPr>
        <p:spPr/>
        <p:txBody>
          <a:bodyPr>
            <a:normAutofit fontScale="77500" lnSpcReduction="20000"/>
          </a:bodyPr>
          <a:lstStyle/>
          <a:p>
            <a:r>
              <a:rPr lang="en-US" dirty="0"/>
              <a:t>Accordingly, some may believe that organ transplantation/donation is prohibited; however, several Islamic jurisprudential principles have allowed others to determine its permissibility including </a:t>
            </a:r>
          </a:p>
          <a:p>
            <a:r>
              <a:rPr lang="en-GB" dirty="0"/>
              <a:t>(1)</a:t>
            </a:r>
            <a:r>
              <a:rPr lang="en-US" dirty="0"/>
              <a:t>necessity-breaks-the-law (</a:t>
            </a:r>
            <a:r>
              <a:rPr lang="en-US" dirty="0" err="1"/>
              <a:t>darūra</a:t>
            </a:r>
            <a:r>
              <a:rPr lang="en-US" dirty="0"/>
              <a:t>); </a:t>
            </a:r>
          </a:p>
          <a:p>
            <a:r>
              <a:rPr lang="en-US" dirty="0"/>
              <a:t>(2) working for the public interest or wellbeing of society (al-</a:t>
            </a:r>
            <a:r>
              <a:rPr lang="en-US" dirty="0" err="1"/>
              <a:t>masalih</a:t>
            </a:r>
            <a:r>
              <a:rPr lang="en-US" dirty="0"/>
              <a:t> al-</a:t>
            </a:r>
            <a:r>
              <a:rPr lang="en-US" dirty="0" err="1"/>
              <a:t>mursalah</a:t>
            </a:r>
            <a:r>
              <a:rPr lang="en-US" dirty="0"/>
              <a:t>); </a:t>
            </a:r>
          </a:p>
          <a:p>
            <a:r>
              <a:rPr lang="en-US" dirty="0"/>
              <a:t> (3) altruism (al-</a:t>
            </a:r>
            <a:r>
              <a:rPr lang="en-US" dirty="0" err="1"/>
              <a:t>ithar</a:t>
            </a:r>
            <a:r>
              <a:rPr lang="en-US" dirty="0"/>
              <a:t>). </a:t>
            </a:r>
          </a:p>
          <a:p>
            <a:r>
              <a:rPr lang="en-US" dirty="0" err="1"/>
              <a:t>Darūra</a:t>
            </a:r>
            <a:r>
              <a:rPr lang="en-US" dirty="0"/>
              <a:t> may allow for exceptions to general rules</a:t>
            </a:r>
            <a:r>
              <a:rPr lang="en-GB" dirty="0"/>
              <a:t>.</a:t>
            </a:r>
          </a:p>
          <a:p>
            <a:r>
              <a:rPr lang="en-US" dirty="0"/>
              <a:t>Disagreements exist regarding transplantation </a:t>
            </a:r>
            <a:r>
              <a:rPr lang="en-US" dirty="0" err="1"/>
              <a:t>fatawa</a:t>
            </a:r>
            <a:r>
              <a:rPr lang="en-US" dirty="0"/>
              <a:t>.  23 were Sunni (13 permissible, 7 conditional, 3 prohibited)</a:t>
            </a:r>
            <a:endParaRPr lang="ar-SA" dirty="0"/>
          </a:p>
          <a:p>
            <a:r>
              <a:rPr lang="ar-AE" b="0" i="0" dirty="0">
                <a:solidFill>
                  <a:srgbClr val="040C28"/>
                </a:solidFill>
                <a:effectLst/>
                <a:latin typeface="Google Sans"/>
              </a:rPr>
              <a:t>قوله تعالى " ومن أحياها فكأنما أحيا الناس جميعاً" المائدة 32</a:t>
            </a:r>
            <a:r>
              <a:rPr lang="ar-AE" b="0" i="0" dirty="0">
                <a:solidFill>
                  <a:srgbClr val="1F1F1F"/>
                </a:solidFill>
                <a:effectLst/>
                <a:latin typeface="Google Sans"/>
              </a:rPr>
              <a:t> . </a:t>
            </a:r>
            <a:endParaRPr lang="ar-SA" b="0" i="0" dirty="0">
              <a:solidFill>
                <a:srgbClr val="1F1F1F"/>
              </a:solidFill>
              <a:effectLst/>
              <a:latin typeface="Google Sans"/>
            </a:endParaRPr>
          </a:p>
          <a:p>
            <a:r>
              <a:rPr lang="ar-AE" b="0" i="0" dirty="0">
                <a:solidFill>
                  <a:srgbClr val="1F1F1F"/>
                </a:solidFill>
                <a:effectLst/>
                <a:latin typeface="Google Sans"/>
              </a:rPr>
              <a:t>وقوله تعالى: " يريد الله بكم اليسر ولا يريد بكم العسر" البقرة 186</a:t>
            </a:r>
            <a:endParaRPr lang="en-US" dirty="0"/>
          </a:p>
        </p:txBody>
      </p:sp>
    </p:spTree>
    <p:extLst>
      <p:ext uri="{BB962C8B-B14F-4D97-AF65-F5344CB8AC3E}">
        <p14:creationId xmlns:p14="http://schemas.microsoft.com/office/powerpoint/2010/main" val="1246937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ircle(in)">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circle(in)">
                                      <p:cBhvr>
                                        <p:cTn id="27" dur="2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circle(in)">
                                      <p:cBhvr>
                                        <p:cTn id="32" dur="20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circle(in)">
                                      <p:cBhvr>
                                        <p:cTn id="37" dur="20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circle(in)">
                                      <p:cBhvr>
                                        <p:cTn id="42" dur="20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circle(in)">
                                      <p:cBhvr>
                                        <p:cTn id="47"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DDA4C-6EB0-95C8-BB01-78CC9E82824E}"/>
              </a:ext>
            </a:extLst>
          </p:cNvPr>
          <p:cNvSpPr>
            <a:spLocks noGrp="1"/>
          </p:cNvSpPr>
          <p:nvPr>
            <p:ph type="title"/>
          </p:nvPr>
        </p:nvSpPr>
        <p:spPr>
          <a:xfrm>
            <a:off x="533400" y="152400"/>
            <a:ext cx="10972800" cy="838200"/>
          </a:xfrm>
        </p:spPr>
        <p:txBody>
          <a:bodyPr>
            <a:normAutofit/>
          </a:bodyPr>
          <a:lstStyle/>
          <a:p>
            <a:r>
              <a:rPr lang="fr-FR" sz="3200" dirty="0" err="1">
                <a:solidFill>
                  <a:schemeClr val="accent5"/>
                </a:solidFill>
                <a:latin typeface="Arial" pitchFamily="34" charset="0"/>
                <a:cs typeface="Arial" pitchFamily="34" charset="0"/>
              </a:rPr>
              <a:t>Gender</a:t>
            </a:r>
            <a:r>
              <a:rPr lang="fr-FR" sz="3200" dirty="0">
                <a:solidFill>
                  <a:schemeClr val="accent5"/>
                </a:solidFill>
                <a:latin typeface="Arial" pitchFamily="34" charset="0"/>
                <a:cs typeface="Arial" pitchFamily="34" charset="0"/>
              </a:rPr>
              <a:t> transformation and </a:t>
            </a:r>
            <a:r>
              <a:rPr lang="fr-FR" sz="3200" dirty="0" err="1">
                <a:solidFill>
                  <a:schemeClr val="accent5"/>
                </a:solidFill>
                <a:latin typeface="Arial" pitchFamily="34" charset="0"/>
                <a:cs typeface="Arial" pitchFamily="34" charset="0"/>
              </a:rPr>
              <a:t>Sexual</a:t>
            </a:r>
            <a:r>
              <a:rPr lang="fr-FR" sz="3200" dirty="0">
                <a:solidFill>
                  <a:schemeClr val="accent5"/>
                </a:solidFill>
                <a:latin typeface="Arial" pitchFamily="34" charset="0"/>
                <a:cs typeface="Arial" pitchFamily="34" charset="0"/>
              </a:rPr>
              <a:t> </a:t>
            </a:r>
            <a:r>
              <a:rPr lang="fr-FR" sz="3200" dirty="0" err="1">
                <a:solidFill>
                  <a:schemeClr val="accent5"/>
                </a:solidFill>
                <a:latin typeface="Arial" pitchFamily="34" charset="0"/>
                <a:cs typeface="Arial" pitchFamily="34" charset="0"/>
              </a:rPr>
              <a:t>enhancement</a:t>
            </a:r>
            <a:endParaRPr lang="en-US" sz="3200" dirty="0">
              <a:solidFill>
                <a:schemeClr val="accent5"/>
              </a:solidFill>
            </a:endParaRPr>
          </a:p>
        </p:txBody>
      </p:sp>
      <p:sp>
        <p:nvSpPr>
          <p:cNvPr id="3" name="ZoneTexte 2"/>
          <p:cNvSpPr txBox="1"/>
          <p:nvPr/>
        </p:nvSpPr>
        <p:spPr>
          <a:xfrm>
            <a:off x="457200" y="1371600"/>
            <a:ext cx="10896600" cy="4572000"/>
          </a:xfrm>
          <a:prstGeom prst="rect">
            <a:avLst/>
          </a:prstGeom>
        </p:spPr>
        <p:txBody>
          <a:bodyPr vert="horz" lIns="91440" tIns="45720" rIns="91440" bIns="45720" rtlCol="0">
            <a:normAutofit/>
          </a:bodyPr>
          <a:lstStyle>
            <a:lvl1pPr marL="342900" indent="-342900">
              <a:spcBef>
                <a:spcPct val="20000"/>
              </a:spcBef>
              <a:buFont typeface="Arial" pitchFamily="34" charset="0"/>
              <a:buChar char="•"/>
              <a:defRPr sz="3200">
                <a:cs typeface="Arial" pitchFamily="34" charset="0"/>
              </a:defRPr>
            </a:lvl1pPr>
            <a:lvl2pPr marL="742950" indent="-285750">
              <a:spcBef>
                <a:spcPct val="20000"/>
              </a:spcBef>
              <a:buFont typeface="Arial" pitchFamily="34" charset="0"/>
              <a:buChar char="–"/>
              <a:defRPr sz="2800"/>
            </a:lvl2pPr>
            <a:lvl3pPr marL="1143000" indent="-228600">
              <a:spcBef>
                <a:spcPct val="20000"/>
              </a:spcBef>
              <a:buFont typeface="Arial" pitchFamily="34" charset="0"/>
              <a:buChar char="•"/>
              <a:defRPr sz="2400"/>
            </a:lvl3pPr>
            <a:lvl4pPr marL="1600200" indent="-228600">
              <a:spcBef>
                <a:spcPct val="20000"/>
              </a:spcBef>
              <a:buFont typeface="Arial" pitchFamily="34" charset="0"/>
              <a:buChar char="–"/>
              <a:defRPr sz="2000"/>
            </a:lvl4pPr>
            <a:lvl5pPr marL="2057400"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lvl="1"/>
            <a:r>
              <a:rPr lang="fr-FR" sz="2400" dirty="0"/>
              <a:t>This </a:t>
            </a:r>
            <a:r>
              <a:rPr lang="fr-FR" sz="2400" dirty="0" err="1"/>
              <a:t>surgeries</a:t>
            </a:r>
            <a:r>
              <a:rPr lang="fr-FR" sz="2400" dirty="0"/>
              <a:t> are </a:t>
            </a:r>
            <a:r>
              <a:rPr lang="fr-FR" sz="2400" dirty="0" err="1"/>
              <a:t>only</a:t>
            </a:r>
            <a:r>
              <a:rPr lang="fr-FR" sz="2400" dirty="0"/>
              <a:t> an apparent </a:t>
            </a:r>
            <a:r>
              <a:rPr lang="fr-FR" sz="2400" dirty="0" err="1"/>
              <a:t>change.These</a:t>
            </a:r>
            <a:r>
              <a:rPr lang="fr-FR" sz="2400" dirty="0"/>
              <a:t> </a:t>
            </a:r>
            <a:r>
              <a:rPr lang="fr-FR" sz="2400" dirty="0" err="1"/>
              <a:t>operations</a:t>
            </a:r>
            <a:r>
              <a:rPr lang="fr-FR" sz="2400" dirty="0"/>
              <a:t> are </a:t>
            </a:r>
            <a:r>
              <a:rPr lang="fr-FR" sz="2400" dirty="0" err="1"/>
              <a:t>forbidden</a:t>
            </a:r>
            <a:r>
              <a:rPr lang="fr-FR" sz="2400" dirty="0"/>
              <a:t> by </a:t>
            </a:r>
            <a:r>
              <a:rPr lang="fr-FR" sz="2400" dirty="0" err="1"/>
              <a:t>law</a:t>
            </a:r>
            <a:r>
              <a:rPr lang="fr-FR" sz="2400" dirty="0"/>
              <a:t>, </a:t>
            </a:r>
            <a:r>
              <a:rPr lang="fr-FR" sz="2400" dirty="0" err="1"/>
              <a:t>because</a:t>
            </a:r>
            <a:r>
              <a:rPr lang="fr-FR" sz="2400" dirty="0"/>
              <a:t> </a:t>
            </a:r>
            <a:r>
              <a:rPr lang="fr-FR" sz="2400" dirty="0" err="1"/>
              <a:t>they</a:t>
            </a:r>
            <a:r>
              <a:rPr lang="fr-FR" sz="2400" dirty="0"/>
              <a:t> </a:t>
            </a:r>
            <a:r>
              <a:rPr lang="fr-FR" sz="2400" dirty="0" err="1"/>
              <a:t>involve</a:t>
            </a:r>
            <a:r>
              <a:rPr lang="fr-FR" sz="2400" dirty="0"/>
              <a:t> </a:t>
            </a:r>
            <a:r>
              <a:rPr lang="fr-FR" sz="2400" dirty="0" err="1"/>
              <a:t>changing</a:t>
            </a:r>
            <a:r>
              <a:rPr lang="fr-FR" sz="2400" dirty="0"/>
              <a:t> </a:t>
            </a:r>
            <a:r>
              <a:rPr lang="fr-FR" sz="2400" dirty="0" err="1"/>
              <a:t>God’s</a:t>
            </a:r>
            <a:r>
              <a:rPr lang="fr-FR" sz="2400" dirty="0"/>
              <a:t> </a:t>
            </a:r>
            <a:r>
              <a:rPr lang="fr-FR" sz="2400" dirty="0" err="1"/>
              <a:t>creation</a:t>
            </a:r>
            <a:r>
              <a:rPr lang="fr-FR" sz="2400" dirty="0"/>
              <a:t> and </a:t>
            </a:r>
            <a:r>
              <a:rPr lang="fr-FR" sz="2400" dirty="0" err="1"/>
              <a:t>deviating</a:t>
            </a:r>
            <a:r>
              <a:rPr lang="fr-FR" sz="2400" dirty="0"/>
              <a:t> </a:t>
            </a:r>
            <a:r>
              <a:rPr lang="fr-FR" sz="2400" dirty="0" err="1"/>
              <a:t>from</a:t>
            </a:r>
            <a:r>
              <a:rPr lang="fr-FR" sz="2400" dirty="0"/>
              <a:t> nature. </a:t>
            </a:r>
            <a:r>
              <a:rPr lang="fr-FR" sz="2400" dirty="0" err="1"/>
              <a:t>These</a:t>
            </a:r>
            <a:r>
              <a:rPr lang="fr-FR" sz="2400" dirty="0"/>
              <a:t> </a:t>
            </a:r>
            <a:r>
              <a:rPr lang="fr-FR" sz="2400" dirty="0" err="1"/>
              <a:t>operations</a:t>
            </a:r>
            <a:r>
              <a:rPr lang="fr-FR" sz="2400" dirty="0"/>
              <a:t> are not </a:t>
            </a:r>
            <a:r>
              <a:rPr lang="fr-FR" sz="2400" dirty="0" err="1"/>
              <a:t>permitted</a:t>
            </a:r>
            <a:r>
              <a:rPr lang="fr-FR" sz="2400" dirty="0"/>
              <a:t> </a:t>
            </a:r>
            <a:r>
              <a:rPr lang="fr-FR" sz="2400" dirty="0" err="1"/>
              <a:t>except</a:t>
            </a:r>
            <a:r>
              <a:rPr lang="fr-FR" sz="2400" dirty="0"/>
              <a:t> for </a:t>
            </a:r>
            <a:r>
              <a:rPr lang="fr-FR" sz="2400" dirty="0" err="1"/>
              <a:t>someone</a:t>
            </a:r>
            <a:r>
              <a:rPr lang="fr-FR" sz="2400" dirty="0"/>
              <a:t> </a:t>
            </a:r>
            <a:r>
              <a:rPr lang="fr-FR" sz="2400" dirty="0" err="1"/>
              <a:t>whose</a:t>
            </a:r>
            <a:r>
              <a:rPr lang="fr-FR" sz="2400" dirty="0"/>
              <a:t> condition </a:t>
            </a:r>
            <a:r>
              <a:rPr lang="fr-FR" sz="2400" dirty="0" err="1"/>
              <a:t>is</a:t>
            </a:r>
            <a:r>
              <a:rPr lang="fr-FR" sz="2400" dirty="0"/>
              <a:t> </a:t>
            </a:r>
            <a:r>
              <a:rPr lang="fr-FR" sz="2400" dirty="0" err="1"/>
              <a:t>suspicious</a:t>
            </a:r>
            <a:r>
              <a:rPr lang="fr-FR" sz="2400" dirty="0"/>
              <a:t>. The </a:t>
            </a:r>
            <a:r>
              <a:rPr lang="fr-FR" sz="2400" dirty="0" err="1"/>
              <a:t>operation</a:t>
            </a:r>
            <a:r>
              <a:rPr lang="fr-FR" sz="2400" dirty="0"/>
              <a:t> </a:t>
            </a:r>
            <a:r>
              <a:rPr lang="fr-FR" sz="2400" dirty="0" err="1"/>
              <a:t>is</a:t>
            </a:r>
            <a:r>
              <a:rPr lang="fr-FR" sz="2400" dirty="0"/>
              <a:t> </a:t>
            </a:r>
            <a:r>
              <a:rPr lang="fr-FR" sz="2400" dirty="0" err="1"/>
              <a:t>performed</a:t>
            </a:r>
            <a:r>
              <a:rPr lang="fr-FR" sz="2400" dirty="0"/>
              <a:t> on </a:t>
            </a:r>
            <a:r>
              <a:rPr lang="fr-FR" sz="2400" dirty="0" err="1"/>
              <a:t>him</a:t>
            </a:r>
            <a:r>
              <a:rPr lang="fr-FR" sz="2400" dirty="0"/>
              <a:t> to return to </a:t>
            </a:r>
            <a:r>
              <a:rPr lang="fr-FR" sz="2400" dirty="0" err="1"/>
              <a:t>his</a:t>
            </a:r>
            <a:r>
              <a:rPr lang="fr-FR" sz="2400" dirty="0"/>
              <a:t> </a:t>
            </a:r>
            <a:r>
              <a:rPr lang="fr-FR" sz="2400" dirty="0" err="1"/>
              <a:t>natural</a:t>
            </a:r>
            <a:r>
              <a:rPr lang="fr-FR" sz="2400" dirty="0"/>
              <a:t> state. If </a:t>
            </a:r>
            <a:r>
              <a:rPr lang="fr-FR" sz="2400" dirty="0" err="1"/>
              <a:t>your</a:t>
            </a:r>
            <a:r>
              <a:rPr lang="fr-FR" sz="2400" dirty="0"/>
              <a:t> </a:t>
            </a:r>
            <a:r>
              <a:rPr lang="fr-FR" sz="2400" dirty="0" err="1"/>
              <a:t>genitals</a:t>
            </a:r>
            <a:r>
              <a:rPr lang="fr-FR" sz="2400" dirty="0"/>
              <a:t> are normal and </a:t>
            </a:r>
            <a:r>
              <a:rPr lang="fr-FR" sz="2400" dirty="0" err="1"/>
              <a:t>there</a:t>
            </a:r>
            <a:r>
              <a:rPr lang="fr-FR" sz="2400" dirty="0"/>
              <a:t> </a:t>
            </a:r>
            <a:r>
              <a:rPr lang="fr-FR" sz="2400" dirty="0" err="1"/>
              <a:t>is</a:t>
            </a:r>
            <a:r>
              <a:rPr lang="fr-FR" sz="2400" dirty="0"/>
              <a:t> no </a:t>
            </a:r>
            <a:r>
              <a:rPr lang="fr-FR" sz="2400" dirty="0" err="1"/>
              <a:t>doubt</a:t>
            </a:r>
            <a:r>
              <a:rPr lang="fr-FR" sz="2400" dirty="0"/>
              <a:t>, </a:t>
            </a:r>
            <a:r>
              <a:rPr lang="fr-FR" sz="2400" dirty="0" err="1"/>
              <a:t>then</a:t>
            </a:r>
            <a:r>
              <a:rPr lang="fr-FR" sz="2400" dirty="0"/>
              <a:t> </a:t>
            </a:r>
            <a:r>
              <a:rPr lang="fr-FR" sz="2400" dirty="0" err="1"/>
              <a:t>it</a:t>
            </a:r>
            <a:r>
              <a:rPr lang="fr-FR" sz="2400" dirty="0"/>
              <a:t> </a:t>
            </a:r>
            <a:r>
              <a:rPr lang="fr-FR" sz="2400" dirty="0" err="1"/>
              <a:t>is</a:t>
            </a:r>
            <a:r>
              <a:rPr lang="fr-FR" sz="2400" dirty="0"/>
              <a:t> not permissible for </a:t>
            </a:r>
            <a:r>
              <a:rPr lang="fr-FR" sz="2400" dirty="0" err="1"/>
              <a:t>you</a:t>
            </a:r>
            <a:r>
              <a:rPr lang="fr-FR" sz="2400" dirty="0"/>
              <a:t> to </a:t>
            </a:r>
            <a:r>
              <a:rPr lang="fr-FR" sz="2400" dirty="0" err="1"/>
              <a:t>undergo</a:t>
            </a:r>
            <a:r>
              <a:rPr lang="fr-FR" sz="2400" dirty="0"/>
              <a:t> </a:t>
            </a:r>
            <a:r>
              <a:rPr lang="fr-FR" sz="2400" dirty="0" err="1"/>
              <a:t>sex</a:t>
            </a:r>
            <a:r>
              <a:rPr lang="fr-FR" sz="2400" dirty="0"/>
              <a:t> </a:t>
            </a:r>
            <a:r>
              <a:rPr lang="fr-FR" sz="2400" dirty="0" err="1"/>
              <a:t>reassignment</a:t>
            </a:r>
            <a:r>
              <a:rPr lang="fr-FR" sz="2400" dirty="0"/>
              <a:t> </a:t>
            </a:r>
            <a:r>
              <a:rPr lang="fr-FR" sz="2400" dirty="0" err="1"/>
              <a:t>surgery</a:t>
            </a:r>
            <a:r>
              <a:rPr lang="fr-FR" sz="2400" dirty="0"/>
              <a:t>, and </a:t>
            </a:r>
            <a:r>
              <a:rPr lang="fr-FR" sz="2400" dirty="0" err="1"/>
              <a:t>your</a:t>
            </a:r>
            <a:r>
              <a:rPr lang="fr-FR" sz="2400" dirty="0"/>
              <a:t> </a:t>
            </a:r>
            <a:r>
              <a:rPr lang="fr-FR" sz="2400" dirty="0" err="1"/>
              <a:t>psychological</a:t>
            </a:r>
            <a:r>
              <a:rPr lang="fr-FR" sz="2400" dirty="0"/>
              <a:t> inclination </a:t>
            </a:r>
            <a:r>
              <a:rPr lang="fr-FR" sz="2400" dirty="0" err="1"/>
              <a:t>does</a:t>
            </a:r>
            <a:r>
              <a:rPr lang="fr-FR" sz="2400" dirty="0"/>
              <a:t> not permit </a:t>
            </a:r>
            <a:r>
              <a:rPr lang="fr-FR" sz="2400" dirty="0" err="1"/>
              <a:t>this</a:t>
            </a:r>
            <a:r>
              <a:rPr lang="fr-FR" sz="2400" dirty="0"/>
              <a:t> </a:t>
            </a:r>
            <a:r>
              <a:rPr lang="fr-FR" sz="2400" dirty="0" err="1"/>
              <a:t>operation</a:t>
            </a:r>
            <a:r>
              <a:rPr lang="fr-FR" sz="2400" dirty="0"/>
              <a:t> to </a:t>
            </a:r>
            <a:r>
              <a:rPr lang="fr-FR" sz="2400" dirty="0" err="1"/>
              <a:t>be</a:t>
            </a:r>
            <a:r>
              <a:rPr lang="fr-FR" sz="2400" dirty="0"/>
              <a:t> </a:t>
            </a:r>
            <a:r>
              <a:rPr lang="fr-FR" sz="2400" dirty="0" err="1"/>
              <a:t>performed.Despite</a:t>
            </a:r>
            <a:r>
              <a:rPr lang="fr-FR" sz="2400" dirty="0"/>
              <a:t> </a:t>
            </a:r>
            <a:r>
              <a:rPr lang="fr-FR" sz="2400" dirty="0" err="1"/>
              <a:t>recent</a:t>
            </a:r>
            <a:r>
              <a:rPr lang="fr-FR" sz="2400" dirty="0"/>
              <a:t> </a:t>
            </a:r>
            <a:r>
              <a:rPr lang="fr-FR" sz="2400" dirty="0" err="1"/>
              <a:t>biological</a:t>
            </a:r>
            <a:r>
              <a:rPr lang="fr-FR" sz="2400" dirty="0"/>
              <a:t> and </a:t>
            </a:r>
            <a:r>
              <a:rPr lang="fr-FR" sz="2400" dirty="0" err="1"/>
              <a:t>clinical</a:t>
            </a:r>
            <a:r>
              <a:rPr lang="fr-FR" sz="2400" dirty="0"/>
              <a:t> </a:t>
            </a:r>
            <a:r>
              <a:rPr lang="fr-FR" sz="2400" dirty="0" err="1"/>
              <a:t>developments</a:t>
            </a:r>
            <a:r>
              <a:rPr lang="fr-FR" sz="2400" dirty="0"/>
              <a:t>, </a:t>
            </a:r>
            <a:r>
              <a:rPr lang="fr-FR" sz="2400" dirty="0" err="1"/>
              <a:t>genital</a:t>
            </a:r>
            <a:r>
              <a:rPr lang="fr-FR" sz="2400" dirty="0"/>
              <a:t> transplantation </a:t>
            </a:r>
            <a:r>
              <a:rPr lang="fr-FR" sz="2400" dirty="0" err="1"/>
              <a:t>remains</a:t>
            </a:r>
            <a:r>
              <a:rPr lang="fr-FR" sz="2400" dirty="0"/>
              <a:t> </a:t>
            </a:r>
            <a:r>
              <a:rPr lang="fr-FR" sz="2400" dirty="0" err="1"/>
              <a:t>experimental</a:t>
            </a:r>
            <a:r>
              <a:rPr lang="fr-FR" sz="2400" dirty="0"/>
              <a:t>, </a:t>
            </a:r>
            <a:r>
              <a:rPr lang="fr-FR" sz="2400" dirty="0" err="1"/>
              <a:t>controversial</a:t>
            </a:r>
            <a:r>
              <a:rPr lang="fr-FR" sz="2400" dirty="0"/>
              <a:t>, and </a:t>
            </a:r>
            <a:r>
              <a:rPr lang="fr-FR" sz="2400" dirty="0" err="1"/>
              <a:t>rejected</a:t>
            </a:r>
            <a:r>
              <a:rPr lang="fr-FR" sz="2400" dirty="0"/>
              <a:t> by </a:t>
            </a:r>
            <a:r>
              <a:rPr lang="fr-FR" sz="2400" dirty="0" err="1"/>
              <a:t>many</a:t>
            </a:r>
            <a:r>
              <a:rPr lang="fr-FR" sz="2400" dirty="0"/>
              <a:t> </a:t>
            </a:r>
            <a:r>
              <a:rPr lang="fr-FR" sz="2400" dirty="0" err="1"/>
              <a:t>societies</a:t>
            </a:r>
            <a:r>
              <a:rPr lang="fr-FR" sz="2400" dirty="0"/>
              <a:t> </a:t>
            </a:r>
            <a:r>
              <a:rPr lang="fr-FR" sz="2400" dirty="0" err="1"/>
              <a:t>because</a:t>
            </a:r>
            <a:r>
              <a:rPr lang="fr-FR" sz="2400" dirty="0"/>
              <a:t> </a:t>
            </a:r>
            <a:r>
              <a:rPr lang="fr-FR" sz="2400" dirty="0" err="1"/>
              <a:t>it</a:t>
            </a:r>
            <a:r>
              <a:rPr lang="fr-FR" sz="2400" dirty="0"/>
              <a:t> </a:t>
            </a:r>
            <a:r>
              <a:rPr lang="fr-FR" sz="2400" dirty="0" err="1"/>
              <a:t>alters</a:t>
            </a:r>
            <a:r>
              <a:rPr lang="fr-FR" sz="2400" dirty="0"/>
              <a:t> nature and causes </a:t>
            </a:r>
            <a:r>
              <a:rPr lang="fr-FR" sz="2400" dirty="0" err="1"/>
              <a:t>problems</a:t>
            </a:r>
            <a:r>
              <a:rPr lang="fr-FR" sz="2400" dirty="0"/>
              <a:t> </a:t>
            </a:r>
            <a:r>
              <a:rPr lang="fr-FR" sz="2400" dirty="0" err="1"/>
              <a:t>such</a:t>
            </a:r>
            <a:r>
              <a:rPr lang="fr-FR" sz="2400" dirty="0"/>
              <a:t> as </a:t>
            </a:r>
            <a:r>
              <a:rPr lang="fr-FR" sz="2400" dirty="0" err="1"/>
              <a:t>deceiving</a:t>
            </a:r>
            <a:r>
              <a:rPr lang="fr-FR" sz="2400" dirty="0"/>
              <a:t> the </a:t>
            </a:r>
            <a:r>
              <a:rPr lang="fr-FR" sz="2400" dirty="0" err="1"/>
              <a:t>other</a:t>
            </a:r>
            <a:r>
              <a:rPr lang="fr-FR" sz="2400" dirty="0"/>
              <a:t> world in a </a:t>
            </a:r>
            <a:r>
              <a:rPr lang="fr-FR" sz="2400" dirty="0" err="1"/>
              <a:t>way</a:t>
            </a:r>
            <a:r>
              <a:rPr lang="fr-FR" sz="2400" dirty="0"/>
              <a:t> </a:t>
            </a:r>
            <a:r>
              <a:rPr lang="fr-FR" sz="2400" dirty="0" err="1"/>
              <a:t>that</a:t>
            </a:r>
            <a:r>
              <a:rPr lang="fr-FR" sz="2400" dirty="0"/>
              <a:t> </a:t>
            </a:r>
            <a:r>
              <a:rPr lang="fr-FR" sz="2400" dirty="0" err="1"/>
              <a:t>contradicts</a:t>
            </a:r>
            <a:r>
              <a:rPr lang="fr-FR" sz="2400" dirty="0"/>
              <a:t> </a:t>
            </a:r>
            <a:r>
              <a:rPr lang="fr-FR" sz="2400" dirty="0" err="1"/>
              <a:t>biological</a:t>
            </a:r>
            <a:r>
              <a:rPr lang="fr-FR" sz="2400" dirty="0"/>
              <a:t> reality.</a:t>
            </a:r>
          </a:p>
          <a:p>
            <a:endParaRPr lang="fr-FR" sz="2400" dirty="0"/>
          </a:p>
        </p:txBody>
      </p:sp>
    </p:spTree>
    <p:extLst>
      <p:ext uri="{BB962C8B-B14F-4D97-AF65-F5344CB8AC3E}">
        <p14:creationId xmlns:p14="http://schemas.microsoft.com/office/powerpoint/2010/main" val="704204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358E4CF-2DD6-6CCE-EA1A-AD9CF6A322A0}"/>
              </a:ext>
            </a:extLst>
          </p:cNvPr>
          <p:cNvSpPr>
            <a:spLocks noGrp="1"/>
          </p:cNvSpPr>
          <p:nvPr>
            <p:ph type="title"/>
          </p:nvPr>
        </p:nvSpPr>
        <p:spPr/>
        <p:txBody>
          <a:bodyPr vert="horz" lIns="91440" tIns="45720" rIns="91440" bIns="45720" rtlCol="0" anchor="ctr">
            <a:normAutofit/>
          </a:bodyPr>
          <a:lstStyle/>
          <a:p>
            <a:r>
              <a:rPr lang="en-US" sz="3200" dirty="0" err="1">
                <a:solidFill>
                  <a:schemeClr val="accent5"/>
                </a:solidFill>
                <a:latin typeface="Arial" pitchFamily="34" charset="0"/>
                <a:cs typeface="Arial" pitchFamily="34" charset="0"/>
              </a:rPr>
              <a:t>Conclution</a:t>
            </a:r>
            <a:r>
              <a:rPr lang="en-US" sz="3200" dirty="0">
                <a:solidFill>
                  <a:schemeClr val="accent5"/>
                </a:solidFill>
                <a:latin typeface="Arial" pitchFamily="34" charset="0"/>
                <a:cs typeface="Arial" pitchFamily="34" charset="0"/>
              </a:rPr>
              <a:t> and personal point of </a:t>
            </a:r>
            <a:r>
              <a:rPr lang="en-US" sz="3200" dirty="0" err="1">
                <a:solidFill>
                  <a:schemeClr val="accent5"/>
                </a:solidFill>
                <a:latin typeface="Arial" pitchFamily="34" charset="0"/>
                <a:cs typeface="Arial" pitchFamily="34" charset="0"/>
              </a:rPr>
              <a:t>vue</a:t>
            </a:r>
            <a:endParaRPr lang="en-US" sz="3200" dirty="0">
              <a:solidFill>
                <a:schemeClr val="accent5"/>
              </a:solidFill>
              <a:latin typeface="Arial" pitchFamily="34" charset="0"/>
              <a:cs typeface="Arial" pitchFamily="34" charset="0"/>
            </a:endParaRPr>
          </a:p>
        </p:txBody>
      </p:sp>
      <p:sp>
        <p:nvSpPr>
          <p:cNvPr id="5" name="Content Placeholder 2">
            <a:extLst>
              <a:ext uri="{FF2B5EF4-FFF2-40B4-BE49-F238E27FC236}">
                <a16:creationId xmlns:a16="http://schemas.microsoft.com/office/drawing/2014/main" id="{3C4111D8-9355-CB0A-5AE1-77D19E9FB2D9}"/>
              </a:ext>
            </a:extLst>
          </p:cNvPr>
          <p:cNvSpPr>
            <a:spLocks noGrp="1"/>
          </p:cNvSpPr>
          <p:nvPr>
            <p:ph idx="1"/>
          </p:nvPr>
        </p:nvSpPr>
        <p:spPr/>
        <p:txBody>
          <a:bodyPr>
            <a:normAutofit fontScale="77500" lnSpcReduction="20000"/>
          </a:bodyPr>
          <a:lstStyle/>
          <a:p>
            <a:r>
              <a:rPr lang="en-US" dirty="0">
                <a:cs typeface="Arial" pitchFamily="34" charset="0"/>
              </a:rPr>
              <a:t>Transplantation, the last resort in the event of failure of a vital organ, remains a cumbersome operation and a race against time. The control of the recipient's immune reaction against the graft has made serious progress, so much so that in the short term, the risk of rejection is now under control</a:t>
            </a:r>
          </a:p>
          <a:p>
            <a:r>
              <a:rPr lang="en-US" dirty="0">
                <a:cs typeface="Arial" pitchFamily="34" charset="0"/>
              </a:rPr>
              <a:t>Transplantation saves a lot of people around the world, it is a way of contributing to the rescue of people suffering from illnesses or who have suffered serious injuries. It is a way to show the generosity of donors for recipients.</a:t>
            </a:r>
          </a:p>
          <a:p>
            <a:r>
              <a:rPr lang="en-US" dirty="0">
                <a:cs typeface="Arial" pitchFamily="34" charset="0"/>
              </a:rPr>
              <a:t>But each person is free not to donate his organs while alive to avoid suffering after the donation and to keep The sanctity of his body</a:t>
            </a:r>
            <a:r>
              <a:rPr lang="fr-FR" dirty="0">
                <a:cs typeface="Arial" pitchFamily="34" charset="0"/>
              </a:rPr>
              <a:t>. For people </a:t>
            </a:r>
            <a:r>
              <a:rPr lang="fr-FR" dirty="0" err="1">
                <a:cs typeface="Arial" pitchFamily="34" charset="0"/>
              </a:rPr>
              <a:t>who’s</a:t>
            </a:r>
            <a:r>
              <a:rPr lang="fr-FR" dirty="0">
                <a:cs typeface="Arial" pitchFamily="34" charset="0"/>
              </a:rPr>
              <a:t> </a:t>
            </a:r>
            <a:r>
              <a:rPr lang="fr-FR" dirty="0" err="1">
                <a:cs typeface="Arial" pitchFamily="34" charset="0"/>
              </a:rPr>
              <a:t>rejecting</a:t>
            </a:r>
            <a:r>
              <a:rPr lang="fr-FR" dirty="0">
                <a:cs typeface="Arial" pitchFamily="34" charset="0"/>
              </a:rPr>
              <a:t> donation </a:t>
            </a:r>
            <a:r>
              <a:rPr lang="fr-FR" dirty="0" err="1">
                <a:cs typeface="Arial" pitchFamily="34" charset="0"/>
              </a:rPr>
              <a:t>after</a:t>
            </a:r>
            <a:r>
              <a:rPr lang="fr-FR" dirty="0">
                <a:cs typeface="Arial" pitchFamily="34" charset="0"/>
              </a:rPr>
              <a:t> </a:t>
            </a:r>
            <a:r>
              <a:rPr lang="fr-FR" dirty="0" err="1">
                <a:cs typeface="Arial" pitchFamily="34" charset="0"/>
              </a:rPr>
              <a:t>their</a:t>
            </a:r>
            <a:r>
              <a:rPr lang="fr-FR" dirty="0">
                <a:cs typeface="Arial" pitchFamily="34" charset="0"/>
              </a:rPr>
              <a:t> </a:t>
            </a:r>
            <a:r>
              <a:rPr lang="fr-FR" dirty="0" err="1">
                <a:cs typeface="Arial" pitchFamily="34" charset="0"/>
              </a:rPr>
              <a:t>death</a:t>
            </a:r>
            <a:r>
              <a:rPr lang="fr-FR" dirty="0">
                <a:cs typeface="Arial" pitchFamily="34" charset="0"/>
              </a:rPr>
              <a:t>, </a:t>
            </a:r>
            <a:r>
              <a:rPr lang="fr-FR" dirty="0" err="1">
                <a:cs typeface="Arial" pitchFamily="34" charset="0"/>
              </a:rPr>
              <a:t>they</a:t>
            </a:r>
            <a:r>
              <a:rPr lang="fr-FR" dirty="0">
                <a:cs typeface="Arial" pitchFamily="34" charset="0"/>
              </a:rPr>
              <a:t> </a:t>
            </a:r>
            <a:r>
              <a:rPr lang="fr-FR" dirty="0" err="1">
                <a:cs typeface="Arial" pitchFamily="34" charset="0"/>
              </a:rPr>
              <a:t>just</a:t>
            </a:r>
            <a:r>
              <a:rPr lang="fr-FR" dirty="0">
                <a:cs typeface="Arial" pitchFamily="34" charset="0"/>
              </a:rPr>
              <a:t> have to know more about the </a:t>
            </a:r>
            <a:r>
              <a:rPr lang="fr-FR" dirty="0" err="1">
                <a:cs typeface="Arial" pitchFamily="34" charset="0"/>
              </a:rPr>
              <a:t>benefits</a:t>
            </a:r>
            <a:r>
              <a:rPr lang="fr-FR" dirty="0">
                <a:cs typeface="Arial" pitchFamily="34" charset="0"/>
              </a:rPr>
              <a:t> and how </a:t>
            </a:r>
            <a:r>
              <a:rPr lang="fr-FR" dirty="0" err="1">
                <a:cs typeface="Arial" pitchFamily="34" charset="0"/>
              </a:rPr>
              <a:t>can</a:t>
            </a:r>
            <a:r>
              <a:rPr lang="fr-FR" dirty="0">
                <a:cs typeface="Arial" pitchFamily="34" charset="0"/>
              </a:rPr>
              <a:t> </a:t>
            </a:r>
            <a:r>
              <a:rPr lang="fr-FR" dirty="0" err="1">
                <a:cs typeface="Arial" pitchFamily="34" charset="0"/>
              </a:rPr>
              <a:t>he</a:t>
            </a:r>
            <a:r>
              <a:rPr lang="fr-FR" dirty="0">
                <a:cs typeface="Arial" pitchFamily="34" charset="0"/>
              </a:rPr>
              <a:t> </a:t>
            </a:r>
            <a:r>
              <a:rPr lang="fr-FR" dirty="0" err="1">
                <a:cs typeface="Arial" pitchFamily="34" charset="0"/>
              </a:rPr>
              <a:t>be</a:t>
            </a:r>
            <a:r>
              <a:rPr lang="fr-FR" dirty="0">
                <a:cs typeface="Arial" pitchFamily="34" charset="0"/>
              </a:rPr>
              <a:t> a </a:t>
            </a:r>
            <a:r>
              <a:rPr lang="fr-FR" dirty="0" err="1">
                <a:cs typeface="Arial" pitchFamily="34" charset="0"/>
              </a:rPr>
              <a:t>reason</a:t>
            </a:r>
            <a:r>
              <a:rPr lang="fr-FR" dirty="0">
                <a:cs typeface="Arial" pitchFamily="34" charset="0"/>
              </a:rPr>
              <a:t> of </a:t>
            </a:r>
            <a:r>
              <a:rPr lang="fr-FR" dirty="0" err="1">
                <a:cs typeface="Arial" pitchFamily="34" charset="0"/>
              </a:rPr>
              <a:t>saving</a:t>
            </a:r>
            <a:r>
              <a:rPr lang="fr-FR" dirty="0">
                <a:cs typeface="Arial" pitchFamily="34" charset="0"/>
              </a:rPr>
              <a:t> a life and </a:t>
            </a:r>
            <a:r>
              <a:rPr lang="fr-FR" dirty="0" err="1">
                <a:cs typeface="Arial" pitchFamily="34" charset="0"/>
              </a:rPr>
              <a:t>be</a:t>
            </a:r>
            <a:r>
              <a:rPr lang="fr-FR" dirty="0">
                <a:cs typeface="Arial" pitchFamily="34" charset="0"/>
              </a:rPr>
              <a:t> able to </a:t>
            </a:r>
            <a:r>
              <a:rPr lang="fr-FR" dirty="0" err="1">
                <a:cs typeface="Arial" pitchFamily="34" charset="0"/>
              </a:rPr>
              <a:t>make</a:t>
            </a:r>
            <a:r>
              <a:rPr lang="fr-FR" dirty="0">
                <a:cs typeface="Arial" pitchFamily="34" charset="0"/>
              </a:rPr>
              <a:t> </a:t>
            </a:r>
            <a:r>
              <a:rPr lang="fr-FR" dirty="0" err="1">
                <a:cs typeface="Arial" pitchFamily="34" charset="0"/>
              </a:rPr>
              <a:t>his</a:t>
            </a:r>
            <a:r>
              <a:rPr lang="fr-FR" dirty="0">
                <a:cs typeface="Arial" pitchFamily="34" charset="0"/>
              </a:rPr>
              <a:t> </a:t>
            </a:r>
            <a:r>
              <a:rPr lang="fr-FR" dirty="0" err="1">
                <a:cs typeface="Arial" pitchFamily="34" charset="0"/>
              </a:rPr>
              <a:t>Dua</a:t>
            </a:r>
            <a:r>
              <a:rPr lang="fr-FR" dirty="0">
                <a:cs typeface="Arial" pitchFamily="34" charset="0"/>
              </a:rPr>
              <a:t> and </a:t>
            </a:r>
            <a:r>
              <a:rPr lang="fr-FR" dirty="0" err="1">
                <a:cs typeface="Arial" pitchFamily="34" charset="0"/>
              </a:rPr>
              <a:t>wished</a:t>
            </a:r>
            <a:r>
              <a:rPr lang="fr-FR" dirty="0">
                <a:cs typeface="Arial" pitchFamily="34" charset="0"/>
              </a:rPr>
              <a:t> come </a:t>
            </a:r>
            <a:r>
              <a:rPr lang="fr-FR" dirty="0" err="1">
                <a:cs typeface="Arial" pitchFamily="34" charset="0"/>
              </a:rPr>
              <a:t>true</a:t>
            </a:r>
            <a:r>
              <a:rPr lang="fr-FR" dirty="0">
                <a:cs typeface="Arial" pitchFamily="34" charset="0"/>
              </a:rPr>
              <a:t>. and how good </a:t>
            </a:r>
            <a:r>
              <a:rPr lang="fr-FR" dirty="0" err="1">
                <a:cs typeface="Arial" pitchFamily="34" charset="0"/>
              </a:rPr>
              <a:t>it</a:t>
            </a:r>
            <a:r>
              <a:rPr lang="fr-FR" dirty="0">
                <a:cs typeface="Arial" pitchFamily="34" charset="0"/>
              </a:rPr>
              <a:t> </a:t>
            </a:r>
            <a:r>
              <a:rPr lang="fr-FR" dirty="0" err="1">
                <a:cs typeface="Arial" pitchFamily="34" charset="0"/>
              </a:rPr>
              <a:t>feels</a:t>
            </a:r>
            <a:r>
              <a:rPr lang="fr-FR" dirty="0">
                <a:cs typeface="Arial" pitchFamily="34" charset="0"/>
              </a:rPr>
              <a:t> to know </a:t>
            </a:r>
            <a:r>
              <a:rPr lang="fr-FR" dirty="0" err="1">
                <a:cs typeface="Arial" pitchFamily="34" charset="0"/>
              </a:rPr>
              <a:t>you’re</a:t>
            </a:r>
            <a:r>
              <a:rPr lang="fr-FR" dirty="0">
                <a:cs typeface="Arial" pitchFamily="34" charset="0"/>
              </a:rPr>
              <a:t> the </a:t>
            </a:r>
            <a:r>
              <a:rPr lang="fr-FR" dirty="0" err="1">
                <a:cs typeface="Arial" pitchFamily="34" charset="0"/>
              </a:rPr>
              <a:t>reason</a:t>
            </a:r>
            <a:r>
              <a:rPr lang="fr-FR" dirty="0">
                <a:cs typeface="Arial" pitchFamily="34" charset="0"/>
              </a:rPr>
              <a:t> </a:t>
            </a:r>
            <a:r>
              <a:rPr lang="fr-FR" dirty="0" err="1">
                <a:cs typeface="Arial" pitchFamily="34" charset="0"/>
              </a:rPr>
              <a:t>that</a:t>
            </a:r>
            <a:r>
              <a:rPr lang="fr-FR" dirty="0">
                <a:cs typeface="Arial" pitchFamily="34" charset="0"/>
              </a:rPr>
              <a:t> a </a:t>
            </a:r>
            <a:r>
              <a:rPr lang="fr-FR" dirty="0" err="1">
                <a:cs typeface="Arial" pitchFamily="34" charset="0"/>
              </a:rPr>
              <a:t>person</a:t>
            </a:r>
            <a:r>
              <a:rPr lang="fr-FR" dirty="0">
                <a:cs typeface="Arial" pitchFamily="34" charset="0"/>
              </a:rPr>
              <a:t> </a:t>
            </a:r>
            <a:r>
              <a:rPr lang="fr-FR" dirty="0" err="1">
                <a:cs typeface="Arial" pitchFamily="34" charset="0"/>
              </a:rPr>
              <a:t>had</a:t>
            </a:r>
            <a:r>
              <a:rPr lang="fr-FR" dirty="0">
                <a:cs typeface="Arial" pitchFamily="34" charset="0"/>
              </a:rPr>
              <a:t> </a:t>
            </a:r>
            <a:r>
              <a:rPr lang="fr-FR" dirty="0" err="1">
                <a:cs typeface="Arial" pitchFamily="34" charset="0"/>
              </a:rPr>
              <a:t>another</a:t>
            </a:r>
            <a:r>
              <a:rPr lang="fr-FR" dirty="0">
                <a:cs typeface="Arial" pitchFamily="34" charset="0"/>
              </a:rPr>
              <a:t> chance to </a:t>
            </a:r>
            <a:r>
              <a:rPr lang="fr-FR" dirty="0" err="1">
                <a:cs typeface="Arial" pitchFamily="34" charset="0"/>
              </a:rPr>
              <a:t>be</a:t>
            </a:r>
            <a:r>
              <a:rPr lang="fr-FR" dirty="0">
                <a:cs typeface="Arial" pitchFamily="34" charset="0"/>
              </a:rPr>
              <a:t> </a:t>
            </a:r>
            <a:r>
              <a:rPr lang="fr-FR" dirty="0" err="1">
                <a:cs typeface="Arial" pitchFamily="34" charset="0"/>
              </a:rPr>
              <a:t>with</a:t>
            </a:r>
            <a:r>
              <a:rPr lang="fr-FR" dirty="0">
                <a:cs typeface="Arial" pitchFamily="34" charset="0"/>
              </a:rPr>
              <a:t> </a:t>
            </a:r>
            <a:r>
              <a:rPr lang="fr-FR" dirty="0" err="1">
                <a:cs typeface="Arial" pitchFamily="34" charset="0"/>
              </a:rPr>
              <a:t>his</a:t>
            </a:r>
            <a:r>
              <a:rPr lang="fr-FR" dirty="0">
                <a:cs typeface="Arial" pitchFamily="34" charset="0"/>
              </a:rPr>
              <a:t> </a:t>
            </a:r>
            <a:r>
              <a:rPr lang="fr-FR" dirty="0" err="1">
                <a:cs typeface="Arial" pitchFamily="34" charset="0"/>
              </a:rPr>
              <a:t>familly</a:t>
            </a:r>
            <a:r>
              <a:rPr lang="fr-FR" dirty="0">
                <a:cs typeface="Arial" pitchFamily="34" charset="0"/>
              </a:rPr>
              <a:t> and </a:t>
            </a:r>
            <a:r>
              <a:rPr lang="fr-FR" dirty="0" err="1">
                <a:cs typeface="Arial" pitchFamily="34" charset="0"/>
              </a:rPr>
              <a:t>friends</a:t>
            </a:r>
            <a:r>
              <a:rPr lang="fr-FR" dirty="0">
                <a:cs typeface="Arial" pitchFamily="34" charset="0"/>
              </a:rPr>
              <a:t> and </a:t>
            </a:r>
            <a:r>
              <a:rPr lang="fr-FR" dirty="0" err="1">
                <a:cs typeface="Arial" pitchFamily="34" charset="0"/>
              </a:rPr>
              <a:t>he</a:t>
            </a:r>
            <a:r>
              <a:rPr lang="fr-FR" dirty="0">
                <a:cs typeface="Arial" pitchFamily="34" charset="0"/>
              </a:rPr>
              <a:t> </a:t>
            </a:r>
            <a:r>
              <a:rPr lang="fr-FR" dirty="0" err="1">
                <a:cs typeface="Arial" pitchFamily="34" charset="0"/>
              </a:rPr>
              <a:t>got</a:t>
            </a:r>
            <a:r>
              <a:rPr lang="fr-FR" dirty="0">
                <a:cs typeface="Arial" pitchFamily="34" charset="0"/>
              </a:rPr>
              <a:t> </a:t>
            </a:r>
            <a:r>
              <a:rPr lang="fr-FR" dirty="0" err="1">
                <a:cs typeface="Arial" pitchFamily="34" charset="0"/>
              </a:rPr>
              <a:t>rid</a:t>
            </a:r>
            <a:r>
              <a:rPr lang="fr-FR" dirty="0">
                <a:cs typeface="Arial" pitchFamily="34" charset="0"/>
              </a:rPr>
              <a:t> of the pain and </a:t>
            </a:r>
            <a:r>
              <a:rPr lang="fr-FR" dirty="0" err="1">
                <a:cs typeface="Arial" pitchFamily="34" charset="0"/>
              </a:rPr>
              <a:t>suffer</a:t>
            </a:r>
            <a:r>
              <a:rPr lang="fr-FR" dirty="0">
                <a:cs typeface="Arial" pitchFamily="34" charset="0"/>
              </a:rPr>
              <a:t>. </a:t>
            </a:r>
            <a:r>
              <a:rPr lang="fr-FR" dirty="0" err="1">
                <a:cs typeface="Arial" pitchFamily="34" charset="0"/>
              </a:rPr>
              <a:t>Qfter</a:t>
            </a:r>
            <a:r>
              <a:rPr lang="fr-FR" dirty="0">
                <a:cs typeface="Arial" pitchFamily="34" charset="0"/>
              </a:rPr>
              <a:t> all if </a:t>
            </a:r>
            <a:r>
              <a:rPr lang="fr-FR" dirty="0" err="1">
                <a:cs typeface="Arial" pitchFamily="34" charset="0"/>
              </a:rPr>
              <a:t>he</a:t>
            </a:r>
            <a:r>
              <a:rPr lang="fr-FR" dirty="0">
                <a:cs typeface="Arial" pitchFamily="34" charset="0"/>
              </a:rPr>
              <a:t> </a:t>
            </a:r>
            <a:r>
              <a:rPr lang="fr-FR" dirty="0" err="1">
                <a:cs typeface="Arial" pitchFamily="34" charset="0"/>
              </a:rPr>
              <a:t>still</a:t>
            </a:r>
            <a:r>
              <a:rPr lang="fr-FR" dirty="0">
                <a:cs typeface="Arial" pitchFamily="34" charset="0"/>
              </a:rPr>
              <a:t> </a:t>
            </a:r>
            <a:r>
              <a:rPr lang="fr-FR" dirty="0" err="1">
                <a:cs typeface="Arial" pitchFamily="34" charset="0"/>
              </a:rPr>
              <a:t>reject</a:t>
            </a:r>
            <a:r>
              <a:rPr lang="fr-FR" dirty="0">
                <a:cs typeface="Arial" pitchFamily="34" charset="0"/>
              </a:rPr>
              <a:t> donation </a:t>
            </a:r>
            <a:r>
              <a:rPr lang="fr-FR" dirty="0" err="1">
                <a:cs typeface="Arial" pitchFamily="34" charset="0"/>
              </a:rPr>
              <a:t>he’s</a:t>
            </a:r>
            <a:r>
              <a:rPr lang="fr-FR" dirty="0">
                <a:cs typeface="Arial" pitchFamily="34" charset="0"/>
              </a:rPr>
              <a:t> free.</a:t>
            </a:r>
            <a:endParaRPr lang="en-US" dirty="0">
              <a:cs typeface="Arial" pitchFamily="34" charset="0"/>
            </a:endParaRPr>
          </a:p>
        </p:txBody>
      </p:sp>
    </p:spTree>
    <p:extLst>
      <p:ext uri="{BB962C8B-B14F-4D97-AF65-F5344CB8AC3E}">
        <p14:creationId xmlns:p14="http://schemas.microsoft.com/office/powerpoint/2010/main" val="3515622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circle(in)">
                                      <p:cBhvr>
                                        <p:cTn id="12" dur="20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circle(in)">
                                      <p:cBhvr>
                                        <p:cTn id="17" dur="20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circle(in)">
                                      <p:cBhvr>
                                        <p:cTn id="22" dur="2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CBA09-DAEE-9268-3232-8D721B78BFC7}"/>
              </a:ext>
            </a:extLst>
          </p:cNvPr>
          <p:cNvSpPr>
            <a:spLocks noGrp="1"/>
          </p:cNvSpPr>
          <p:nvPr>
            <p:ph type="title"/>
          </p:nvPr>
        </p:nvSpPr>
        <p:spPr/>
        <p:txBody>
          <a:bodyPr vert="horz" lIns="91440" tIns="45720" rIns="91440" bIns="45720" rtlCol="0" anchor="ctr">
            <a:normAutofit/>
          </a:bodyPr>
          <a:lstStyle/>
          <a:p>
            <a:r>
              <a:rPr lang="en-GB" sz="3200" dirty="0">
                <a:solidFill>
                  <a:schemeClr val="accent5"/>
                </a:solidFill>
                <a:latin typeface="Arial" pitchFamily="34" charset="0"/>
                <a:cs typeface="Arial" pitchFamily="34" charset="0"/>
              </a:rPr>
              <a:t>Introduction and definition of an Organ transplantation </a:t>
            </a:r>
            <a:endParaRPr lang="en-US" sz="3200" dirty="0">
              <a:solidFill>
                <a:schemeClr val="accent5"/>
              </a:solidFill>
              <a:latin typeface="Arial" pitchFamily="34" charset="0"/>
              <a:cs typeface="Arial" pitchFamily="34" charset="0"/>
            </a:endParaRPr>
          </a:p>
        </p:txBody>
      </p:sp>
      <p:sp>
        <p:nvSpPr>
          <p:cNvPr id="3" name="Content Placeholder 2">
            <a:extLst>
              <a:ext uri="{FF2B5EF4-FFF2-40B4-BE49-F238E27FC236}">
                <a16:creationId xmlns:a16="http://schemas.microsoft.com/office/drawing/2014/main" id="{888C0FFE-3B21-B6D7-C3B6-C4E5F65E367E}"/>
              </a:ext>
            </a:extLst>
          </p:cNvPr>
          <p:cNvSpPr>
            <a:spLocks noGrp="1"/>
          </p:cNvSpPr>
          <p:nvPr>
            <p:ph idx="1"/>
          </p:nvPr>
        </p:nvSpPr>
        <p:spPr>
          <a:xfrm>
            <a:off x="751994" y="1690688"/>
            <a:ext cx="10515600" cy="3977794"/>
          </a:xfrm>
        </p:spPr>
        <p:txBody>
          <a:bodyPr>
            <a:normAutofit/>
          </a:bodyPr>
          <a:lstStyle/>
          <a:p>
            <a:r>
              <a:rPr lang="en-GB" sz="2600" b="0" i="0" dirty="0">
                <a:effectLst/>
              </a:rPr>
              <a:t>Organ transplantation is a medical procedure in which an organ is removed from one body and placed in the body of a recipient, to replace a damaged or missing organ. </a:t>
            </a:r>
          </a:p>
          <a:p>
            <a:r>
              <a:rPr lang="en-GB" sz="2600" dirty="0"/>
              <a:t>The person who receives the organ is called the recipient. The one who gives the organ is called donor, they</a:t>
            </a:r>
            <a:r>
              <a:rPr lang="en-GB" sz="2600" b="0" i="0" dirty="0">
                <a:effectLst/>
              </a:rPr>
              <a:t> may be at the same location, or organs may be transported from a donor site to another location.</a:t>
            </a:r>
          </a:p>
          <a:p>
            <a:r>
              <a:rPr lang="en-GB" sz="2600" b="0" i="0" dirty="0">
                <a:effectLst/>
              </a:rPr>
              <a:t>removing an organ from a person's body and putting it into someone who may be very ill or dying. It can save the life of the person who receives the organ. </a:t>
            </a:r>
            <a:endParaRPr lang="en-US" sz="2600" dirty="0"/>
          </a:p>
        </p:txBody>
      </p:sp>
    </p:spTree>
    <p:extLst>
      <p:ext uri="{BB962C8B-B14F-4D97-AF65-F5344CB8AC3E}">
        <p14:creationId xmlns:p14="http://schemas.microsoft.com/office/powerpoint/2010/main" val="4231187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ircle(in)">
                                      <p:cBhvr>
                                        <p:cTn id="2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6000"/>
            <a:lum/>
          </a:blip>
          <a:srcRect/>
          <a:stretch>
            <a:fillRect l="5000" t="10000" r="2000" b="20000"/>
          </a:stretch>
        </a:blipFill>
        <a:effectLst/>
      </p:bgPr>
    </p:bg>
    <p:spTree>
      <p:nvGrpSpPr>
        <p:cNvPr id="1" name=""/>
        <p:cNvGrpSpPr/>
        <p:nvPr/>
      </p:nvGrpSpPr>
      <p:grpSpPr>
        <a:xfrm>
          <a:off x="0" y="0"/>
          <a:ext cx="0" cy="0"/>
          <a:chOff x="0" y="0"/>
          <a:chExt cx="0" cy="0"/>
        </a:xfrm>
      </p:grpSpPr>
      <p:sp>
        <p:nvSpPr>
          <p:cNvPr id="3" name="ZoneTexte 2"/>
          <p:cNvSpPr txBox="1"/>
          <p:nvPr/>
        </p:nvSpPr>
        <p:spPr>
          <a:xfrm>
            <a:off x="2819400" y="762000"/>
            <a:ext cx="7772400" cy="1477328"/>
          </a:xfrm>
          <a:prstGeom prst="rect">
            <a:avLst/>
          </a:prstGeom>
        </p:spPr>
        <p:txBody>
          <a:bodyPr vert="horz" lIns="91440" tIns="45720" rIns="91440" bIns="45720" rtlCol="0" anchor="ctr">
            <a:noAutofit/>
          </a:bodyPr>
          <a:lstStyle>
            <a:lvl1pPr>
              <a:lnSpc>
                <a:spcPct val="90000"/>
              </a:lnSpc>
              <a:spcBef>
                <a:spcPct val="0"/>
              </a:spcBef>
              <a:buNone/>
              <a:defRPr sz="3200">
                <a:solidFill>
                  <a:schemeClr val="accent5"/>
                </a:solidFill>
                <a:latin typeface="Arial" pitchFamily="34" charset="0"/>
                <a:ea typeface="+mj-ea"/>
                <a:cs typeface="Arial" pitchFamily="34" charset="0"/>
              </a:defRPr>
            </a:lvl1pPr>
          </a:lstStyle>
          <a:p>
            <a:r>
              <a:rPr lang="fr-FR" sz="3600" b="1" dirty="0" err="1">
                <a:solidFill>
                  <a:schemeClr val="accent1">
                    <a:lumMod val="75000"/>
                  </a:schemeClr>
                </a:solidFill>
              </a:rPr>
              <a:t>what</a:t>
            </a:r>
            <a:r>
              <a:rPr lang="fr-FR" sz="3600" b="1" dirty="0">
                <a:solidFill>
                  <a:schemeClr val="accent1">
                    <a:lumMod val="75000"/>
                  </a:schemeClr>
                </a:solidFill>
              </a:rPr>
              <a:t> </a:t>
            </a:r>
            <a:r>
              <a:rPr lang="fr-FR" sz="3600" b="1" dirty="0" err="1">
                <a:solidFill>
                  <a:schemeClr val="accent1">
                    <a:lumMod val="75000"/>
                  </a:schemeClr>
                </a:solidFill>
              </a:rPr>
              <a:t>organs</a:t>
            </a:r>
            <a:r>
              <a:rPr lang="fr-FR" sz="3600" b="1" dirty="0">
                <a:solidFill>
                  <a:schemeClr val="accent1">
                    <a:lumMod val="75000"/>
                  </a:schemeClr>
                </a:solidFill>
              </a:rPr>
              <a:t> to transplant</a:t>
            </a:r>
            <a:r>
              <a:rPr lang="en-US" sz="3600" b="1" dirty="0">
                <a:solidFill>
                  <a:schemeClr val="accent1">
                    <a:lumMod val="75000"/>
                  </a:schemeClr>
                </a:solidFill>
              </a:rPr>
              <a:t>?</a:t>
            </a:r>
            <a:br>
              <a:rPr lang="fr-FR" sz="3600" b="1" dirty="0">
                <a:solidFill>
                  <a:schemeClr val="accent1">
                    <a:lumMod val="75000"/>
                  </a:schemeClr>
                </a:solidFill>
              </a:rPr>
            </a:br>
            <a:endParaRPr lang="fr-FR" sz="3600" b="1" dirty="0">
              <a:solidFill>
                <a:schemeClr val="accent1">
                  <a:lumMod val="75000"/>
                </a:schemeClr>
              </a:solidFill>
            </a:endParaRPr>
          </a:p>
        </p:txBody>
      </p:sp>
    </p:spTree>
    <p:extLst>
      <p:ext uri="{BB962C8B-B14F-4D97-AF65-F5344CB8AC3E}">
        <p14:creationId xmlns:p14="http://schemas.microsoft.com/office/powerpoint/2010/main" val="397633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t="-31000" r="4000" b="-6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6035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a:stretch>
        </a:blip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0"/>
            <a:ext cx="8388350" cy="96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9911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heel(1)">
                                      <p:cBhvr>
                                        <p:cTn id="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992698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21134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A02DD-CEF4-878C-6B14-91D9B0C4F74A}"/>
              </a:ext>
            </a:extLst>
          </p:cNvPr>
          <p:cNvSpPr>
            <a:spLocks noGrp="1"/>
          </p:cNvSpPr>
          <p:nvPr>
            <p:ph type="title"/>
          </p:nvPr>
        </p:nvSpPr>
        <p:spPr>
          <a:xfrm>
            <a:off x="533400" y="28755"/>
            <a:ext cx="10972800" cy="1143000"/>
          </a:xfrm>
        </p:spPr>
        <p:txBody>
          <a:bodyPr vert="horz" lIns="91440" tIns="45720" rIns="91440" bIns="45720" rtlCol="0" anchor="ctr">
            <a:normAutofit/>
          </a:bodyPr>
          <a:lstStyle/>
          <a:p>
            <a:r>
              <a:rPr lang="en-US" sz="3200" dirty="0">
                <a:solidFill>
                  <a:schemeClr val="accent5"/>
                </a:solidFill>
                <a:latin typeface="Arial" pitchFamily="34" charset="0"/>
                <a:cs typeface="Arial" pitchFamily="34" charset="0"/>
              </a:rPr>
              <a:t>How does organ rejection happen?</a:t>
            </a:r>
            <a:r>
              <a:rPr lang="en-GB" sz="3200" dirty="0">
                <a:solidFill>
                  <a:schemeClr val="accent5"/>
                </a:solidFill>
                <a:latin typeface="Arial" pitchFamily="34" charset="0"/>
                <a:cs typeface="Arial" pitchFamily="34" charset="0"/>
              </a:rPr>
              <a:t>.</a:t>
            </a:r>
            <a:endParaRPr lang="en-US" sz="3200" dirty="0">
              <a:solidFill>
                <a:schemeClr val="accent5"/>
              </a:solidFill>
              <a:latin typeface="Arial" pitchFamily="34" charset="0"/>
              <a:cs typeface="Arial" pitchFamily="34" charset="0"/>
            </a:endParaRPr>
          </a:p>
        </p:txBody>
      </p:sp>
      <p:sp>
        <p:nvSpPr>
          <p:cNvPr id="3" name="Content Placeholder 2">
            <a:extLst>
              <a:ext uri="{FF2B5EF4-FFF2-40B4-BE49-F238E27FC236}">
                <a16:creationId xmlns:a16="http://schemas.microsoft.com/office/drawing/2014/main" id="{6C679F32-6B8C-2009-5FE7-9235C5327AFA}"/>
              </a:ext>
            </a:extLst>
          </p:cNvPr>
          <p:cNvSpPr>
            <a:spLocks noGrp="1"/>
          </p:cNvSpPr>
          <p:nvPr>
            <p:ph idx="1"/>
          </p:nvPr>
        </p:nvSpPr>
        <p:spPr>
          <a:xfrm>
            <a:off x="685800" y="1143000"/>
            <a:ext cx="10363200" cy="4800600"/>
          </a:xfrm>
        </p:spPr>
        <p:txBody>
          <a:bodyPr>
            <a:noAutofit/>
          </a:bodyPr>
          <a:lstStyle/>
          <a:p>
            <a:pPr marL="0" indent="0">
              <a:buNone/>
            </a:pPr>
            <a:r>
              <a:rPr lang="en-GB" sz="2400" dirty="0"/>
              <a:t> Acute rejection – chronic rejection.</a:t>
            </a:r>
          </a:p>
          <a:p>
            <a:pPr marL="0" indent="0">
              <a:buNone/>
            </a:pPr>
            <a:r>
              <a:rPr lang="en-US" sz="2400" dirty="0"/>
              <a:t>happens when your body's immune system treats the new organ like a foreign object and attacks it. </a:t>
            </a:r>
          </a:p>
          <a:p>
            <a:pPr marL="0" indent="0">
              <a:buNone/>
            </a:pPr>
            <a:r>
              <a:rPr lang="en-US" sz="2400" dirty="0"/>
              <a:t>We treat this by reducing your immune system's response with medication. </a:t>
            </a:r>
          </a:p>
          <a:p>
            <a:pPr marL="0" indent="0">
              <a:buNone/>
            </a:pPr>
            <a:r>
              <a:rPr lang="en-US" sz="2400" dirty="0"/>
              <a:t>you will need to take medication (</a:t>
            </a:r>
            <a:r>
              <a:rPr lang="en-US" sz="2400" dirty="0" err="1"/>
              <a:t>immunosuppressants</a:t>
            </a:r>
            <a:r>
              <a:rPr lang="en-US" sz="2400" dirty="0"/>
              <a:t>) for the rest of your life to keep your body from rejecting your new organ.</a:t>
            </a:r>
          </a:p>
          <a:p>
            <a:r>
              <a:rPr lang="en-US" sz="2400" dirty="0"/>
              <a:t>Is it possible to have another transplant if the first one fails?</a:t>
            </a:r>
          </a:p>
          <a:p>
            <a:r>
              <a:rPr lang="en-US" sz="2400" dirty="0"/>
              <a:t> • Most people can have a second, or even third, transplant.</a:t>
            </a:r>
          </a:p>
          <a:p>
            <a:r>
              <a:rPr lang="en-US" sz="2400" dirty="0"/>
              <a:t> • The wait for a second transplant is usually longer than for a first transplant.</a:t>
            </a:r>
          </a:p>
          <a:p>
            <a:r>
              <a:rPr lang="en-US" sz="2400" dirty="0"/>
              <a:t>• The success of a second transplant is, on average, as good as for a first transplant.</a:t>
            </a:r>
            <a:endParaRPr lang="fr-FR" sz="2400" dirty="0"/>
          </a:p>
          <a:p>
            <a:pPr marL="0" indent="0">
              <a:buNone/>
            </a:pPr>
            <a:endParaRPr lang="en-US" sz="2400" dirty="0"/>
          </a:p>
          <a:p>
            <a:pPr marL="0" indent="0">
              <a:buNone/>
            </a:pPr>
            <a:endParaRPr lang="en-US" sz="2400" dirty="0"/>
          </a:p>
          <a:p>
            <a:pPr marL="0" indent="0">
              <a:buNone/>
            </a:pPr>
            <a:endParaRPr lang="en-GB" sz="2400" dirty="0"/>
          </a:p>
          <a:p>
            <a:pPr marL="0" indent="0">
              <a:buNone/>
            </a:pPr>
            <a:endParaRPr lang="en-US" sz="2400" dirty="0"/>
          </a:p>
        </p:txBody>
      </p:sp>
    </p:spTree>
    <p:extLst>
      <p:ext uri="{BB962C8B-B14F-4D97-AF65-F5344CB8AC3E}">
        <p14:creationId xmlns:p14="http://schemas.microsoft.com/office/powerpoint/2010/main" val="4129034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ircle(in)">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circle(in)">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circle(in)">
                                      <p:cBhvr>
                                        <p:cTn id="42"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661</TotalTime>
  <Words>1361</Words>
  <Application>Microsoft Office PowerPoint</Application>
  <PresentationFormat>Widescreen</PresentationFormat>
  <Paragraphs>92</Paragraphs>
  <Slides>23</Slides>
  <Notes>1</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Thème Office</vt:lpstr>
      <vt:lpstr>PowerPoint Presentation</vt:lpstr>
      <vt:lpstr>Plan:</vt:lpstr>
      <vt:lpstr>Introduction and definition of an Organ transplantation </vt:lpstr>
      <vt:lpstr>PowerPoint Presentation</vt:lpstr>
      <vt:lpstr>PowerPoint Presentation</vt:lpstr>
      <vt:lpstr>PowerPoint Presentation</vt:lpstr>
      <vt:lpstr>PowerPoint Presentation</vt:lpstr>
      <vt:lpstr>PowerPoint Presentation</vt:lpstr>
      <vt:lpstr>How does organ rejection happen?.</vt:lpstr>
      <vt:lpstr>PowerPoint Presentation</vt:lpstr>
      <vt:lpstr>PowerPoint Presentation</vt:lpstr>
      <vt:lpstr>PowerPoint Presentation</vt:lpstr>
      <vt:lpstr>PowerPoint Presentation</vt:lpstr>
      <vt:lpstr>PowerPoint Presentation</vt:lpstr>
      <vt:lpstr>ethical issues</vt:lpstr>
      <vt:lpstr>Autonomie – Beneficence/ non maleficence – justice:</vt:lpstr>
      <vt:lpstr>PowerPoint Presentation</vt:lpstr>
      <vt:lpstr>PowerPoint Presentation</vt:lpstr>
      <vt:lpstr>PowerPoint Presentation</vt:lpstr>
      <vt:lpstr>Judaism </vt:lpstr>
      <vt:lpstr>Islam</vt:lpstr>
      <vt:lpstr>Gender transformation and Sexual enhancement</vt:lpstr>
      <vt:lpstr>Conclution and personal point of vue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Organ transplantation</dc:title>
  <dc:creator>marouabouazdia527@gmail.com</dc:creator>
  <cp:lastModifiedBy>marouabouazdia527@gmail.com</cp:lastModifiedBy>
  <cp:revision>71</cp:revision>
  <dcterms:created xsi:type="dcterms:W3CDTF">2023-11-03T09:48:46Z</dcterms:created>
  <dcterms:modified xsi:type="dcterms:W3CDTF">2023-12-15T19:47:40Z</dcterms:modified>
</cp:coreProperties>
</file>