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6" r:id="rId20"/>
    <p:sldId id="274" r:id="rId21"/>
    <p:sldId id="275"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varScale="1">
        <p:scale>
          <a:sx n="77" d="100"/>
          <a:sy n="77" d="100"/>
        </p:scale>
        <p:origin x="24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fr-FR"/>
              <a:t>Modifiez le style du titre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12/17/2023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fr-FR"/>
              <a:t>Modifiez le style du titre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fr-FR"/>
              <a:t>Modifiez le style du titre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fr-FR"/>
              <a:t>Modifiez le style du titre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fr-FR"/>
              <a:t>Modifiez le style du titre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12/17/2023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fr-FR"/>
              <a:t>Modifiez le style du titre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12/17/2023</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12/17/2023</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AEBCE5-C441-4DCE-A41C-BAFD3DDC00E3}"/>
              </a:ext>
            </a:extLst>
          </p:cNvPr>
          <p:cNvSpPr>
            <a:spLocks noGrp="1"/>
          </p:cNvSpPr>
          <p:nvPr>
            <p:ph type="ctrTitle"/>
          </p:nvPr>
        </p:nvSpPr>
        <p:spPr/>
        <p:txBody>
          <a:bodyPr/>
          <a:lstStyle/>
          <a:p>
            <a:r>
              <a:rPr lang="fr-FR" dirty="0"/>
              <a:t>Le consentement les personnes incapable d'exprimé leurs </a:t>
            </a:r>
          </a:p>
        </p:txBody>
      </p:sp>
      <p:sp>
        <p:nvSpPr>
          <p:cNvPr id="3" name="Sous-titre 2">
            <a:extLst>
              <a:ext uri="{FF2B5EF4-FFF2-40B4-BE49-F238E27FC236}">
                <a16:creationId xmlns:a16="http://schemas.microsoft.com/office/drawing/2014/main" id="{B8D1EE69-B448-4B7F-A836-152BDEBCAB1A}"/>
              </a:ext>
            </a:extLst>
          </p:cNvPr>
          <p:cNvSpPr>
            <a:spLocks noGrp="1"/>
          </p:cNvSpPr>
          <p:nvPr>
            <p:ph type="subTitle" idx="1"/>
          </p:nvPr>
        </p:nvSpPr>
        <p:spPr>
          <a:xfrm>
            <a:off x="626302" y="3908120"/>
            <a:ext cx="4509370" cy="1883079"/>
          </a:xfrm>
        </p:spPr>
        <p:txBody>
          <a:bodyPr/>
          <a:lstStyle/>
          <a:p>
            <a:r>
              <a:rPr lang="fr-FR" dirty="0"/>
              <a:t>Membres chercheurs: </a:t>
            </a:r>
          </a:p>
          <a:p>
            <a:r>
              <a:rPr lang="fr-FR" dirty="0" err="1"/>
              <a:t>Mezoughi</a:t>
            </a:r>
            <a:r>
              <a:rPr lang="fr-FR" dirty="0"/>
              <a:t> </a:t>
            </a:r>
            <a:r>
              <a:rPr lang="fr-FR" dirty="0" err="1"/>
              <a:t>rania</a:t>
            </a:r>
            <a:endParaRPr lang="fr-FR" dirty="0"/>
          </a:p>
          <a:p>
            <a:r>
              <a:rPr lang="fr-FR" dirty="0" err="1"/>
              <a:t>Khengui</a:t>
            </a:r>
            <a:r>
              <a:rPr lang="fr-FR" dirty="0"/>
              <a:t> </a:t>
            </a:r>
            <a:r>
              <a:rPr lang="fr-FR" dirty="0" err="1"/>
              <a:t>roumaissa</a:t>
            </a:r>
            <a:endParaRPr lang="fr-FR" dirty="0"/>
          </a:p>
        </p:txBody>
      </p:sp>
    </p:spTree>
    <p:extLst>
      <p:ext uri="{BB962C8B-B14F-4D97-AF65-F5344CB8AC3E}">
        <p14:creationId xmlns:p14="http://schemas.microsoft.com/office/powerpoint/2010/main" val="19902848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avec coins arrondis en diagonale 1">
            <a:extLst>
              <a:ext uri="{FF2B5EF4-FFF2-40B4-BE49-F238E27FC236}">
                <a16:creationId xmlns:a16="http://schemas.microsoft.com/office/drawing/2014/main" id="{DF107EFF-63B4-4B84-88B2-2753D4255C32}"/>
              </a:ext>
            </a:extLst>
          </p:cNvPr>
          <p:cNvSpPr/>
          <p:nvPr/>
        </p:nvSpPr>
        <p:spPr>
          <a:xfrm>
            <a:off x="325676" y="300624"/>
            <a:ext cx="5047989" cy="3469709"/>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t>Au Royaume-Uni, la loi sur la protection de l'enfance de 1989 exige que les parents obtiennent l'autorisation du tribunal avant de procéder à tout traitement médical pour leurs enfants de moins de 16 ans</a:t>
            </a:r>
          </a:p>
        </p:txBody>
      </p:sp>
      <p:pic>
        <p:nvPicPr>
          <p:cNvPr id="4" name="Image 3">
            <a:extLst>
              <a:ext uri="{FF2B5EF4-FFF2-40B4-BE49-F238E27FC236}">
                <a16:creationId xmlns:a16="http://schemas.microsoft.com/office/drawing/2014/main" id="{679464C5-A30D-4BA5-9663-57D452D08D19}"/>
              </a:ext>
            </a:extLst>
          </p:cNvPr>
          <p:cNvPicPr>
            <a:picLocks noChangeAspect="1"/>
          </p:cNvPicPr>
          <p:nvPr/>
        </p:nvPicPr>
        <p:blipFill rotWithShape="1">
          <a:blip r:embed="rId2"/>
          <a:srcRect r="602" b="11236"/>
          <a:stretch/>
        </p:blipFill>
        <p:spPr>
          <a:xfrm>
            <a:off x="613775" y="4321478"/>
            <a:ext cx="4133589" cy="1929009"/>
          </a:xfrm>
          <a:prstGeom prst="rect">
            <a:avLst/>
          </a:prstGeom>
        </p:spPr>
      </p:pic>
      <p:sp>
        <p:nvSpPr>
          <p:cNvPr id="5" name="Rectangle : avec coins arrondis en diagonale 4">
            <a:extLst>
              <a:ext uri="{FF2B5EF4-FFF2-40B4-BE49-F238E27FC236}">
                <a16:creationId xmlns:a16="http://schemas.microsoft.com/office/drawing/2014/main" id="{440EC386-68C6-4B4A-91E8-428C841BAA5D}"/>
              </a:ext>
            </a:extLst>
          </p:cNvPr>
          <p:cNvSpPr/>
          <p:nvPr/>
        </p:nvSpPr>
        <p:spPr>
          <a:xfrm>
            <a:off x="6313117" y="338202"/>
            <a:ext cx="5085567" cy="3469709"/>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t>En France, la loi sur la protection des personnes handicapées de 2005 exige que les prestataires de soins de santé obtiennent le consentement de la personne handicapée, ou de son tuteur, avant de procéder à tout acte médical</a:t>
            </a:r>
          </a:p>
        </p:txBody>
      </p:sp>
      <p:pic>
        <p:nvPicPr>
          <p:cNvPr id="7" name="Image 6">
            <a:extLst>
              <a:ext uri="{FF2B5EF4-FFF2-40B4-BE49-F238E27FC236}">
                <a16:creationId xmlns:a16="http://schemas.microsoft.com/office/drawing/2014/main" id="{B4F029B7-8FE9-430D-B209-92B81A320EDD}"/>
              </a:ext>
            </a:extLst>
          </p:cNvPr>
          <p:cNvPicPr>
            <a:picLocks noChangeAspect="1"/>
          </p:cNvPicPr>
          <p:nvPr/>
        </p:nvPicPr>
        <p:blipFill>
          <a:blip r:embed="rId3"/>
          <a:stretch>
            <a:fillRect/>
          </a:stretch>
        </p:blipFill>
        <p:spPr>
          <a:xfrm>
            <a:off x="6789106" y="4308953"/>
            <a:ext cx="4183693" cy="1991834"/>
          </a:xfrm>
          <a:prstGeom prst="rect">
            <a:avLst/>
          </a:prstGeom>
        </p:spPr>
      </p:pic>
    </p:spTree>
    <p:extLst>
      <p:ext uri="{BB962C8B-B14F-4D97-AF65-F5344CB8AC3E}">
        <p14:creationId xmlns:p14="http://schemas.microsoft.com/office/powerpoint/2010/main" val="19478126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avec coins arrondis en diagonale 1">
            <a:extLst>
              <a:ext uri="{FF2B5EF4-FFF2-40B4-BE49-F238E27FC236}">
                <a16:creationId xmlns:a16="http://schemas.microsoft.com/office/drawing/2014/main" id="{65495018-5F01-40F5-BAF8-80E657057CEF}"/>
              </a:ext>
            </a:extLst>
          </p:cNvPr>
          <p:cNvSpPr/>
          <p:nvPr/>
        </p:nvSpPr>
        <p:spPr>
          <a:xfrm>
            <a:off x="551145" y="926926"/>
            <a:ext cx="10922696" cy="5060515"/>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u="sng" dirty="0">
                <a:effectLst>
                  <a:outerShdw blurRad="38100" dist="38100" dir="2700000" algn="tl">
                    <a:srgbClr val="000000">
                      <a:alpha val="43137"/>
                    </a:srgbClr>
                  </a:outerShdw>
                </a:effectLst>
              </a:rPr>
              <a:t>Le cadre islamique du consentement</a:t>
            </a:r>
            <a:r>
              <a:rPr lang="fr-FR" sz="2400" dirty="0">
                <a:effectLst>
                  <a:outerShdw blurRad="38100" dist="38100" dir="2700000" algn="tl">
                    <a:srgbClr val="000000">
                      <a:alpha val="43137"/>
                    </a:srgbClr>
                  </a:outerShdw>
                </a:effectLst>
              </a:rPr>
              <a:t>:</a:t>
            </a:r>
          </a:p>
          <a:p>
            <a:r>
              <a:rPr lang="fr-FR" sz="2400" dirty="0"/>
              <a:t>L'islam accorde une grande importance au consentement libre et éclairé en tant que base fondamentale des relations humaines. Ce concept repose sur les principes islamiques suivants :</a:t>
            </a:r>
          </a:p>
          <a:p>
            <a:r>
              <a:rPr lang="fr-FR" sz="2400" u="sng" dirty="0"/>
              <a:t>L'égalité </a:t>
            </a:r>
            <a:r>
              <a:rPr lang="fr-FR" sz="2400" dirty="0"/>
              <a:t>: Chaque être humain a des droits et des responsabilités égaux, dépendant du sexe, de la race, de la religion ou de la situation sociale.</a:t>
            </a:r>
          </a:p>
          <a:p>
            <a:r>
              <a:rPr lang="fr-FR" sz="2400" u="sng" dirty="0"/>
              <a:t>La liberté </a:t>
            </a:r>
            <a:r>
              <a:rPr lang="fr-FR" sz="2400" dirty="0"/>
              <a:t>: Chaque être humain a la liberté d'agir et de choisir, exerce de toute pression ou contrainte extérieure.</a:t>
            </a:r>
          </a:p>
          <a:p>
            <a:r>
              <a:rPr lang="fr-FR" sz="2400" u="sng" dirty="0"/>
              <a:t>La dignité</a:t>
            </a:r>
            <a:r>
              <a:rPr lang="fr-FR" sz="2400" dirty="0"/>
              <a:t> : Chaque être humain à sa dignité et sa liberté, qui doit être respectée</a:t>
            </a:r>
          </a:p>
        </p:txBody>
      </p:sp>
    </p:spTree>
    <p:extLst>
      <p:ext uri="{BB962C8B-B14F-4D97-AF65-F5344CB8AC3E}">
        <p14:creationId xmlns:p14="http://schemas.microsoft.com/office/powerpoint/2010/main" val="30614436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avec coins arrondis en diagonale 1">
            <a:extLst>
              <a:ext uri="{FF2B5EF4-FFF2-40B4-BE49-F238E27FC236}">
                <a16:creationId xmlns:a16="http://schemas.microsoft.com/office/drawing/2014/main" id="{AA3C5E5A-F68E-4B87-A434-33393C1E0B58}"/>
              </a:ext>
            </a:extLst>
          </p:cNvPr>
          <p:cNvSpPr/>
          <p:nvPr/>
        </p:nvSpPr>
        <p:spPr>
          <a:xfrm>
            <a:off x="475989" y="526092"/>
            <a:ext cx="9908088" cy="3281819"/>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eaLnBrk="0" fontAlgn="base" hangingPunct="0">
              <a:spcBef>
                <a:spcPct val="0"/>
              </a:spcBef>
              <a:spcAft>
                <a:spcPct val="0"/>
              </a:spcAft>
            </a:pPr>
            <a:endParaRPr lang="fr-FR" sz="2400" b="1" u="sng" dirty="0"/>
          </a:p>
        </p:txBody>
      </p:sp>
      <p:sp>
        <p:nvSpPr>
          <p:cNvPr id="3" name="Rectangle 1">
            <a:extLst>
              <a:ext uri="{FF2B5EF4-FFF2-40B4-BE49-F238E27FC236}">
                <a16:creationId xmlns:a16="http://schemas.microsoft.com/office/drawing/2014/main" id="{83A5EAD8-694B-4065-932C-D27CEFB55FE4}"/>
              </a:ext>
            </a:extLst>
          </p:cNvPr>
          <p:cNvSpPr>
            <a:spLocks noChangeArrowheads="1"/>
          </p:cNvSpPr>
          <p:nvPr/>
        </p:nvSpPr>
        <p:spPr bwMode="auto">
          <a:xfrm>
            <a:off x="638826" y="765080"/>
            <a:ext cx="965756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a:ln>
                  <a:noFill/>
                </a:ln>
                <a:solidFill>
                  <a:srgbClr val="1F1F1F"/>
                </a:solidFill>
                <a:effectLst/>
                <a:latin typeface="Google Sans"/>
              </a:rPr>
              <a:t>Dieu Tout-Puissant dit dans la sourate Al-</a:t>
            </a:r>
            <a:r>
              <a:rPr kumimoji="0" lang="fr-FR" altLang="fr-FR" sz="2400" b="0" i="0" u="none" strike="noStrike" cap="none" normalizeH="0" baseline="0" dirty="0" err="1">
                <a:ln>
                  <a:noFill/>
                </a:ln>
                <a:solidFill>
                  <a:srgbClr val="1F1F1F"/>
                </a:solidFill>
                <a:effectLst/>
                <a:latin typeface="Google Sans"/>
              </a:rPr>
              <a:t>Baqara</a:t>
            </a:r>
            <a:r>
              <a:rPr kumimoji="0" lang="fr-FR" altLang="fr-FR" sz="2400" b="0" i="0" u="none" strike="noStrike" cap="none" normalizeH="0" baseline="0" dirty="0">
                <a:ln>
                  <a:noFill/>
                </a:ln>
                <a:solidFill>
                  <a:srgbClr val="1F1F1F"/>
                </a:solidFill>
                <a:effectLst/>
                <a:latin typeface="Google Sans"/>
              </a:rPr>
              <a:t> :</a:t>
            </a:r>
            <a:endParaRPr kumimoji="0" lang="fr-FR" altLang="fr-FR"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a:ln>
                  <a:noFill/>
                </a:ln>
                <a:solidFill>
                  <a:schemeClr val="tx1"/>
                </a:solidFill>
                <a:effectLst/>
                <a:latin typeface="Arial" panose="020B0604020202020204" pitchFamily="34" charset="0"/>
              </a:rPr>
              <a:t>"</a:t>
            </a:r>
            <a:r>
              <a:rPr kumimoji="0" lang="ar-SA" altLang="fr-FR"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فَإِنْ أَرَادَا فِصَالًا عَنْ تَرَاضٍ مِنْهُمَا وَتَشَاوُرٍ فَلَا جُنَاحَ عَل َيْهِمَا" (البقرة : 233</a:t>
            </a:r>
            <a:r>
              <a:rPr kumimoji="0" lang="fr-FR" altLang="fr-FR" sz="2400" b="0" i="0" u="none" strike="noStrike" cap="none" normalizeH="0" baseline="0" dirty="0">
                <a:ln>
                  <a:noFill/>
                </a:ln>
                <a:solidFill>
                  <a:schemeClr val="tx1"/>
                </a:solidFill>
                <a:effectLst/>
                <a:latin typeface="Arial" panose="020B0604020202020204" pitchFamily="34" charset="0"/>
              </a:rPr>
              <a:t>)</a:t>
            </a:r>
          </a:p>
        </p:txBody>
      </p:sp>
      <p:sp>
        <p:nvSpPr>
          <p:cNvPr id="4" name="Rectangle 2">
            <a:extLst>
              <a:ext uri="{FF2B5EF4-FFF2-40B4-BE49-F238E27FC236}">
                <a16:creationId xmlns:a16="http://schemas.microsoft.com/office/drawing/2014/main" id="{11389DFA-9555-4C8B-AAE2-8BB70B6AB30D}"/>
              </a:ext>
            </a:extLst>
          </p:cNvPr>
          <p:cNvSpPr>
            <a:spLocks noChangeArrowheads="1"/>
          </p:cNvSpPr>
          <p:nvPr/>
        </p:nvSpPr>
        <p:spPr bwMode="auto">
          <a:xfrm>
            <a:off x="601250" y="2133641"/>
            <a:ext cx="970767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a:ln>
                  <a:noFill/>
                </a:ln>
                <a:solidFill>
                  <a:srgbClr val="1F1F1F"/>
                </a:solidFill>
                <a:effectLst/>
                <a:latin typeface="Google Sans"/>
              </a:rPr>
              <a:t>Dieu Tout-Puissant dit également dans la sourate Al-</a:t>
            </a:r>
            <a:r>
              <a:rPr kumimoji="0" lang="fr-FR" altLang="fr-FR" sz="2400" b="0" i="0" u="none" strike="noStrike" cap="none" normalizeH="0" baseline="0" dirty="0" err="1">
                <a:ln>
                  <a:noFill/>
                </a:ln>
                <a:solidFill>
                  <a:srgbClr val="1F1F1F"/>
                </a:solidFill>
                <a:effectLst/>
                <a:latin typeface="Google Sans"/>
              </a:rPr>
              <a:t>Ma'idah</a:t>
            </a:r>
            <a:r>
              <a:rPr kumimoji="0" lang="fr-FR" altLang="fr-FR" sz="2400" b="0" i="0" u="none" strike="noStrike" cap="none" normalizeH="0" baseline="0" dirty="0">
                <a:ln>
                  <a:noFill/>
                </a:ln>
                <a:solidFill>
                  <a:srgbClr val="1F1F1F"/>
                </a:solidFill>
                <a:effectLst/>
                <a:latin typeface="Google Sans"/>
              </a:rPr>
              <a:t> :</a:t>
            </a:r>
            <a:endParaRPr kumimoji="0" lang="fr-FR" altLang="fr-FR"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a:ln>
                  <a:noFill/>
                </a:ln>
                <a:solidFill>
                  <a:schemeClr val="tx1"/>
                </a:solidFill>
                <a:effectLst/>
                <a:latin typeface="Arial" panose="020B0604020202020204" pitchFamily="34" charset="0"/>
              </a:rPr>
              <a:t>"</a:t>
            </a:r>
            <a:r>
              <a:rPr kumimoji="0" lang="ar-SA" altLang="fr-FR"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وَلَا تُكْرِهُوا فَتَيَاتِكُمْ عَلَى الْبِغَاءِ إِنْ أَرَدْنَ تَحَصُنًا لِتَبْتَغُوا عَرَضَ الْحَيَاةِ الدُّنْيَا وَمَنْ يُكْرِهْهُنَّ فَإِنَّ اللَّهَ مِنْ بَعْد ِ إِكْرَاهِهِنَّ غَفُورٌ رَحِيمٌ" (المائدة: 33</a:t>
            </a:r>
            <a:r>
              <a:rPr kumimoji="0" lang="fr-FR" altLang="fr-FR" sz="2400" b="0" i="0" u="none" strike="noStrike" cap="none" normalizeH="0" baseline="0" dirty="0">
                <a:ln>
                  <a:noFill/>
                </a:ln>
                <a:solidFill>
                  <a:schemeClr val="tx1"/>
                </a:solidFill>
                <a:effectLst/>
                <a:latin typeface="Arial" panose="020B0604020202020204" pitchFamily="34" charset="0"/>
              </a:rPr>
              <a:t>).</a:t>
            </a:r>
          </a:p>
        </p:txBody>
      </p:sp>
      <p:pic>
        <p:nvPicPr>
          <p:cNvPr id="7" name="Image 6">
            <a:extLst>
              <a:ext uri="{FF2B5EF4-FFF2-40B4-BE49-F238E27FC236}">
                <a16:creationId xmlns:a16="http://schemas.microsoft.com/office/drawing/2014/main" id="{E5EC60F6-61A9-44C0-86ED-2F0F39C38346}"/>
              </a:ext>
            </a:extLst>
          </p:cNvPr>
          <p:cNvPicPr>
            <a:picLocks noChangeAspect="1"/>
          </p:cNvPicPr>
          <p:nvPr/>
        </p:nvPicPr>
        <p:blipFill>
          <a:blip r:embed="rId2"/>
          <a:stretch>
            <a:fillRect/>
          </a:stretch>
        </p:blipFill>
        <p:spPr>
          <a:xfrm>
            <a:off x="2730674" y="4203851"/>
            <a:ext cx="4584526" cy="1857375"/>
          </a:xfrm>
          <a:prstGeom prst="rect">
            <a:avLst/>
          </a:prstGeom>
        </p:spPr>
      </p:pic>
    </p:spTree>
    <p:extLst>
      <p:ext uri="{BB962C8B-B14F-4D97-AF65-F5344CB8AC3E}">
        <p14:creationId xmlns:p14="http://schemas.microsoft.com/office/powerpoint/2010/main" val="3860924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avec coins arrondis en diagonale 1">
            <a:extLst>
              <a:ext uri="{FF2B5EF4-FFF2-40B4-BE49-F238E27FC236}">
                <a16:creationId xmlns:a16="http://schemas.microsoft.com/office/drawing/2014/main" id="{57B0BE36-C410-47E0-B63B-6FFD208BA7B2}"/>
              </a:ext>
            </a:extLst>
          </p:cNvPr>
          <p:cNvSpPr/>
          <p:nvPr/>
        </p:nvSpPr>
        <p:spPr>
          <a:xfrm>
            <a:off x="839243" y="626301"/>
            <a:ext cx="9757775" cy="5436295"/>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sz="2400" b="1" u="sng" dirty="0"/>
              <a:t>*Application du cadre islamique du consentement*</a:t>
            </a:r>
          </a:p>
          <a:p>
            <a:r>
              <a:rPr lang="fr-FR" sz="2400" dirty="0"/>
              <a:t>Le cadre islamique du consentement est appliqué dans de nombreux domaines, notamment :</a:t>
            </a:r>
          </a:p>
          <a:p>
            <a:r>
              <a:rPr lang="fr-FR" sz="2400" b="1" u="sng" dirty="0"/>
              <a:t>Le mariage :</a:t>
            </a:r>
            <a:r>
              <a:rPr lang="fr-FR" sz="2400" dirty="0"/>
              <a:t> Le mariage doit être fondé sur le consentement de chacun des deux conjoints, et le mariage doit être basé sur l'amour et la compréhension.</a:t>
            </a:r>
          </a:p>
          <a:p>
            <a:r>
              <a:rPr lang="fr-FR" sz="2400" b="1" u="sng" dirty="0"/>
              <a:t>Les relations sexuelles </a:t>
            </a:r>
            <a:r>
              <a:rPr lang="fr-FR" sz="2400" dirty="0"/>
              <a:t>: Les relations sexuelles doivent être fondées sur le consentement libre et éclairé des deux partenaires.</a:t>
            </a:r>
          </a:p>
          <a:p>
            <a:r>
              <a:rPr lang="fr-FR" sz="2400" b="1" u="sng" dirty="0"/>
              <a:t>Les soins de santé </a:t>
            </a:r>
            <a:r>
              <a:rPr lang="fr-FR" sz="2400" dirty="0"/>
              <a:t>: Le patient doit consentir à tout traitement médical avant qu'il ne soit effectué.</a:t>
            </a:r>
          </a:p>
          <a:p>
            <a:r>
              <a:rPr lang="fr-FR" sz="2400" b="1" u="sng" dirty="0"/>
              <a:t>La recherche scientifique </a:t>
            </a:r>
            <a:r>
              <a:rPr lang="fr-FR" sz="2400" dirty="0"/>
              <a:t>: Le consentement des participants à toute recherche scientifique doit être obtenu avant leur participation.</a:t>
            </a:r>
          </a:p>
        </p:txBody>
      </p:sp>
    </p:spTree>
    <p:extLst>
      <p:ext uri="{BB962C8B-B14F-4D97-AF65-F5344CB8AC3E}">
        <p14:creationId xmlns:p14="http://schemas.microsoft.com/office/powerpoint/2010/main" val="29716948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avec coins arrondis en diagonale 1">
            <a:extLst>
              <a:ext uri="{FF2B5EF4-FFF2-40B4-BE49-F238E27FC236}">
                <a16:creationId xmlns:a16="http://schemas.microsoft.com/office/drawing/2014/main" id="{A7D06133-2B38-4DA7-B8BF-57BDB9BCBA04}"/>
              </a:ext>
            </a:extLst>
          </p:cNvPr>
          <p:cNvSpPr/>
          <p:nvPr/>
        </p:nvSpPr>
        <p:spPr>
          <a:xfrm>
            <a:off x="851769" y="450936"/>
            <a:ext cx="10521863" cy="5987441"/>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sz="2400" dirty="0"/>
              <a:t>Les défis auxquels est confronté le cadre islamique du consentement</a:t>
            </a:r>
          </a:p>
          <a:p>
            <a:r>
              <a:rPr lang="fr-FR" sz="2400" dirty="0"/>
              <a:t>Il existe certains défis qui s'opposent à l'application du cadre islamique du consentement, notamment :</a:t>
            </a:r>
          </a:p>
          <a:p>
            <a:r>
              <a:rPr lang="fr-FR" sz="2400" b="1" u="sng" dirty="0"/>
              <a:t>La détermination de la capacité de consentir </a:t>
            </a:r>
            <a:r>
              <a:rPr lang="fr-FR" sz="2400" dirty="0"/>
              <a:t>: Il peut être difficile de déterminer si une personne est capable de consentir à une procédure donnée, en particulier dans les cas où la personne est malade ou faible.</a:t>
            </a:r>
          </a:p>
          <a:p>
            <a:r>
              <a:rPr lang="fr-FR" sz="2400" b="1" u="sng" dirty="0"/>
              <a:t>La protection contre la contrainte</a:t>
            </a:r>
            <a:r>
              <a:rPr lang="fr-FR" sz="2400" dirty="0"/>
              <a:t> : Il peut être difficile de protéger les personnes les personnes contre la contrainte d'accepter une certaine procédure , en particulier dans les cas ou la personne se trouve dans une position vulnérable.  </a:t>
            </a:r>
          </a:p>
        </p:txBody>
      </p:sp>
    </p:spTree>
    <p:extLst>
      <p:ext uri="{BB962C8B-B14F-4D97-AF65-F5344CB8AC3E}">
        <p14:creationId xmlns:p14="http://schemas.microsoft.com/office/powerpoint/2010/main" val="23641466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avec coins arrondis en diagonale 1">
            <a:extLst>
              <a:ext uri="{FF2B5EF4-FFF2-40B4-BE49-F238E27FC236}">
                <a16:creationId xmlns:a16="http://schemas.microsoft.com/office/drawing/2014/main" id="{B9466C8B-1186-4949-B202-408CC0BD3ABA}"/>
              </a:ext>
            </a:extLst>
          </p:cNvPr>
          <p:cNvSpPr/>
          <p:nvPr/>
        </p:nvSpPr>
        <p:spPr>
          <a:xfrm>
            <a:off x="588722" y="450936"/>
            <a:ext cx="5724396" cy="4096011"/>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sz="2400" b="1" u="sng" dirty="0"/>
              <a:t>Le judaïsme </a:t>
            </a:r>
            <a:r>
              <a:rPr lang="fr-FR" sz="2400" dirty="0"/>
              <a:t>: La loi juive souligne l'importance du consentement libre et éclairé dans le mariage, les relations sexuelles et les soins de santé. Par exemple, la loi juive stipule qu'«une femme ne peut être forcée à se marier» et qu'«aucun traitement médical ne peut être administré à une personne sans son consentement»</a:t>
            </a:r>
          </a:p>
        </p:txBody>
      </p:sp>
      <p:pic>
        <p:nvPicPr>
          <p:cNvPr id="4" name="Image 3">
            <a:extLst>
              <a:ext uri="{FF2B5EF4-FFF2-40B4-BE49-F238E27FC236}">
                <a16:creationId xmlns:a16="http://schemas.microsoft.com/office/drawing/2014/main" id="{EFE06B3C-BF32-4BB0-A7DB-06BFDC9EE41A}"/>
              </a:ext>
            </a:extLst>
          </p:cNvPr>
          <p:cNvPicPr>
            <a:picLocks noChangeAspect="1"/>
          </p:cNvPicPr>
          <p:nvPr/>
        </p:nvPicPr>
        <p:blipFill rotWithShape="1">
          <a:blip r:embed="rId2"/>
          <a:srcRect l="25057" t="15287" r="8122"/>
          <a:stretch/>
        </p:blipFill>
        <p:spPr>
          <a:xfrm>
            <a:off x="7340252" y="1816274"/>
            <a:ext cx="3607496" cy="3808172"/>
          </a:xfrm>
          <a:prstGeom prst="rect">
            <a:avLst/>
          </a:prstGeom>
        </p:spPr>
      </p:pic>
    </p:spTree>
    <p:extLst>
      <p:ext uri="{BB962C8B-B14F-4D97-AF65-F5344CB8AC3E}">
        <p14:creationId xmlns:p14="http://schemas.microsoft.com/office/powerpoint/2010/main" val="450215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avec coins arrondis en diagonale 1">
            <a:extLst>
              <a:ext uri="{FF2B5EF4-FFF2-40B4-BE49-F238E27FC236}">
                <a16:creationId xmlns:a16="http://schemas.microsoft.com/office/drawing/2014/main" id="{370D2820-B011-4F1A-876D-1EEA372A149D}"/>
              </a:ext>
            </a:extLst>
          </p:cNvPr>
          <p:cNvSpPr/>
          <p:nvPr/>
        </p:nvSpPr>
        <p:spPr>
          <a:xfrm>
            <a:off x="764087" y="438411"/>
            <a:ext cx="5561557" cy="458452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sz="2400" b="1" u="sng" dirty="0"/>
              <a:t>Le christianisme </a:t>
            </a:r>
            <a:r>
              <a:rPr lang="fr-FR" sz="2400" dirty="0"/>
              <a:t>: Le christianisme souligne l'importance du consentement libre et éclairé dans le mariage, les relations sexuelles et les soins de santé. Par exemple, le christianisme stipule que « chaque personne a le droit de contrôler son corps » et que « personne ne peut forcer une autre personne à faire quelque chose qu'elle ne veut pas faire »</a:t>
            </a:r>
          </a:p>
        </p:txBody>
      </p:sp>
      <p:pic>
        <p:nvPicPr>
          <p:cNvPr id="4" name="Image 3">
            <a:extLst>
              <a:ext uri="{FF2B5EF4-FFF2-40B4-BE49-F238E27FC236}">
                <a16:creationId xmlns:a16="http://schemas.microsoft.com/office/drawing/2014/main" id="{51D4BB52-6B6F-4D0C-A771-7699175C56DF}"/>
              </a:ext>
            </a:extLst>
          </p:cNvPr>
          <p:cNvPicPr>
            <a:picLocks noChangeAspect="1"/>
          </p:cNvPicPr>
          <p:nvPr/>
        </p:nvPicPr>
        <p:blipFill>
          <a:blip r:embed="rId2"/>
          <a:stretch>
            <a:fillRect/>
          </a:stretch>
        </p:blipFill>
        <p:spPr>
          <a:xfrm>
            <a:off x="7490563" y="1402915"/>
            <a:ext cx="3467899" cy="4684734"/>
          </a:xfrm>
          <a:prstGeom prst="rect">
            <a:avLst/>
          </a:prstGeom>
        </p:spPr>
      </p:pic>
    </p:spTree>
    <p:extLst>
      <p:ext uri="{BB962C8B-B14F-4D97-AF65-F5344CB8AC3E}">
        <p14:creationId xmlns:p14="http://schemas.microsoft.com/office/powerpoint/2010/main" val="23984566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avec coins arrondis en diagonale 1">
            <a:extLst>
              <a:ext uri="{FF2B5EF4-FFF2-40B4-BE49-F238E27FC236}">
                <a16:creationId xmlns:a16="http://schemas.microsoft.com/office/drawing/2014/main" id="{37609C32-7D63-44AE-9236-FE367F35454A}"/>
              </a:ext>
            </a:extLst>
          </p:cNvPr>
          <p:cNvSpPr/>
          <p:nvPr/>
        </p:nvSpPr>
        <p:spPr>
          <a:xfrm>
            <a:off x="701457" y="501041"/>
            <a:ext cx="5073041" cy="4534422"/>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sz="2400" b="1" u="sng" dirty="0"/>
              <a:t>L'hindouisme </a:t>
            </a:r>
            <a:r>
              <a:rPr lang="fr-FR" sz="2400" dirty="0"/>
              <a:t>: L'hindouisme souligne l'importance du consentement libre et éclairé dans le mariage, les relations sexuelles et les soins de santé. Par exemple, l'hindouisme stipule que «le mariage doit être fondé sur l'amour et la compréhension mutuelle» et qu'«une personne ne peut être forcée à avoir des relations sexuelles»</a:t>
            </a:r>
          </a:p>
        </p:txBody>
      </p:sp>
      <p:pic>
        <p:nvPicPr>
          <p:cNvPr id="4" name="Image 3">
            <a:extLst>
              <a:ext uri="{FF2B5EF4-FFF2-40B4-BE49-F238E27FC236}">
                <a16:creationId xmlns:a16="http://schemas.microsoft.com/office/drawing/2014/main" id="{D72A7690-6351-40E0-AEB9-B9C22EBD78C8}"/>
              </a:ext>
            </a:extLst>
          </p:cNvPr>
          <p:cNvPicPr>
            <a:picLocks noChangeAspect="1"/>
          </p:cNvPicPr>
          <p:nvPr/>
        </p:nvPicPr>
        <p:blipFill>
          <a:blip r:embed="rId2"/>
          <a:stretch>
            <a:fillRect/>
          </a:stretch>
        </p:blipFill>
        <p:spPr>
          <a:xfrm>
            <a:off x="7503091" y="1377863"/>
            <a:ext cx="3657251" cy="4804341"/>
          </a:xfrm>
          <a:prstGeom prst="rect">
            <a:avLst/>
          </a:prstGeom>
        </p:spPr>
      </p:pic>
    </p:spTree>
    <p:extLst>
      <p:ext uri="{BB962C8B-B14F-4D97-AF65-F5344CB8AC3E}">
        <p14:creationId xmlns:p14="http://schemas.microsoft.com/office/powerpoint/2010/main" val="29884069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avec coins arrondis en diagonale 1">
            <a:extLst>
              <a:ext uri="{FF2B5EF4-FFF2-40B4-BE49-F238E27FC236}">
                <a16:creationId xmlns:a16="http://schemas.microsoft.com/office/drawing/2014/main" id="{F6A53B53-1E66-410C-B516-C861D459E0C3}"/>
              </a:ext>
            </a:extLst>
          </p:cNvPr>
          <p:cNvSpPr/>
          <p:nvPr/>
        </p:nvSpPr>
        <p:spPr>
          <a:xfrm>
            <a:off x="826717" y="313151"/>
            <a:ext cx="5273457" cy="5411244"/>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sz="2400" b="1" u="sng" dirty="0"/>
              <a:t>Le bouddhisme</a:t>
            </a:r>
            <a:r>
              <a:rPr lang="fr-FR" sz="2400" dirty="0"/>
              <a:t> : Le bouddhisme souligne l'importance du respect et de la compassion pour les autres. Cela inclut le respect des droits des autres au consentement libre et éclairé. Par exemple, le bouddhisme stipule que « l'on doit respecter les désirs des autres » et que « personne ne peut forcer une autre personne à faire quelque chose qu'elle ne veut pas faire »</a:t>
            </a:r>
          </a:p>
        </p:txBody>
      </p:sp>
      <p:pic>
        <p:nvPicPr>
          <p:cNvPr id="4" name="Image 3">
            <a:extLst>
              <a:ext uri="{FF2B5EF4-FFF2-40B4-BE49-F238E27FC236}">
                <a16:creationId xmlns:a16="http://schemas.microsoft.com/office/drawing/2014/main" id="{67A16C7F-886E-4DBC-90AB-9EE7A88A7993}"/>
              </a:ext>
            </a:extLst>
          </p:cNvPr>
          <p:cNvPicPr>
            <a:picLocks noChangeAspect="1"/>
          </p:cNvPicPr>
          <p:nvPr/>
        </p:nvPicPr>
        <p:blipFill>
          <a:blip r:embed="rId2"/>
          <a:stretch>
            <a:fillRect/>
          </a:stretch>
        </p:blipFill>
        <p:spPr>
          <a:xfrm>
            <a:off x="7164888" y="1540700"/>
            <a:ext cx="3970750" cy="3983277"/>
          </a:xfrm>
          <a:prstGeom prst="rect">
            <a:avLst/>
          </a:prstGeom>
        </p:spPr>
      </p:pic>
    </p:spTree>
    <p:extLst>
      <p:ext uri="{BB962C8B-B14F-4D97-AF65-F5344CB8AC3E}">
        <p14:creationId xmlns:p14="http://schemas.microsoft.com/office/powerpoint/2010/main" val="2594934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rchemin : horizontal 2">
            <a:extLst>
              <a:ext uri="{FF2B5EF4-FFF2-40B4-BE49-F238E27FC236}">
                <a16:creationId xmlns:a16="http://schemas.microsoft.com/office/drawing/2014/main" id="{5054744D-08C9-4F30-9F1E-31B478083F76}"/>
              </a:ext>
            </a:extLst>
          </p:cNvPr>
          <p:cNvSpPr/>
          <p:nvPr/>
        </p:nvSpPr>
        <p:spPr>
          <a:xfrm>
            <a:off x="488515" y="175364"/>
            <a:ext cx="10359025" cy="6200383"/>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u="sng" dirty="0"/>
              <a:t>Point de vue: </a:t>
            </a:r>
          </a:p>
          <a:p>
            <a:pPr algn="ctr"/>
            <a:r>
              <a:rPr lang="fr-FR" sz="2400" i="1" dirty="0"/>
              <a:t>je crois que le consentement est un droit fondamental pour tous les êtres humains , y compris ceux qui ne sont pas en mesure de l'exprimer .cela signifie qu'ils ont le droit de décider de ce qui leur arrive et que leur consentement est obtenu avant toute intervention ou traitement .il est également important de toujours que le consentement n'est pas toujours binaire ,il est existe des degrés de consentement .</a:t>
            </a:r>
          </a:p>
        </p:txBody>
      </p:sp>
    </p:spTree>
    <p:extLst>
      <p:ext uri="{BB962C8B-B14F-4D97-AF65-F5344CB8AC3E}">
        <p14:creationId xmlns:p14="http://schemas.microsoft.com/office/powerpoint/2010/main" val="214245472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4E6945-E759-49E1-98A8-29EFB9856D36}"/>
              </a:ext>
            </a:extLst>
          </p:cNvPr>
          <p:cNvSpPr>
            <a:spLocks noGrp="1"/>
          </p:cNvSpPr>
          <p:nvPr>
            <p:ph type="title"/>
          </p:nvPr>
        </p:nvSpPr>
        <p:spPr>
          <a:xfrm>
            <a:off x="1141413" y="609600"/>
            <a:ext cx="9905998" cy="1306882"/>
          </a:xfrm>
        </p:spPr>
        <p:txBody>
          <a:bodyPr/>
          <a:lstStyle/>
          <a:p>
            <a:r>
              <a:rPr lang="fr-FR" u="sng" dirty="0"/>
              <a:t>Lignes de recherche:</a:t>
            </a:r>
          </a:p>
        </p:txBody>
      </p:sp>
      <p:sp>
        <p:nvSpPr>
          <p:cNvPr id="3" name="Espace réservé du contenu 2">
            <a:extLst>
              <a:ext uri="{FF2B5EF4-FFF2-40B4-BE49-F238E27FC236}">
                <a16:creationId xmlns:a16="http://schemas.microsoft.com/office/drawing/2014/main" id="{6E295E6C-9941-4888-9492-7B414FB23635}"/>
              </a:ext>
            </a:extLst>
          </p:cNvPr>
          <p:cNvSpPr>
            <a:spLocks noGrp="1"/>
          </p:cNvSpPr>
          <p:nvPr>
            <p:ph idx="1"/>
          </p:nvPr>
        </p:nvSpPr>
        <p:spPr>
          <a:xfrm>
            <a:off x="375781" y="1653436"/>
            <a:ext cx="10671630" cy="4594963"/>
          </a:xfrm>
        </p:spPr>
        <p:txBody>
          <a:bodyPr/>
          <a:lstStyle/>
          <a:p>
            <a:r>
              <a:rPr lang="fr-FR" dirty="0"/>
              <a:t>1- DEFINITION DE CONSENTEMENT </a:t>
            </a:r>
          </a:p>
          <a:p>
            <a:r>
              <a:rPr lang="fr-FR" dirty="0"/>
              <a:t>2- LES DIFFERENTS GROUPRS DES PERSONNES QUI POURRAIENT ETRE CONSIDERES COMME INCAPABLE DEXPRIMER LEUR CONSENTEMENT </a:t>
            </a:r>
          </a:p>
          <a:p>
            <a:r>
              <a:rPr lang="fr-FR" dirty="0"/>
              <a:t>3- LES FACTEURES QUI PEUVENT EMPECHER LES GENS DEXPRIME LEUR CONSENTEMENT </a:t>
            </a:r>
          </a:p>
          <a:p>
            <a:r>
              <a:rPr lang="fr-FR" dirty="0"/>
              <a:t>4- LES DIFFERENTS APPROCHES JURIDIQUES ET ETHIQUE POUR TRAITER LES SITUATION OU LES GENES SONT INCAPABLES DEXPRIMER LEUR CONSENTEMENT   </a:t>
            </a:r>
          </a:p>
        </p:txBody>
      </p:sp>
    </p:spTree>
    <p:extLst>
      <p:ext uri="{BB962C8B-B14F-4D97-AF65-F5344CB8AC3E}">
        <p14:creationId xmlns:p14="http://schemas.microsoft.com/office/powerpoint/2010/main" val="35987873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avec coins arrondis en diagonale 1">
            <a:extLst>
              <a:ext uri="{FF2B5EF4-FFF2-40B4-BE49-F238E27FC236}">
                <a16:creationId xmlns:a16="http://schemas.microsoft.com/office/drawing/2014/main" id="{A97E677D-8AA7-4209-997C-BFC98A5E68A1}"/>
              </a:ext>
            </a:extLst>
          </p:cNvPr>
          <p:cNvSpPr/>
          <p:nvPr/>
        </p:nvSpPr>
        <p:spPr>
          <a:xfrm>
            <a:off x="1102289" y="626301"/>
            <a:ext cx="8467595" cy="475989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2400" dirty="0"/>
              <a:t>*</a:t>
            </a:r>
            <a:r>
              <a:rPr lang="fr-FR" sz="2400" b="1" u="sng" dirty="0">
                <a:effectLst>
                  <a:outerShdw blurRad="38100" dist="38100" dir="2700000" algn="tl">
                    <a:srgbClr val="000000">
                      <a:alpha val="43137"/>
                    </a:srgbClr>
                  </a:outerShdw>
                </a:effectLst>
              </a:rPr>
              <a:t>Conclusion:*</a:t>
            </a:r>
          </a:p>
          <a:p>
            <a:pPr algn="l"/>
            <a:r>
              <a:rPr lang="fr-FR" sz="2400" dirty="0"/>
              <a:t> </a:t>
            </a:r>
          </a:p>
          <a:p>
            <a:pPr algn="l"/>
            <a:r>
              <a:rPr lang="fr-FR" sz="2400" dirty="0"/>
              <a:t>Les question du consentement des personnes incapables de consentir est un sujet complexe qui nécessite la prise en compte de nombreux facteurs . Il est importante de mener des recherches approfondies et de discuter des question pertinentes  avec des professionnels expérimentés avant de prendre une décision.   </a:t>
            </a:r>
          </a:p>
        </p:txBody>
      </p:sp>
    </p:spTree>
    <p:extLst>
      <p:ext uri="{BB962C8B-B14F-4D97-AF65-F5344CB8AC3E}">
        <p14:creationId xmlns:p14="http://schemas.microsoft.com/office/powerpoint/2010/main" val="15567105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hylactère : pensées 1">
            <a:extLst>
              <a:ext uri="{FF2B5EF4-FFF2-40B4-BE49-F238E27FC236}">
                <a16:creationId xmlns:a16="http://schemas.microsoft.com/office/drawing/2014/main" id="{F98DDD02-1F66-459E-8D49-A654CE283104}"/>
              </a:ext>
            </a:extLst>
          </p:cNvPr>
          <p:cNvSpPr/>
          <p:nvPr/>
        </p:nvSpPr>
        <p:spPr>
          <a:xfrm>
            <a:off x="2617940" y="1415442"/>
            <a:ext cx="6801633" cy="394569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fr-FR" sz="3600" dirty="0">
                <a:solidFill>
                  <a:srgbClr val="C00000"/>
                </a:solidFill>
              </a:rPr>
              <a:t>MERCI POUR VOTRE ATTENTION</a:t>
            </a:r>
          </a:p>
        </p:txBody>
      </p:sp>
    </p:spTree>
    <p:extLst>
      <p:ext uri="{BB962C8B-B14F-4D97-AF65-F5344CB8AC3E}">
        <p14:creationId xmlns:p14="http://schemas.microsoft.com/office/powerpoint/2010/main" val="27335198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 avec coins arrondis en diagonale 4">
            <a:extLst>
              <a:ext uri="{FF2B5EF4-FFF2-40B4-BE49-F238E27FC236}">
                <a16:creationId xmlns:a16="http://schemas.microsoft.com/office/drawing/2014/main" id="{54999272-E6FB-4955-897D-0D0BC4C942E2}"/>
              </a:ext>
            </a:extLst>
          </p:cNvPr>
          <p:cNvSpPr/>
          <p:nvPr/>
        </p:nvSpPr>
        <p:spPr>
          <a:xfrm>
            <a:off x="563670" y="112734"/>
            <a:ext cx="5523979" cy="5624188"/>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u="sng" dirty="0"/>
              <a:t>DEFINITION DE CONSENTEMENT</a:t>
            </a:r>
            <a:r>
              <a:rPr lang="fr-FR" sz="2400" dirty="0"/>
              <a:t>: Le consentement est un concept complexe qui a été débattu par les philosophes, les juristes et les sociologues depuis des siècles. Il n'existe pas de définition unique du consentement, mais il est généralement compris comme l'accord libre et éclairé d'une personne à participer à une activité ou à une relation.</a:t>
            </a:r>
          </a:p>
          <a:p>
            <a:br>
              <a:rPr lang="fr-FR" sz="2400" dirty="0"/>
            </a:br>
            <a:endParaRPr lang="fr-FR" sz="2400" dirty="0"/>
          </a:p>
        </p:txBody>
      </p:sp>
      <p:pic>
        <p:nvPicPr>
          <p:cNvPr id="9" name="Image 8">
            <a:extLst>
              <a:ext uri="{FF2B5EF4-FFF2-40B4-BE49-F238E27FC236}">
                <a16:creationId xmlns:a16="http://schemas.microsoft.com/office/drawing/2014/main" id="{15503251-C642-4D00-9CE9-5FDCAD0442F3}"/>
              </a:ext>
            </a:extLst>
          </p:cNvPr>
          <p:cNvPicPr>
            <a:picLocks noChangeAspect="1"/>
          </p:cNvPicPr>
          <p:nvPr/>
        </p:nvPicPr>
        <p:blipFill>
          <a:blip r:embed="rId2"/>
          <a:stretch>
            <a:fillRect/>
          </a:stretch>
        </p:blipFill>
        <p:spPr>
          <a:xfrm>
            <a:off x="6250487" y="601249"/>
            <a:ext cx="5248405" cy="4020855"/>
          </a:xfrm>
          <a:prstGeom prst="rect">
            <a:avLst/>
          </a:prstGeom>
        </p:spPr>
      </p:pic>
    </p:spTree>
    <p:extLst>
      <p:ext uri="{BB962C8B-B14F-4D97-AF65-F5344CB8AC3E}">
        <p14:creationId xmlns:p14="http://schemas.microsoft.com/office/powerpoint/2010/main" val="31614488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avec coins arrondis en diagonale 1">
            <a:extLst>
              <a:ext uri="{FF2B5EF4-FFF2-40B4-BE49-F238E27FC236}">
                <a16:creationId xmlns:a16="http://schemas.microsoft.com/office/drawing/2014/main" id="{8FF955D5-9818-4D33-9BC5-9A67A257362E}"/>
              </a:ext>
            </a:extLst>
          </p:cNvPr>
          <p:cNvSpPr/>
          <p:nvPr/>
        </p:nvSpPr>
        <p:spPr>
          <a:xfrm>
            <a:off x="688931" y="501041"/>
            <a:ext cx="10922696" cy="2404997"/>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u="sng" dirty="0"/>
              <a:t>Les différents groupes de personnes qui pourraient être considérés comme incapable d'exprimer leur consentement </a:t>
            </a:r>
            <a:r>
              <a:rPr lang="fr-FR" sz="2400" dirty="0"/>
              <a:t>:</a:t>
            </a:r>
          </a:p>
          <a:p>
            <a:pPr algn="ctr"/>
            <a:r>
              <a:rPr lang="fr-FR" sz="2400" dirty="0"/>
              <a:t>Les personnes handicapées ,les personnes âgées ,les enfants ,les personnes sous l'influence de drogues ou d'alcool, etc. </a:t>
            </a:r>
          </a:p>
        </p:txBody>
      </p:sp>
      <p:pic>
        <p:nvPicPr>
          <p:cNvPr id="5" name="Image 4">
            <a:extLst>
              <a:ext uri="{FF2B5EF4-FFF2-40B4-BE49-F238E27FC236}">
                <a16:creationId xmlns:a16="http://schemas.microsoft.com/office/drawing/2014/main" id="{0FEEFF12-F154-4417-8EC7-1002A7EC13A2}"/>
              </a:ext>
            </a:extLst>
          </p:cNvPr>
          <p:cNvPicPr>
            <a:picLocks noChangeAspect="1"/>
          </p:cNvPicPr>
          <p:nvPr/>
        </p:nvPicPr>
        <p:blipFill>
          <a:blip r:embed="rId2"/>
          <a:stretch>
            <a:fillRect/>
          </a:stretch>
        </p:blipFill>
        <p:spPr>
          <a:xfrm>
            <a:off x="452307" y="4083486"/>
            <a:ext cx="2619375" cy="2020800"/>
          </a:xfrm>
          <a:prstGeom prst="rect">
            <a:avLst/>
          </a:prstGeom>
        </p:spPr>
      </p:pic>
      <p:pic>
        <p:nvPicPr>
          <p:cNvPr id="7" name="Image 6">
            <a:extLst>
              <a:ext uri="{FF2B5EF4-FFF2-40B4-BE49-F238E27FC236}">
                <a16:creationId xmlns:a16="http://schemas.microsoft.com/office/drawing/2014/main" id="{94D907A1-BEB0-45EB-98AF-97D7677D1542}"/>
              </a:ext>
            </a:extLst>
          </p:cNvPr>
          <p:cNvPicPr>
            <a:picLocks noChangeAspect="1"/>
          </p:cNvPicPr>
          <p:nvPr/>
        </p:nvPicPr>
        <p:blipFill>
          <a:blip r:embed="rId3"/>
          <a:stretch>
            <a:fillRect/>
          </a:stretch>
        </p:blipFill>
        <p:spPr>
          <a:xfrm>
            <a:off x="3482236" y="4008329"/>
            <a:ext cx="4158640" cy="2274047"/>
          </a:xfrm>
          <a:prstGeom prst="rect">
            <a:avLst/>
          </a:prstGeom>
        </p:spPr>
      </p:pic>
      <p:pic>
        <p:nvPicPr>
          <p:cNvPr id="11" name="Image 10">
            <a:extLst>
              <a:ext uri="{FF2B5EF4-FFF2-40B4-BE49-F238E27FC236}">
                <a16:creationId xmlns:a16="http://schemas.microsoft.com/office/drawing/2014/main" id="{98C1EA2A-2567-44B9-A070-C8B4186463CE}"/>
              </a:ext>
            </a:extLst>
          </p:cNvPr>
          <p:cNvPicPr>
            <a:picLocks noChangeAspect="1"/>
          </p:cNvPicPr>
          <p:nvPr/>
        </p:nvPicPr>
        <p:blipFill>
          <a:blip r:embed="rId4"/>
          <a:stretch>
            <a:fillRect/>
          </a:stretch>
        </p:blipFill>
        <p:spPr>
          <a:xfrm>
            <a:off x="7976407" y="4070959"/>
            <a:ext cx="3497434" cy="1966461"/>
          </a:xfrm>
          <a:prstGeom prst="rect">
            <a:avLst/>
          </a:prstGeom>
        </p:spPr>
      </p:pic>
    </p:spTree>
    <p:extLst>
      <p:ext uri="{BB962C8B-B14F-4D97-AF65-F5344CB8AC3E}">
        <p14:creationId xmlns:p14="http://schemas.microsoft.com/office/powerpoint/2010/main" val="18746695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avec coins arrondis en diagonale 1">
            <a:extLst>
              <a:ext uri="{FF2B5EF4-FFF2-40B4-BE49-F238E27FC236}">
                <a16:creationId xmlns:a16="http://schemas.microsoft.com/office/drawing/2014/main" id="{8B129197-8762-4806-BAD7-EAAFF7F735A8}"/>
              </a:ext>
            </a:extLst>
          </p:cNvPr>
          <p:cNvSpPr/>
          <p:nvPr/>
        </p:nvSpPr>
        <p:spPr>
          <a:xfrm>
            <a:off x="212942" y="187890"/>
            <a:ext cx="4847573" cy="518577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u="sng" dirty="0"/>
              <a:t>Le premier facteu</a:t>
            </a:r>
            <a:r>
              <a:rPr lang="fr-FR" sz="2400" dirty="0"/>
              <a:t>r:</a:t>
            </a:r>
          </a:p>
          <a:p>
            <a:pPr algn="ctr"/>
            <a:r>
              <a:rPr lang="fr-FR" sz="2400" dirty="0"/>
              <a:t>Déficience cognitives: les personnes atteintes de déficience intellectuelle ,de démence ou d'autre troubles cognitives peuvent avoir du mal a comprendre la nature de la décision ou les conséquences de leurs choix     </a:t>
            </a:r>
          </a:p>
        </p:txBody>
      </p:sp>
      <p:sp>
        <p:nvSpPr>
          <p:cNvPr id="3" name="Rectangle : avec coins arrondis en diagonale 2">
            <a:extLst>
              <a:ext uri="{FF2B5EF4-FFF2-40B4-BE49-F238E27FC236}">
                <a16:creationId xmlns:a16="http://schemas.microsoft.com/office/drawing/2014/main" id="{D6061297-1FA8-461B-A20B-E1AFAB285B52}"/>
              </a:ext>
            </a:extLst>
          </p:cNvPr>
          <p:cNvSpPr/>
          <p:nvPr/>
        </p:nvSpPr>
        <p:spPr>
          <a:xfrm>
            <a:off x="6776582" y="688932"/>
            <a:ext cx="4897676" cy="5699342"/>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u="sng" dirty="0"/>
              <a:t>Le deuxième facteur</a:t>
            </a:r>
            <a:r>
              <a:rPr lang="fr-FR" sz="2400" dirty="0"/>
              <a:t>:</a:t>
            </a:r>
          </a:p>
          <a:p>
            <a:pPr algn="ctr"/>
            <a:r>
              <a:rPr lang="fr-FR" sz="2400" dirty="0"/>
              <a:t>Barrières de communication : les troubles de la parole et du langage , tels que l'aphasie ou la dysarthrie ,peuvent rendre difficile pour les individus d'exprimer leurs souhaits ou leurs objections</a:t>
            </a:r>
          </a:p>
        </p:txBody>
      </p:sp>
    </p:spTree>
    <p:extLst>
      <p:ext uri="{BB962C8B-B14F-4D97-AF65-F5344CB8AC3E}">
        <p14:creationId xmlns:p14="http://schemas.microsoft.com/office/powerpoint/2010/main" val="13446139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avec coins arrondis en diagonale 1">
            <a:extLst>
              <a:ext uri="{FF2B5EF4-FFF2-40B4-BE49-F238E27FC236}">
                <a16:creationId xmlns:a16="http://schemas.microsoft.com/office/drawing/2014/main" id="{08B18039-F0CE-49C8-922C-060ED8BCE6E9}"/>
              </a:ext>
            </a:extLst>
          </p:cNvPr>
          <p:cNvSpPr/>
          <p:nvPr/>
        </p:nvSpPr>
        <p:spPr>
          <a:xfrm>
            <a:off x="801665" y="488514"/>
            <a:ext cx="4283901" cy="4822521"/>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u="sng" dirty="0"/>
              <a:t>Le troisième facteur</a:t>
            </a:r>
            <a:r>
              <a:rPr lang="fr-FR" sz="2400" dirty="0"/>
              <a:t> : </a:t>
            </a:r>
          </a:p>
          <a:p>
            <a:pPr algn="ctr"/>
            <a:r>
              <a:rPr lang="fr-FR" sz="2400" dirty="0"/>
              <a:t>Limites sensorielles : les déficiences visuelles ou la perte auditive peuvent restreindre la capacite d'un individu à accéder des informations pertinentes, empêchant ainsi sa prise de décision éclairée  </a:t>
            </a:r>
          </a:p>
        </p:txBody>
      </p:sp>
      <p:sp>
        <p:nvSpPr>
          <p:cNvPr id="3" name="Rectangle : avec coins arrondis en diagonale 2">
            <a:extLst>
              <a:ext uri="{FF2B5EF4-FFF2-40B4-BE49-F238E27FC236}">
                <a16:creationId xmlns:a16="http://schemas.microsoft.com/office/drawing/2014/main" id="{3F819BE0-B392-4C6D-ACE1-B52ACA3885EA}"/>
              </a:ext>
            </a:extLst>
          </p:cNvPr>
          <p:cNvSpPr/>
          <p:nvPr/>
        </p:nvSpPr>
        <p:spPr>
          <a:xfrm>
            <a:off x="7114784" y="1327760"/>
            <a:ext cx="4421687" cy="4997884"/>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u="sng" dirty="0"/>
              <a:t>Quatrième facteur </a:t>
            </a:r>
            <a:r>
              <a:rPr lang="fr-FR" sz="2400" dirty="0"/>
              <a:t>:</a:t>
            </a:r>
          </a:p>
          <a:p>
            <a:pPr algn="ctr"/>
            <a:r>
              <a:rPr lang="fr-FR" sz="2400" dirty="0"/>
              <a:t>Facteurs psychologiques: l'anxiété ,la dépression ou la peur des conséquences négatives peuvent influencer la réponse d un individu, conduisant potentiellement à un consentement involontaire ou forcé</a:t>
            </a:r>
          </a:p>
          <a:p>
            <a:pPr algn="ctr"/>
            <a:endParaRPr lang="fr-FR" sz="2400" dirty="0"/>
          </a:p>
        </p:txBody>
      </p:sp>
    </p:spTree>
    <p:extLst>
      <p:ext uri="{BB962C8B-B14F-4D97-AF65-F5344CB8AC3E}">
        <p14:creationId xmlns:p14="http://schemas.microsoft.com/office/powerpoint/2010/main" val="7368364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avec coins arrondis en diagonale 1">
            <a:extLst>
              <a:ext uri="{FF2B5EF4-FFF2-40B4-BE49-F238E27FC236}">
                <a16:creationId xmlns:a16="http://schemas.microsoft.com/office/drawing/2014/main" id="{1077636F-DF96-4C69-B86D-20666AB897C7}"/>
              </a:ext>
            </a:extLst>
          </p:cNvPr>
          <p:cNvSpPr/>
          <p:nvPr/>
        </p:nvSpPr>
        <p:spPr>
          <a:xfrm>
            <a:off x="513566" y="363254"/>
            <a:ext cx="11248373" cy="5962389"/>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t>Les cadres juridiques régissent le consentement variant d'une autorité judiciaire à l'autre. Cependant, il existe certains principes généraux qui sont généralement appliqués:</a:t>
            </a:r>
          </a:p>
          <a:p>
            <a:r>
              <a:rPr lang="fr-FR" sz="2400" b="1" u="sng" dirty="0"/>
              <a:t>1-Consentement libre et éclairé</a:t>
            </a:r>
            <a:r>
              <a:rPr lang="fr-FR" sz="2400" dirty="0"/>
              <a:t>:</a:t>
            </a:r>
          </a:p>
          <a:p>
            <a:r>
              <a:rPr lang="fr-FR" sz="2400" dirty="0"/>
              <a:t>La plupart des autorités judiciaires exigent que le consentement soit libre et éclairé. Cela signifie que la personne doit être en mesure de prendre la décision sans aucune contrainte ou pression, et qu'elle doit avoir une compréhension suffisante de la situation pour prendre une décision éclairée.</a:t>
            </a:r>
          </a:p>
          <a:p>
            <a:r>
              <a:rPr lang="fr-FR" sz="2400" b="1" u="sng" dirty="0"/>
              <a:t>2-Capacité de consentir:</a:t>
            </a:r>
          </a:p>
          <a:p>
            <a:r>
              <a:rPr lang="fr-FR" sz="2400" dirty="0"/>
              <a:t>Dans certains cas, il peut être nécessaire de déterminer si une personne est capable de consentir. La capacité de consentir peut dépendre de différents facteurs, tels que l'âge, les capacités mentales, physiques et émotionnelles.</a:t>
            </a:r>
          </a:p>
        </p:txBody>
      </p:sp>
    </p:spTree>
    <p:extLst>
      <p:ext uri="{BB962C8B-B14F-4D97-AF65-F5344CB8AC3E}">
        <p14:creationId xmlns:p14="http://schemas.microsoft.com/office/powerpoint/2010/main" val="11730289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avec coins arrondis en diagonale 1">
            <a:extLst>
              <a:ext uri="{FF2B5EF4-FFF2-40B4-BE49-F238E27FC236}">
                <a16:creationId xmlns:a16="http://schemas.microsoft.com/office/drawing/2014/main" id="{4BEB4281-2DD1-4B5F-9613-13DE2B33181F}"/>
              </a:ext>
            </a:extLst>
          </p:cNvPr>
          <p:cNvSpPr/>
          <p:nvPr/>
        </p:nvSpPr>
        <p:spPr>
          <a:xfrm>
            <a:off x="425884" y="275572"/>
            <a:ext cx="11285951" cy="6250487"/>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u="sng" dirty="0"/>
              <a:t>3-Consentement par procuration</a:t>
            </a:r>
            <a:r>
              <a:rPr lang="fr-FR" sz="2400" dirty="0"/>
              <a:t>:</a:t>
            </a:r>
          </a:p>
          <a:p>
            <a:r>
              <a:rPr lang="fr-FR" sz="2400" dirty="0"/>
              <a:t>Dans certains cas, il peut être nécessaire d'obtenir un consentement par procuration pour une personne incapable de consentir. Cela peut être le cas pour les enfants ou les personnes handicapées mentales graves.</a:t>
            </a:r>
          </a:p>
          <a:p>
            <a:r>
              <a:rPr lang="fr-FR" sz="2400" b="1" u="sng" dirty="0"/>
              <a:t>4-Consentement dans des cas particuliers</a:t>
            </a:r>
            <a:r>
              <a:rPr lang="fr-FR" sz="2400" dirty="0"/>
              <a:t>:</a:t>
            </a:r>
          </a:p>
          <a:p>
            <a:r>
              <a:rPr lang="fr-FR" sz="2400" dirty="0"/>
              <a:t>Il existe certains cas particuliers qui peuvent nécessiter des règles ou des procédures de consentement différentes. Par exemple, les activités médicales ou de recherche peuvent nécessiter des règles de consentement plus strictes.</a:t>
            </a:r>
          </a:p>
          <a:p>
            <a:r>
              <a:rPr lang="fr-FR" sz="2400" b="1" u="sng" dirty="0"/>
              <a:t>5-La justice</a:t>
            </a:r>
            <a:r>
              <a:rPr lang="fr-FR" sz="2400" dirty="0"/>
              <a:t>:</a:t>
            </a:r>
          </a:p>
          <a:p>
            <a:r>
              <a:rPr lang="fr-FR" sz="2400" dirty="0"/>
              <a:t>La justice peut jouer un rôle important dans l'interprétation et l'application des lois relatives au consentement. La justice peut également décider si un consentement particulier est valide ou non.</a:t>
            </a:r>
          </a:p>
          <a:p>
            <a:pPr algn="ctr"/>
            <a:endParaRPr lang="fr-FR" sz="2400" dirty="0"/>
          </a:p>
        </p:txBody>
      </p:sp>
    </p:spTree>
    <p:extLst>
      <p:ext uri="{BB962C8B-B14F-4D97-AF65-F5344CB8AC3E}">
        <p14:creationId xmlns:p14="http://schemas.microsoft.com/office/powerpoint/2010/main" val="10685792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avec coins arrondis en diagonale 1">
            <a:extLst>
              <a:ext uri="{FF2B5EF4-FFF2-40B4-BE49-F238E27FC236}">
                <a16:creationId xmlns:a16="http://schemas.microsoft.com/office/drawing/2014/main" id="{81FB6F2B-543E-4CFE-80B1-F77AAEB4700D}"/>
              </a:ext>
            </a:extLst>
          </p:cNvPr>
          <p:cNvSpPr/>
          <p:nvPr/>
        </p:nvSpPr>
        <p:spPr>
          <a:xfrm>
            <a:off x="626300" y="350729"/>
            <a:ext cx="11135639"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t>Voici quelques exemples de la manière dont les cadres juridiques du consentement sont appliqués d'une autorité judiciaire à l'autre</a:t>
            </a:r>
            <a:r>
              <a:rPr lang="fr-FR" dirty="0"/>
              <a:t> :</a:t>
            </a:r>
            <a:endParaRPr lang="fr-FR" sz="2400" dirty="0"/>
          </a:p>
        </p:txBody>
      </p:sp>
      <p:sp>
        <p:nvSpPr>
          <p:cNvPr id="3" name="Rectangle : avec coins arrondis en diagonale 2">
            <a:extLst>
              <a:ext uri="{FF2B5EF4-FFF2-40B4-BE49-F238E27FC236}">
                <a16:creationId xmlns:a16="http://schemas.microsoft.com/office/drawing/2014/main" id="{6F405452-B1D0-4D83-9403-53FBCA03BC3B}"/>
              </a:ext>
            </a:extLst>
          </p:cNvPr>
          <p:cNvSpPr/>
          <p:nvPr/>
        </p:nvSpPr>
        <p:spPr>
          <a:xfrm>
            <a:off x="501040" y="1565753"/>
            <a:ext cx="5035464" cy="4108537"/>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t>Aux États-Unis, la loi sur le consentement éclairé de 1973 exige que les prestataires de soins de santé obtiennent un consentement explicite et écrit des patients avant de procéder à tout acte médical.</a:t>
            </a:r>
          </a:p>
          <a:p>
            <a:pPr algn="ctr"/>
            <a:endParaRPr lang="fr-FR" sz="2400" dirty="0"/>
          </a:p>
        </p:txBody>
      </p:sp>
      <p:pic>
        <p:nvPicPr>
          <p:cNvPr id="5" name="Image 4">
            <a:extLst>
              <a:ext uri="{FF2B5EF4-FFF2-40B4-BE49-F238E27FC236}">
                <a16:creationId xmlns:a16="http://schemas.microsoft.com/office/drawing/2014/main" id="{3DF083CC-F407-481B-8CB4-C8CC87459D78}"/>
              </a:ext>
            </a:extLst>
          </p:cNvPr>
          <p:cNvPicPr>
            <a:picLocks noChangeAspect="1"/>
          </p:cNvPicPr>
          <p:nvPr/>
        </p:nvPicPr>
        <p:blipFill rotWithShape="1">
          <a:blip r:embed="rId2"/>
          <a:srcRect r="713" b="9366"/>
          <a:stretch/>
        </p:blipFill>
        <p:spPr>
          <a:xfrm>
            <a:off x="5937337" y="2007108"/>
            <a:ext cx="5235879" cy="2577418"/>
          </a:xfrm>
          <a:prstGeom prst="rect">
            <a:avLst/>
          </a:prstGeom>
        </p:spPr>
      </p:pic>
    </p:spTree>
    <p:extLst>
      <p:ext uri="{BB962C8B-B14F-4D97-AF65-F5344CB8AC3E}">
        <p14:creationId xmlns:p14="http://schemas.microsoft.com/office/powerpoint/2010/main" val="31704218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illage">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spDef>
      <a:spPr/>
      <a:bodyPr rtlCol="0" anchor="ctr"/>
      <a:lstStyle>
        <a:defPPr algn="l">
          <a:defRPr sz="24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TM03457485[[fn=Maillage]]</Template>
  <TotalTime>613</TotalTime>
  <Words>1431</Words>
  <Application>Microsoft Office PowerPoint</Application>
  <PresentationFormat>Grand écran</PresentationFormat>
  <Paragraphs>65</Paragraphs>
  <Slides>21</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21</vt:i4>
      </vt:variant>
    </vt:vector>
  </HeadingPairs>
  <TitlesOfParts>
    <vt:vector size="25" baseType="lpstr">
      <vt:lpstr>Arial</vt:lpstr>
      <vt:lpstr>Century Gothic</vt:lpstr>
      <vt:lpstr>Google Sans</vt:lpstr>
      <vt:lpstr>Maillage</vt:lpstr>
      <vt:lpstr>Le consentement les personnes incapable d'exprimé leurs </vt:lpstr>
      <vt:lpstr>Lignes de recherche: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consentement les personnes incapable d'exprimé leurs</dc:title>
  <dc:creator>chimie</dc:creator>
  <cp:lastModifiedBy>chimie</cp:lastModifiedBy>
  <cp:revision>49</cp:revision>
  <dcterms:created xsi:type="dcterms:W3CDTF">2023-12-14T20:26:25Z</dcterms:created>
  <dcterms:modified xsi:type="dcterms:W3CDTF">2023-12-17T17:41:26Z</dcterms:modified>
</cp:coreProperties>
</file>