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60" r:id="rId1"/>
  </p:sldMasterIdLst>
  <p:sldIdLst>
    <p:sldId id="260" r:id="rId2"/>
    <p:sldId id="263" r:id="rId3"/>
    <p:sldId id="258" r:id="rId4"/>
    <p:sldId id="266" r:id="rId5"/>
    <p:sldId id="264" r:id="rId6"/>
    <p:sldId id="265" r:id="rId7"/>
    <p:sldId id="267" r:id="rId8"/>
    <p:sldId id="270" r:id="rId9"/>
    <p:sldId id="271" r:id="rId10"/>
    <p:sldId id="272" r:id="rId11"/>
    <p:sldId id="275" r:id="rId12"/>
    <p:sldId id="276" r:id="rId13"/>
    <p:sldId id="274"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71" d="100"/>
          <a:sy n="71" d="100"/>
        </p:scale>
        <p:origin x="5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D66354-B3E2-4CBC-BE27-89F439483D13}"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fr-FR"/>
        </a:p>
      </dgm:t>
    </dgm:pt>
    <dgm:pt modelId="{C8DA01FA-3828-4E38-9C18-69217CD01A5B}">
      <dgm:prSet custT="1"/>
      <dgm:spPr/>
      <dgm:t>
        <a:bodyPr/>
        <a:lstStyle/>
        <a:p>
          <a:r>
            <a:rPr lang="en-US" sz="2800" b="1" spc="-56" dirty="0" err="1">
              <a:solidFill>
                <a:srgbClr val="E5E0DF"/>
              </a:solidFill>
              <a:latin typeface="Inter" pitchFamily="34" charset="0"/>
              <a:ea typeface="Inter" pitchFamily="34" charset="-122"/>
              <a:cs typeface="Inter" pitchFamily="34" charset="-120"/>
            </a:rPr>
            <a:t>Moyen</a:t>
          </a:r>
          <a:r>
            <a:rPr lang="en-US" sz="2800" b="1" spc="-56" dirty="0">
              <a:solidFill>
                <a:srgbClr val="E5E0DF"/>
              </a:solidFill>
              <a:latin typeface="Inter" pitchFamily="34" charset="0"/>
              <a:ea typeface="Inter" pitchFamily="34" charset="-122"/>
              <a:cs typeface="Inter" pitchFamily="34" charset="-120"/>
            </a:rPr>
            <a:t> </a:t>
          </a:r>
          <a:r>
            <a:rPr lang="en-US" sz="2800" b="1" spc="-56" dirty="0" err="1">
              <a:solidFill>
                <a:srgbClr val="E5E0DF"/>
              </a:solidFill>
              <a:latin typeface="Inter" pitchFamily="34" charset="0"/>
              <a:ea typeface="Inter" pitchFamily="34" charset="-122"/>
              <a:cs typeface="Inter" pitchFamily="34" charset="-120"/>
            </a:rPr>
            <a:t>Âge</a:t>
          </a:r>
          <a:endParaRPr lang="fr-FR" sz="2800" dirty="0"/>
        </a:p>
      </dgm:t>
    </dgm:pt>
    <dgm:pt modelId="{6CE363A3-29BC-4670-AB5D-147566A983DF}" type="parTrans" cxnId="{EA30AC3D-C887-4630-8F00-4BCCE73F7F0C}">
      <dgm:prSet/>
      <dgm:spPr/>
      <dgm:t>
        <a:bodyPr/>
        <a:lstStyle/>
        <a:p>
          <a:endParaRPr lang="fr-FR"/>
        </a:p>
      </dgm:t>
    </dgm:pt>
    <dgm:pt modelId="{7E743494-E566-4E8B-8CD0-D923BA8A2955}" type="sibTrans" cxnId="{EA30AC3D-C887-4630-8F00-4BCCE73F7F0C}">
      <dgm:prSet/>
      <dgm:spPr/>
      <dgm:t>
        <a:bodyPr/>
        <a:lstStyle/>
        <a:p>
          <a:endParaRPr lang="fr-FR"/>
        </a:p>
      </dgm:t>
    </dgm:pt>
    <dgm:pt modelId="{D02025AE-AFF4-4E7B-AD9D-15E8FEA2859C}" type="pres">
      <dgm:prSet presAssocID="{D3D66354-B3E2-4CBC-BE27-89F439483D13}" presName="Name0" presStyleCnt="0">
        <dgm:presLayoutVars>
          <dgm:chPref val="3"/>
          <dgm:dir/>
          <dgm:animLvl val="lvl"/>
          <dgm:resizeHandles/>
        </dgm:presLayoutVars>
      </dgm:prSet>
      <dgm:spPr/>
    </dgm:pt>
    <dgm:pt modelId="{0E35D1E8-A0B0-4EF0-ABFB-18C4B52602C7}" type="pres">
      <dgm:prSet presAssocID="{C8DA01FA-3828-4E38-9C18-69217CD01A5B}" presName="horFlow" presStyleCnt="0"/>
      <dgm:spPr/>
    </dgm:pt>
    <dgm:pt modelId="{05EAEFC7-6CDD-4BCB-AA31-F041C65908CD}" type="pres">
      <dgm:prSet presAssocID="{C8DA01FA-3828-4E38-9C18-69217CD01A5B}" presName="bigChev" presStyleLbl="node1" presStyleIdx="0" presStyleCnt="1" custScaleX="114581" custScaleY="100714" custLinFactNeighborX="-77153" custLinFactNeighborY="-29107"/>
      <dgm:spPr>
        <a:prstGeom prst="rightArrow">
          <a:avLst/>
        </a:prstGeom>
      </dgm:spPr>
    </dgm:pt>
  </dgm:ptLst>
  <dgm:cxnLst>
    <dgm:cxn modelId="{EA30AC3D-C887-4630-8F00-4BCCE73F7F0C}" srcId="{D3D66354-B3E2-4CBC-BE27-89F439483D13}" destId="{C8DA01FA-3828-4E38-9C18-69217CD01A5B}" srcOrd="0" destOrd="0" parTransId="{6CE363A3-29BC-4670-AB5D-147566A983DF}" sibTransId="{7E743494-E566-4E8B-8CD0-D923BA8A2955}"/>
    <dgm:cxn modelId="{F271F69C-8C0F-4661-BCB7-D4AE9AC71A3A}" type="presOf" srcId="{C8DA01FA-3828-4E38-9C18-69217CD01A5B}" destId="{05EAEFC7-6CDD-4BCB-AA31-F041C65908CD}" srcOrd="0" destOrd="0" presId="urn:microsoft.com/office/officeart/2005/8/layout/lProcess3"/>
    <dgm:cxn modelId="{C9FBFFBD-FC8E-42A8-9726-07D8AF40B108}" type="presOf" srcId="{D3D66354-B3E2-4CBC-BE27-89F439483D13}" destId="{D02025AE-AFF4-4E7B-AD9D-15E8FEA2859C}" srcOrd="0" destOrd="0" presId="urn:microsoft.com/office/officeart/2005/8/layout/lProcess3"/>
    <dgm:cxn modelId="{C1A1AAD5-AFBD-4E14-A802-EF17DDFF3356}" type="presParOf" srcId="{D02025AE-AFF4-4E7B-AD9D-15E8FEA2859C}" destId="{0E35D1E8-A0B0-4EF0-ABFB-18C4B52602C7}" srcOrd="0" destOrd="0" presId="urn:microsoft.com/office/officeart/2005/8/layout/lProcess3"/>
    <dgm:cxn modelId="{EACDBCC9-6A36-4E97-9B22-A1AB9D980BB9}" type="presParOf" srcId="{0E35D1E8-A0B0-4EF0-ABFB-18C4B52602C7}" destId="{05EAEFC7-6CDD-4BCB-AA31-F041C65908CD}"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EAEFC7-6CDD-4BCB-AA31-F041C65908CD}">
      <dsp:nvSpPr>
        <dsp:cNvPr id="0" name=""/>
        <dsp:cNvSpPr/>
      </dsp:nvSpPr>
      <dsp:spPr>
        <a:xfrm>
          <a:off x="0" y="0"/>
          <a:ext cx="2757897" cy="969650"/>
        </a:xfrm>
        <a:prstGeom prst="rightArrow">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lang="en-US" sz="2800" b="1" kern="1200" spc="-56" dirty="0" err="1">
              <a:solidFill>
                <a:srgbClr val="E5E0DF"/>
              </a:solidFill>
              <a:latin typeface="Inter" pitchFamily="34" charset="0"/>
              <a:ea typeface="Inter" pitchFamily="34" charset="-122"/>
              <a:cs typeface="Inter" pitchFamily="34" charset="-120"/>
            </a:rPr>
            <a:t>Moyen</a:t>
          </a:r>
          <a:r>
            <a:rPr lang="en-US" sz="2800" b="1" kern="1200" spc="-56" dirty="0">
              <a:solidFill>
                <a:srgbClr val="E5E0DF"/>
              </a:solidFill>
              <a:latin typeface="Inter" pitchFamily="34" charset="0"/>
              <a:ea typeface="Inter" pitchFamily="34" charset="-122"/>
              <a:cs typeface="Inter" pitchFamily="34" charset="-120"/>
            </a:rPr>
            <a:t> </a:t>
          </a:r>
          <a:r>
            <a:rPr lang="en-US" sz="2800" b="1" kern="1200" spc="-56" dirty="0" err="1">
              <a:solidFill>
                <a:srgbClr val="E5E0DF"/>
              </a:solidFill>
              <a:latin typeface="Inter" pitchFamily="34" charset="0"/>
              <a:ea typeface="Inter" pitchFamily="34" charset="-122"/>
              <a:cs typeface="Inter" pitchFamily="34" charset="-120"/>
            </a:rPr>
            <a:t>Âge</a:t>
          </a:r>
          <a:endParaRPr lang="fr-FR" sz="2800" kern="1200" dirty="0"/>
        </a:p>
      </dsp:txBody>
      <dsp:txXfrm>
        <a:off x="0" y="242413"/>
        <a:ext cx="2515485" cy="484825"/>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fr-FR"/>
              <a:t>Modifiez le style du titre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12/12/2023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‹N°›</a:t>
            </a:fld>
            <a:endParaRPr lang="en-US" dirty="0"/>
          </a:p>
        </p:txBody>
      </p:sp>
    </p:spTree>
    <p:extLst>
      <p:ext uri="{BB962C8B-B14F-4D97-AF65-F5344CB8AC3E}">
        <p14:creationId xmlns:p14="http://schemas.microsoft.com/office/powerpoint/2010/main" val="677355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fr-FR"/>
              <a:t>Modifiez le style du titre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t>12/12/2023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822860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t>12/12/2023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562342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fr-FR"/>
              <a:t>Modifiez le style du titre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t>12/12/2023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59051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t>12/12/2023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9077360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fr-FR"/>
              <a:t>Modifiez le style du titre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smtClean="0"/>
              <a:t>12/12/2023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64696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fr-FR"/>
              <a:t>Modifiez le style du titre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smtClean="0"/>
              <a:t>12/12/2023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018765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12/12/2023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‹N°›</a:t>
            </a:fld>
            <a:endParaRPr lang="en-US" dirty="0"/>
          </a:p>
        </p:txBody>
      </p:sp>
    </p:spTree>
    <p:extLst>
      <p:ext uri="{BB962C8B-B14F-4D97-AF65-F5344CB8AC3E}">
        <p14:creationId xmlns:p14="http://schemas.microsoft.com/office/powerpoint/2010/main" val="3765321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12/12/2023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‹N°›</a:t>
            </a:fld>
            <a:endParaRPr lang="en-US" dirty="0"/>
          </a:p>
        </p:txBody>
      </p:sp>
    </p:spTree>
    <p:extLst>
      <p:ext uri="{BB962C8B-B14F-4D97-AF65-F5344CB8AC3E}">
        <p14:creationId xmlns:p14="http://schemas.microsoft.com/office/powerpoint/2010/main" val="351973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12/12/2023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‹N°›</a:t>
            </a:fld>
            <a:endParaRPr lang="en-US" dirty="0"/>
          </a:p>
        </p:txBody>
      </p:sp>
    </p:spTree>
    <p:extLst>
      <p:ext uri="{BB962C8B-B14F-4D97-AF65-F5344CB8AC3E}">
        <p14:creationId xmlns:p14="http://schemas.microsoft.com/office/powerpoint/2010/main" val="1093307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8E36636D-D922-432D-A958-524484B5923D}" type="datetimeFigureOut">
              <a:rPr lang="en-US" smtClean="0"/>
              <a:pPr/>
              <a:t>12/12/2023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‹N°›</a:t>
            </a:fld>
            <a:endParaRPr lang="en-US" dirty="0"/>
          </a:p>
        </p:txBody>
      </p:sp>
    </p:spTree>
    <p:extLst>
      <p:ext uri="{BB962C8B-B14F-4D97-AF65-F5344CB8AC3E}">
        <p14:creationId xmlns:p14="http://schemas.microsoft.com/office/powerpoint/2010/main" val="630407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8E36636D-D922-432D-A958-524484B5923D}" type="datetimeFigureOut">
              <a:rPr lang="en-US" smtClean="0"/>
              <a:pPr/>
              <a:t>12/12/2023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‹N°›</a:t>
            </a:fld>
            <a:endParaRPr lang="en-US" dirty="0"/>
          </a:p>
        </p:txBody>
      </p:sp>
    </p:spTree>
    <p:extLst>
      <p:ext uri="{BB962C8B-B14F-4D97-AF65-F5344CB8AC3E}">
        <p14:creationId xmlns:p14="http://schemas.microsoft.com/office/powerpoint/2010/main" val="2420271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8E36636D-D922-432D-A958-524484B5923D}" type="datetimeFigureOut">
              <a:rPr lang="en-US" smtClean="0"/>
              <a:pPr/>
              <a:t>12/12/2023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F28FB93-0A08-4E7D-8E63-9EFA29F1E093}" type="slidenum">
              <a:rPr lang="en-US" smtClean="0"/>
              <a:pPr/>
              <a:t>‹N°›</a:t>
            </a:fld>
            <a:endParaRPr lang="en-US" dirty="0"/>
          </a:p>
        </p:txBody>
      </p:sp>
    </p:spTree>
    <p:extLst>
      <p:ext uri="{BB962C8B-B14F-4D97-AF65-F5344CB8AC3E}">
        <p14:creationId xmlns:p14="http://schemas.microsoft.com/office/powerpoint/2010/main" val="1181843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8E36636D-D922-432D-A958-524484B5923D}" type="datetimeFigureOut">
              <a:rPr lang="en-US" smtClean="0"/>
              <a:pPr/>
              <a:t>12/12/2023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F28FB93-0A08-4E7D-8E63-9EFA29F1E093}" type="slidenum">
              <a:rPr lang="en-US" smtClean="0"/>
              <a:pPr/>
              <a:t>‹N°›</a:t>
            </a:fld>
            <a:endParaRPr lang="en-US" dirty="0"/>
          </a:p>
        </p:txBody>
      </p:sp>
    </p:spTree>
    <p:extLst>
      <p:ext uri="{BB962C8B-B14F-4D97-AF65-F5344CB8AC3E}">
        <p14:creationId xmlns:p14="http://schemas.microsoft.com/office/powerpoint/2010/main" val="3873120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smtClean="0"/>
              <a:pPr/>
              <a:t>12/12/2023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F28FB93-0A08-4E7D-8E63-9EFA29F1E093}" type="slidenum">
              <a:rPr lang="en-US" smtClean="0"/>
              <a:pPr/>
              <a:t>‹N°›</a:t>
            </a:fld>
            <a:endParaRPr lang="en-US" dirty="0"/>
          </a:p>
        </p:txBody>
      </p:sp>
    </p:spTree>
    <p:extLst>
      <p:ext uri="{BB962C8B-B14F-4D97-AF65-F5344CB8AC3E}">
        <p14:creationId xmlns:p14="http://schemas.microsoft.com/office/powerpoint/2010/main" val="75130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fr-FR"/>
              <a:t>Modifiez le style du titre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E36636D-D922-432D-A958-524484B5923D}" type="datetimeFigureOut">
              <a:rPr lang="en-US" smtClean="0"/>
              <a:pPr/>
              <a:t>12/12/2023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‹N°›</a:t>
            </a:fld>
            <a:endParaRPr lang="en-US" dirty="0"/>
          </a:p>
        </p:txBody>
      </p:sp>
    </p:spTree>
    <p:extLst>
      <p:ext uri="{BB962C8B-B14F-4D97-AF65-F5344CB8AC3E}">
        <p14:creationId xmlns:p14="http://schemas.microsoft.com/office/powerpoint/2010/main" val="1207481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fr-FR"/>
              <a:t>Modifiez le style du titre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E36636D-D922-432D-A958-524484B5923D}" type="datetimeFigureOut">
              <a:rPr lang="en-US" smtClean="0"/>
              <a:pPr/>
              <a:t>12/12/2023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‹N°›</a:t>
            </a:fld>
            <a:endParaRPr lang="en-US" dirty="0"/>
          </a:p>
        </p:txBody>
      </p:sp>
    </p:spTree>
    <p:extLst>
      <p:ext uri="{BB962C8B-B14F-4D97-AF65-F5344CB8AC3E}">
        <p14:creationId xmlns:p14="http://schemas.microsoft.com/office/powerpoint/2010/main" val="643323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8E36636D-D922-432D-A958-524484B5923D}" type="datetimeFigureOut">
              <a:rPr lang="en-US" smtClean="0"/>
              <a:pPr/>
              <a:t>12/12/2023</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F28FB93-0A08-4E7D-8E63-9EFA29F1E093}" type="slidenum">
              <a:rPr lang="en-US" smtClean="0"/>
              <a:pPr/>
              <a:t>‹N°›</a:t>
            </a:fld>
            <a:endParaRPr lang="en-US" dirty="0"/>
          </a:p>
        </p:txBody>
      </p:sp>
    </p:spTree>
    <p:extLst>
      <p:ext uri="{BB962C8B-B14F-4D97-AF65-F5344CB8AC3E}">
        <p14:creationId xmlns:p14="http://schemas.microsoft.com/office/powerpoint/2010/main" val="4015225356"/>
      </p:ext>
    </p:extLst>
  </p:cSld>
  <p:clrMap bg1="dk1" tx1="lt1" bg2="dk2" tx2="lt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 id="2147483872" r:id="rId12"/>
    <p:sldLayoutId id="2147483873" r:id="rId13"/>
    <p:sldLayoutId id="2147483874" r:id="rId14"/>
    <p:sldLayoutId id="2147483875" r:id="rId15"/>
    <p:sldLayoutId id="2147483876" r:id="rId16"/>
    <p:sldLayoutId id="214748387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tel:1932" TargetMode="External"/><Relationship Id="rId2" Type="http://schemas.openxmlformats.org/officeDocument/2006/relationships/hyperlink" Target="tel:400" TargetMode="External"/><Relationship Id="rId1" Type="http://schemas.openxmlformats.org/officeDocument/2006/relationships/slideLayout" Target="../slideLayouts/slideLayout6.xml"/><Relationship Id="rId6" Type="http://schemas.openxmlformats.org/officeDocument/2006/relationships/image" Target="../media/image12.jpg"/><Relationship Id="rId5" Type="http://schemas.openxmlformats.org/officeDocument/2006/relationships/hyperlink" Target="tel:1947" TargetMode="External"/><Relationship Id="rId4" Type="http://schemas.openxmlformats.org/officeDocument/2006/relationships/hyperlink" Target="tel:1972"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2" descr="preencoded.png">
            <a:extLst>
              <a:ext uri="{FF2B5EF4-FFF2-40B4-BE49-F238E27FC236}">
                <a16:creationId xmlns:a16="http://schemas.microsoft.com/office/drawing/2014/main" id="{F843C0F0-3E35-46D6-913F-74341FC2B3FF}"/>
              </a:ext>
            </a:extLst>
          </p:cNvPr>
          <p:cNvPicPr>
            <a:picLocks noChangeAspect="1"/>
          </p:cNvPicPr>
          <p:nvPr/>
        </p:nvPicPr>
        <p:blipFill>
          <a:blip r:embed="rId2"/>
          <a:stretch>
            <a:fillRect/>
          </a:stretch>
        </p:blipFill>
        <p:spPr>
          <a:xfrm>
            <a:off x="4354446" y="4017183"/>
            <a:ext cx="3746854" cy="2631490"/>
          </a:xfrm>
          <a:prstGeom prst="rect">
            <a:avLst/>
          </a:prstGeom>
          <a:ln>
            <a:noFill/>
          </a:ln>
          <a:effectLst>
            <a:softEdge rad="112500"/>
          </a:effectLst>
        </p:spPr>
      </p:pic>
      <p:sp>
        <p:nvSpPr>
          <p:cNvPr id="4" name="Rectangle 3">
            <a:extLst>
              <a:ext uri="{FF2B5EF4-FFF2-40B4-BE49-F238E27FC236}">
                <a16:creationId xmlns:a16="http://schemas.microsoft.com/office/drawing/2014/main" id="{EE520AAD-CAE9-4DA7-A1D7-02C3E6948FF6}"/>
              </a:ext>
            </a:extLst>
          </p:cNvPr>
          <p:cNvSpPr/>
          <p:nvPr/>
        </p:nvSpPr>
        <p:spPr>
          <a:xfrm>
            <a:off x="539611" y="1990834"/>
            <a:ext cx="11112778" cy="1785104"/>
          </a:xfrm>
          <a:prstGeom prst="rect">
            <a:avLst/>
          </a:prstGeom>
        </p:spPr>
        <p:txBody>
          <a:bodyPr wrap="square">
            <a:spAutoFit/>
          </a:bodyPr>
          <a:lstStyle/>
          <a:p>
            <a:pPr algn="ctr">
              <a:lnSpc>
                <a:spcPts val="6561"/>
              </a:lnSpc>
            </a:pPr>
            <a:r>
              <a:rPr lang="en-US" sz="6000" b="1" kern="0" spc="-157" dirty="0">
                <a:solidFill>
                  <a:srgbClr val="FFFFFF"/>
                </a:solidFill>
                <a:latin typeface="Georgia" panose="02040502050405020303" pitchFamily="18" charset="0"/>
                <a:ea typeface="Inter" pitchFamily="34" charset="-122"/>
                <a:cs typeface="Inter" pitchFamily="34" charset="-120"/>
              </a:rPr>
              <a:t>L'Expérimentation sur </a:t>
            </a:r>
            <a:r>
              <a:rPr lang="en-US" sz="6000" b="1" kern="0" spc="-157" dirty="0" err="1">
                <a:solidFill>
                  <a:srgbClr val="FFFFFF"/>
                </a:solidFill>
                <a:latin typeface="Georgia" panose="02040502050405020303" pitchFamily="18" charset="0"/>
                <a:ea typeface="Inter" pitchFamily="34" charset="-122"/>
                <a:cs typeface="Inter" pitchFamily="34" charset="-120"/>
              </a:rPr>
              <a:t>l'Être</a:t>
            </a:r>
            <a:r>
              <a:rPr lang="en-US" sz="6000" b="1" kern="0" spc="-157" dirty="0">
                <a:solidFill>
                  <a:srgbClr val="FFFFFF"/>
                </a:solidFill>
                <a:latin typeface="Georgia" panose="02040502050405020303" pitchFamily="18" charset="0"/>
                <a:ea typeface="Inter" pitchFamily="34" charset="-122"/>
                <a:cs typeface="Inter" pitchFamily="34" charset="-120"/>
              </a:rPr>
              <a:t> </a:t>
            </a:r>
            <a:r>
              <a:rPr lang="en-US" sz="6000" b="1" kern="0" spc="-157" dirty="0" err="1">
                <a:solidFill>
                  <a:srgbClr val="FFFFFF"/>
                </a:solidFill>
                <a:latin typeface="Georgia" panose="02040502050405020303" pitchFamily="18" charset="0"/>
                <a:ea typeface="Inter" pitchFamily="34" charset="-122"/>
                <a:cs typeface="Inter" pitchFamily="34" charset="-120"/>
              </a:rPr>
              <a:t>Humain</a:t>
            </a:r>
            <a:endParaRPr lang="en-US" sz="6000" dirty="0">
              <a:latin typeface="Georgia" panose="02040502050405020303" pitchFamily="18" charset="0"/>
            </a:endParaRPr>
          </a:p>
        </p:txBody>
      </p:sp>
      <p:sp>
        <p:nvSpPr>
          <p:cNvPr id="6" name="Rectangle 5">
            <a:extLst>
              <a:ext uri="{FF2B5EF4-FFF2-40B4-BE49-F238E27FC236}">
                <a16:creationId xmlns:a16="http://schemas.microsoft.com/office/drawing/2014/main" id="{DA3D3656-F6BD-44E2-B108-9F8B71B7B2CD}"/>
              </a:ext>
            </a:extLst>
          </p:cNvPr>
          <p:cNvSpPr/>
          <p:nvPr/>
        </p:nvSpPr>
        <p:spPr>
          <a:xfrm>
            <a:off x="3266365" y="426619"/>
            <a:ext cx="6096000" cy="1384995"/>
          </a:xfrm>
          <a:prstGeom prst="rect">
            <a:avLst/>
          </a:prstGeom>
        </p:spPr>
        <p:txBody>
          <a:bodyPr>
            <a:spAutoFit/>
          </a:bodyPr>
          <a:lstStyle/>
          <a:p>
            <a:pPr algn="ctr"/>
            <a:r>
              <a:rPr lang="fr-FR" sz="2800" u="sng" dirty="0">
                <a:latin typeface="Times New Roman" panose="02020603050405020304" pitchFamily="18" charset="0"/>
              </a:rPr>
              <a:t>Université Frères </a:t>
            </a:r>
            <a:r>
              <a:rPr lang="fr-FR" sz="2800" u="sng" dirty="0" err="1">
                <a:latin typeface="Times New Roman" panose="02020603050405020304" pitchFamily="18" charset="0"/>
              </a:rPr>
              <a:t>Mentouri</a:t>
            </a:r>
            <a:r>
              <a:rPr lang="fr-FR" sz="2800" u="sng" dirty="0">
                <a:latin typeface="Times New Roman" panose="02020603050405020304" pitchFamily="18" charset="0"/>
              </a:rPr>
              <a:t> - Constantine</a:t>
            </a:r>
            <a:br>
              <a:rPr lang="fr-FR" sz="2800" u="sng" dirty="0"/>
            </a:br>
            <a:r>
              <a:rPr lang="fr-FR" sz="2800" u="sng" dirty="0">
                <a:latin typeface="Times New Roman" panose="02020603050405020304" pitchFamily="18" charset="0"/>
              </a:rPr>
              <a:t>Faculté des sciences exactes</a:t>
            </a:r>
            <a:br>
              <a:rPr lang="fr-FR" sz="2800" u="sng" dirty="0"/>
            </a:br>
            <a:r>
              <a:rPr lang="fr-FR" sz="2800" u="sng" dirty="0">
                <a:latin typeface="Times New Roman" panose="02020603050405020304" pitchFamily="18" charset="0"/>
              </a:rPr>
              <a:t>Département de chimie</a:t>
            </a:r>
            <a:endParaRPr lang="fr-FR" sz="2800" u="sng" dirty="0"/>
          </a:p>
        </p:txBody>
      </p:sp>
      <p:pic>
        <p:nvPicPr>
          <p:cNvPr id="8" name="Image 7">
            <a:extLst>
              <a:ext uri="{FF2B5EF4-FFF2-40B4-BE49-F238E27FC236}">
                <a16:creationId xmlns:a16="http://schemas.microsoft.com/office/drawing/2014/main" id="{9D4120CA-EF95-4283-8B55-0FF2B252442B}"/>
              </a:ext>
            </a:extLst>
          </p:cNvPr>
          <p:cNvPicPr>
            <a:picLocks noChangeAspect="1"/>
          </p:cNvPicPr>
          <p:nvPr/>
        </p:nvPicPr>
        <p:blipFill>
          <a:blip r:embed="rId3"/>
          <a:stretch>
            <a:fillRect/>
          </a:stretch>
        </p:blipFill>
        <p:spPr>
          <a:xfrm>
            <a:off x="41921" y="-13024"/>
            <a:ext cx="1751645" cy="1732254"/>
          </a:xfrm>
          <a:prstGeom prst="rect">
            <a:avLst/>
          </a:prstGeom>
        </p:spPr>
      </p:pic>
      <p:sp>
        <p:nvSpPr>
          <p:cNvPr id="9" name="Rectangle 8">
            <a:extLst>
              <a:ext uri="{FF2B5EF4-FFF2-40B4-BE49-F238E27FC236}">
                <a16:creationId xmlns:a16="http://schemas.microsoft.com/office/drawing/2014/main" id="{6793F5BB-BC82-4013-955A-48D19BDE5A05}"/>
              </a:ext>
            </a:extLst>
          </p:cNvPr>
          <p:cNvSpPr/>
          <p:nvPr/>
        </p:nvSpPr>
        <p:spPr>
          <a:xfrm>
            <a:off x="576619" y="4795897"/>
            <a:ext cx="6096000" cy="2062103"/>
          </a:xfrm>
          <a:prstGeom prst="rect">
            <a:avLst/>
          </a:prstGeom>
        </p:spPr>
        <p:txBody>
          <a:bodyPr>
            <a:spAutoFit/>
          </a:bodyPr>
          <a:lstStyle/>
          <a:p>
            <a:r>
              <a:rPr lang="fr-FR" sz="3200" b="1" u="sng" dirty="0">
                <a:latin typeface="Times New Roman" panose="02020603050405020304" pitchFamily="18" charset="0"/>
              </a:rPr>
              <a:t>Réalisé par :</a:t>
            </a:r>
            <a:br>
              <a:rPr lang="fr-FR" sz="3200" b="1" u="sng" dirty="0"/>
            </a:br>
            <a:r>
              <a:rPr lang="fr-FR" sz="3200">
                <a:latin typeface="Times New Roman" panose="02020603050405020304" pitchFamily="18" charset="0"/>
              </a:rPr>
              <a:t>Hamil</a:t>
            </a:r>
            <a:r>
              <a:rPr lang="fr-FR" sz="3200" dirty="0">
                <a:latin typeface="Times New Roman" panose="02020603050405020304" pitchFamily="18" charset="0"/>
              </a:rPr>
              <a:t> </a:t>
            </a:r>
            <a:r>
              <a:rPr lang="fr-FR" sz="3200" dirty="0" err="1">
                <a:latin typeface="Times New Roman" panose="02020603050405020304" pitchFamily="18" charset="0"/>
              </a:rPr>
              <a:t>Abir</a:t>
            </a:r>
            <a:br>
              <a:rPr lang="fr-FR" sz="3200" dirty="0"/>
            </a:br>
            <a:r>
              <a:rPr lang="fr-FR" sz="3200" dirty="0" err="1">
                <a:latin typeface="Times New Roman" panose="02020603050405020304" pitchFamily="18" charset="0"/>
              </a:rPr>
              <a:t>Sebai</a:t>
            </a:r>
            <a:r>
              <a:rPr lang="fr-FR" sz="3200" dirty="0">
                <a:latin typeface="Times New Roman" panose="02020603050405020304" pitchFamily="18" charset="0"/>
              </a:rPr>
              <a:t> Youssra</a:t>
            </a:r>
            <a:br>
              <a:rPr lang="fr-FR" sz="3200" dirty="0"/>
            </a:br>
            <a:endParaRPr lang="fr-FR" sz="3200" dirty="0"/>
          </a:p>
        </p:txBody>
      </p:sp>
      <p:sp>
        <p:nvSpPr>
          <p:cNvPr id="10" name="Rectangle 9">
            <a:extLst>
              <a:ext uri="{FF2B5EF4-FFF2-40B4-BE49-F238E27FC236}">
                <a16:creationId xmlns:a16="http://schemas.microsoft.com/office/drawing/2014/main" id="{8732F6FE-534B-476D-9572-253E711C9E2A}"/>
              </a:ext>
            </a:extLst>
          </p:cNvPr>
          <p:cNvSpPr/>
          <p:nvPr/>
        </p:nvSpPr>
        <p:spPr>
          <a:xfrm>
            <a:off x="8975188" y="5049354"/>
            <a:ext cx="6096000" cy="1077218"/>
          </a:xfrm>
          <a:prstGeom prst="rect">
            <a:avLst/>
          </a:prstGeom>
        </p:spPr>
        <p:txBody>
          <a:bodyPr>
            <a:spAutoFit/>
          </a:bodyPr>
          <a:lstStyle/>
          <a:p>
            <a:r>
              <a:rPr lang="fr-FR" sz="3200" b="1" i="1" u="sng" dirty="0">
                <a:latin typeface="Times New Roman" panose="02020603050405020304" pitchFamily="18" charset="0"/>
              </a:rPr>
              <a:t>Prof </a:t>
            </a:r>
            <a:r>
              <a:rPr lang="fr-FR" sz="3200" dirty="0">
                <a:latin typeface="Times New Roman" panose="02020603050405020304" pitchFamily="18" charset="0"/>
              </a:rPr>
              <a:t>:</a:t>
            </a:r>
            <a:br>
              <a:rPr lang="fr-FR" sz="3200" dirty="0"/>
            </a:br>
            <a:r>
              <a:rPr lang="fr-FR" sz="3200" dirty="0"/>
              <a:t>Mr </a:t>
            </a:r>
            <a:r>
              <a:rPr lang="fr-FR" sz="3200" dirty="0" err="1">
                <a:latin typeface="Times New Roman" panose="02020603050405020304" pitchFamily="18" charset="0"/>
              </a:rPr>
              <a:t>Mennai</a:t>
            </a:r>
            <a:r>
              <a:rPr lang="fr-FR" sz="3200" dirty="0">
                <a:latin typeface="Times New Roman" panose="02020603050405020304" pitchFamily="18" charset="0"/>
              </a:rPr>
              <a:t> Imed</a:t>
            </a:r>
            <a:endParaRPr lang="fr-FR" sz="3200" dirty="0"/>
          </a:p>
        </p:txBody>
      </p:sp>
    </p:spTree>
    <p:extLst>
      <p:ext uri="{BB962C8B-B14F-4D97-AF65-F5344CB8AC3E}">
        <p14:creationId xmlns:p14="http://schemas.microsoft.com/office/powerpoint/2010/main" val="4180739908"/>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7FB1A4D-1142-41D6-B0C5-471E89EA2B2E}"/>
              </a:ext>
            </a:extLst>
          </p:cNvPr>
          <p:cNvSpPr/>
          <p:nvPr/>
        </p:nvSpPr>
        <p:spPr>
          <a:xfrm>
            <a:off x="690562" y="576948"/>
            <a:ext cx="10925175" cy="1323439"/>
          </a:xfrm>
          <a:prstGeom prst="rect">
            <a:avLst/>
          </a:prstGeom>
        </p:spPr>
        <p:txBody>
          <a:bodyPr wrap="square">
            <a:spAutoFit/>
          </a:bodyPr>
          <a:lstStyle/>
          <a:p>
            <a:pPr algn="ctr"/>
            <a:r>
              <a:rPr lang="fr-FR" sz="4000" i="1" u="sng" dirty="0">
                <a:latin typeface="Inter "/>
              </a:rPr>
              <a:t>3 : Expérience  menées par le régime nazi pendant la Seconde Guerre mondiale</a:t>
            </a:r>
          </a:p>
        </p:txBody>
      </p:sp>
      <p:sp>
        <p:nvSpPr>
          <p:cNvPr id="8" name="Rectangle 7">
            <a:extLst>
              <a:ext uri="{FF2B5EF4-FFF2-40B4-BE49-F238E27FC236}">
                <a16:creationId xmlns:a16="http://schemas.microsoft.com/office/drawing/2014/main" id="{F2EB38CB-A9BB-48B7-B555-7E4B33593C24}"/>
              </a:ext>
            </a:extLst>
          </p:cNvPr>
          <p:cNvSpPr/>
          <p:nvPr/>
        </p:nvSpPr>
        <p:spPr>
          <a:xfrm>
            <a:off x="5467351" y="1964353"/>
            <a:ext cx="6148386" cy="4524315"/>
          </a:xfrm>
          <a:prstGeom prst="rect">
            <a:avLst/>
          </a:prstGeom>
        </p:spPr>
        <p:txBody>
          <a:bodyPr wrap="square">
            <a:spAutoFit/>
          </a:bodyPr>
          <a:lstStyle/>
          <a:p>
            <a:r>
              <a:rPr lang="fr-FR" sz="2400" dirty="0">
                <a:latin typeface="Times New Roman" panose="02020603050405020304" pitchFamily="18" charset="0"/>
              </a:rPr>
              <a:t>Sont parmi les exemples les plus connus d'expériences humaines non éthiques. Ces expériences ont été menées dans des camps de concentration et ont impliqué des milliers de personnes, dont des enfants. Les participants ont été soumis à des opérations chirurgicales sans anesthésie, à des injections de substances toxiques et à des radiations. Ces expériences ont causé des souffrances inimaginables aux victimes et ont conduit à la mort de nombreuses personnes.</a:t>
            </a:r>
            <a:br>
              <a:rPr lang="fr-FR" sz="2400" dirty="0"/>
            </a:br>
            <a:endParaRPr lang="fr-FR" sz="2400" dirty="0"/>
          </a:p>
        </p:txBody>
      </p:sp>
      <p:pic>
        <p:nvPicPr>
          <p:cNvPr id="10" name="Image 9">
            <a:extLst>
              <a:ext uri="{FF2B5EF4-FFF2-40B4-BE49-F238E27FC236}">
                <a16:creationId xmlns:a16="http://schemas.microsoft.com/office/drawing/2014/main" id="{6A7BC30D-AAE5-476B-B3FB-B718E5412D77}"/>
              </a:ext>
            </a:extLst>
          </p:cNvPr>
          <p:cNvPicPr>
            <a:picLocks noChangeAspect="1"/>
          </p:cNvPicPr>
          <p:nvPr/>
        </p:nvPicPr>
        <p:blipFill>
          <a:blip r:embed="rId2"/>
          <a:stretch>
            <a:fillRect/>
          </a:stretch>
        </p:blipFill>
        <p:spPr>
          <a:xfrm>
            <a:off x="538843" y="2151062"/>
            <a:ext cx="4711020" cy="3778251"/>
          </a:xfrm>
          <a:prstGeom prst="rect">
            <a:avLst/>
          </a:prstGeom>
        </p:spPr>
      </p:pic>
    </p:spTree>
    <p:extLst>
      <p:ext uri="{BB962C8B-B14F-4D97-AF65-F5344CB8AC3E}">
        <p14:creationId xmlns:p14="http://schemas.microsoft.com/office/powerpoint/2010/main" val="3574425649"/>
      </p:ext>
    </p:extLst>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64F6A8-0751-46D3-834F-DEF8B296C07C}"/>
              </a:ext>
            </a:extLst>
          </p:cNvPr>
          <p:cNvSpPr>
            <a:spLocks noGrp="1"/>
          </p:cNvSpPr>
          <p:nvPr>
            <p:ph type="title"/>
          </p:nvPr>
        </p:nvSpPr>
        <p:spPr/>
        <p:txBody>
          <a:bodyPr>
            <a:noAutofit/>
          </a:bodyPr>
          <a:lstStyle/>
          <a:p>
            <a:r>
              <a:rPr lang="fr-FR" sz="4400" b="1" i="1" u="sng" dirty="0">
                <a:effectLst/>
                <a:latin typeface="Georgia" panose="02040502050405020303" pitchFamily="18" charset="0"/>
              </a:rPr>
              <a:t>Les leçons à tirer des expériences humaines non éthiques</a:t>
            </a:r>
            <a:br>
              <a:rPr lang="fr-FR" sz="4400" b="1" i="1" u="sng" dirty="0">
                <a:latin typeface="Georgia" panose="02040502050405020303" pitchFamily="18" charset="0"/>
              </a:rPr>
            </a:br>
            <a:endParaRPr lang="fr-FR" sz="4400" b="1" i="1" u="sng" dirty="0">
              <a:latin typeface="Georgia" panose="02040502050405020303" pitchFamily="18" charset="0"/>
            </a:endParaRPr>
          </a:p>
        </p:txBody>
      </p:sp>
      <p:sp>
        <p:nvSpPr>
          <p:cNvPr id="4" name="Phylactère : pensées 3">
            <a:extLst>
              <a:ext uri="{FF2B5EF4-FFF2-40B4-BE49-F238E27FC236}">
                <a16:creationId xmlns:a16="http://schemas.microsoft.com/office/drawing/2014/main" id="{5A307EB8-E483-4D85-9B39-DEE15C694F91}"/>
              </a:ext>
            </a:extLst>
          </p:cNvPr>
          <p:cNvSpPr/>
          <p:nvPr/>
        </p:nvSpPr>
        <p:spPr>
          <a:xfrm>
            <a:off x="924443" y="1489881"/>
            <a:ext cx="9974335" cy="4758519"/>
          </a:xfrm>
          <a:prstGeom prst="cloudCallou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fr-FR" sz="2400" dirty="0">
                <a:solidFill>
                  <a:schemeClr val="bg1"/>
                </a:solidFill>
                <a:latin typeface="Inter "/>
              </a:rPr>
              <a:t>     Les expériences humaines non éthiques nous enseignent que la recherche sur l'être humain peut être dangereuse et destructive si elle n'est pas menée de manière éthique. Ces expériences nous rappellent qu'il est essentiel de protéger les participants aux études, et qu'il est important de veiller à ce que les recherches sur l'être humain soient menées dans l'intérêt des participants et de la société dans son ensemble</a:t>
            </a:r>
          </a:p>
        </p:txBody>
      </p:sp>
    </p:spTree>
    <p:extLst>
      <p:ext uri="{BB962C8B-B14F-4D97-AF65-F5344CB8AC3E}">
        <p14:creationId xmlns:p14="http://schemas.microsoft.com/office/powerpoint/2010/main" val="1408079322"/>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43ECD01-2CD6-4349-BCAE-B6481572376F}"/>
              </a:ext>
            </a:extLst>
          </p:cNvPr>
          <p:cNvSpPr/>
          <p:nvPr/>
        </p:nvSpPr>
        <p:spPr>
          <a:xfrm>
            <a:off x="4516811" y="1692706"/>
            <a:ext cx="3158378" cy="769441"/>
          </a:xfrm>
          <a:prstGeom prst="rect">
            <a:avLst/>
          </a:prstGeom>
        </p:spPr>
        <p:txBody>
          <a:bodyPr wrap="square">
            <a:spAutoFit/>
          </a:bodyPr>
          <a:lstStyle/>
          <a:p>
            <a:r>
              <a:rPr lang="en-US" sz="4400" b="1" u="sng" kern="0" spc="-66" dirty="0">
                <a:solidFill>
                  <a:srgbClr val="E5E0DF"/>
                </a:solidFill>
                <a:latin typeface="Inter" pitchFamily="34" charset="0"/>
                <a:ea typeface="Inter" pitchFamily="34" charset="-122"/>
                <a:cs typeface="Inter" pitchFamily="34" charset="-120"/>
              </a:rPr>
              <a:t>Conclusions</a:t>
            </a:r>
            <a:endParaRPr lang="fr-FR" sz="4400" dirty="0"/>
          </a:p>
        </p:txBody>
      </p:sp>
      <p:pic>
        <p:nvPicPr>
          <p:cNvPr id="4" name="Image 3">
            <a:extLst>
              <a:ext uri="{FF2B5EF4-FFF2-40B4-BE49-F238E27FC236}">
                <a16:creationId xmlns:a16="http://schemas.microsoft.com/office/drawing/2014/main" id="{756128CD-3F12-4D1D-B0B4-129826C2EE71}"/>
              </a:ext>
            </a:extLst>
          </p:cNvPr>
          <p:cNvPicPr>
            <a:picLocks noChangeAspect="1"/>
          </p:cNvPicPr>
          <p:nvPr/>
        </p:nvPicPr>
        <p:blipFill>
          <a:blip r:embed="rId2"/>
          <a:stretch>
            <a:fillRect/>
          </a:stretch>
        </p:blipFill>
        <p:spPr>
          <a:xfrm>
            <a:off x="-218364" y="-178058"/>
            <a:ext cx="3810000" cy="2857500"/>
          </a:xfrm>
          <a:prstGeom prst="ellipse">
            <a:avLst/>
          </a:prstGeom>
          <a:ln>
            <a:noFill/>
          </a:ln>
          <a:effectLst>
            <a:softEdge rad="112500"/>
          </a:effectLst>
        </p:spPr>
      </p:pic>
      <p:sp>
        <p:nvSpPr>
          <p:cNvPr id="6" name="Rectangle 5">
            <a:extLst>
              <a:ext uri="{FF2B5EF4-FFF2-40B4-BE49-F238E27FC236}">
                <a16:creationId xmlns:a16="http://schemas.microsoft.com/office/drawing/2014/main" id="{5B4FA2D8-5596-4AC2-895F-3DC0DBCC8C77}"/>
              </a:ext>
            </a:extLst>
          </p:cNvPr>
          <p:cNvSpPr/>
          <p:nvPr/>
        </p:nvSpPr>
        <p:spPr>
          <a:xfrm>
            <a:off x="1554708" y="3237930"/>
            <a:ext cx="9082584" cy="1530997"/>
          </a:xfrm>
          <a:prstGeom prst="rect">
            <a:avLst/>
          </a:prstGeom>
        </p:spPr>
        <p:txBody>
          <a:bodyPr wrap="square">
            <a:spAutoFit/>
          </a:bodyPr>
          <a:lstStyle/>
          <a:p>
            <a:pPr algn="ctr">
              <a:lnSpc>
                <a:spcPts val="2799"/>
              </a:lnSpc>
            </a:pPr>
            <a:r>
              <a:rPr lang="en-US" sz="2800" kern="0" spc="-35" dirty="0" err="1">
                <a:solidFill>
                  <a:srgbClr val="E5E0DF"/>
                </a:solidFill>
                <a:latin typeface="Inter" pitchFamily="34" charset="0"/>
                <a:ea typeface="Inter" pitchFamily="34" charset="-122"/>
                <a:cs typeface="Inter" pitchFamily="34" charset="-120"/>
              </a:rPr>
              <a:t>L'expérimentation</a:t>
            </a:r>
            <a:r>
              <a:rPr lang="en-US" sz="2800" kern="0" spc="-35" dirty="0">
                <a:solidFill>
                  <a:srgbClr val="E5E0DF"/>
                </a:solidFill>
                <a:latin typeface="Inter" pitchFamily="34" charset="0"/>
                <a:ea typeface="Inter" pitchFamily="34" charset="-122"/>
                <a:cs typeface="Inter" pitchFamily="34" charset="-120"/>
              </a:rPr>
              <a:t> </a:t>
            </a:r>
            <a:r>
              <a:rPr lang="en-US" sz="2800" kern="0" spc="-35" dirty="0" err="1">
                <a:solidFill>
                  <a:srgbClr val="E5E0DF"/>
                </a:solidFill>
                <a:latin typeface="Inter" pitchFamily="34" charset="0"/>
                <a:ea typeface="Inter" pitchFamily="34" charset="-122"/>
                <a:cs typeface="Inter" pitchFamily="34" charset="-120"/>
              </a:rPr>
              <a:t>humaine</a:t>
            </a:r>
            <a:r>
              <a:rPr lang="en-US" sz="2800" kern="0" spc="-35" dirty="0">
                <a:solidFill>
                  <a:srgbClr val="E5E0DF"/>
                </a:solidFill>
                <a:latin typeface="Inter" pitchFamily="34" charset="0"/>
                <a:ea typeface="Inter" pitchFamily="34" charset="-122"/>
                <a:cs typeface="Inter" pitchFamily="34" charset="-120"/>
              </a:rPr>
              <a:t> </a:t>
            </a:r>
            <a:r>
              <a:rPr lang="en-US" sz="2800" kern="0" spc="-35" dirty="0" err="1">
                <a:solidFill>
                  <a:srgbClr val="E5E0DF"/>
                </a:solidFill>
                <a:latin typeface="Inter" pitchFamily="34" charset="0"/>
                <a:ea typeface="Inter" pitchFamily="34" charset="-122"/>
                <a:cs typeface="Inter" pitchFamily="34" charset="-120"/>
              </a:rPr>
              <a:t>reste</a:t>
            </a:r>
            <a:r>
              <a:rPr lang="en-US" sz="2800" kern="0" spc="-35" dirty="0">
                <a:solidFill>
                  <a:srgbClr val="E5E0DF"/>
                </a:solidFill>
                <a:latin typeface="Inter" pitchFamily="34" charset="0"/>
                <a:ea typeface="Inter" pitchFamily="34" charset="-122"/>
                <a:cs typeface="Inter" pitchFamily="34" charset="-120"/>
              </a:rPr>
              <a:t> </a:t>
            </a:r>
            <a:r>
              <a:rPr lang="en-US" sz="2800" kern="0" spc="-35" dirty="0" err="1">
                <a:solidFill>
                  <a:srgbClr val="E5E0DF"/>
                </a:solidFill>
                <a:latin typeface="Inter" pitchFamily="34" charset="0"/>
                <a:ea typeface="Inter" pitchFamily="34" charset="-122"/>
                <a:cs typeface="Inter" pitchFamily="34" charset="-120"/>
              </a:rPr>
              <a:t>controversée</a:t>
            </a:r>
            <a:r>
              <a:rPr lang="en-US" sz="2800" kern="0" spc="-35" dirty="0">
                <a:solidFill>
                  <a:srgbClr val="E5E0DF"/>
                </a:solidFill>
                <a:latin typeface="Inter" pitchFamily="34" charset="0"/>
                <a:ea typeface="Inter" pitchFamily="34" charset="-122"/>
                <a:cs typeface="Inter" pitchFamily="34" charset="-120"/>
              </a:rPr>
              <a:t>, </a:t>
            </a:r>
            <a:r>
              <a:rPr lang="en-US" sz="2800" kern="0" spc="-35" dirty="0" err="1">
                <a:solidFill>
                  <a:srgbClr val="E5E0DF"/>
                </a:solidFill>
                <a:latin typeface="Inter" pitchFamily="34" charset="0"/>
                <a:ea typeface="Inter" pitchFamily="34" charset="-122"/>
                <a:cs typeface="Inter" pitchFamily="34" charset="-120"/>
              </a:rPr>
              <a:t>en</a:t>
            </a:r>
            <a:r>
              <a:rPr lang="en-US" sz="2800" kern="0" spc="-35" dirty="0">
                <a:solidFill>
                  <a:srgbClr val="E5E0DF"/>
                </a:solidFill>
                <a:latin typeface="Inter" pitchFamily="34" charset="0"/>
                <a:ea typeface="Inter" pitchFamily="34" charset="-122"/>
                <a:cs typeface="Inter" pitchFamily="34" charset="-120"/>
              </a:rPr>
              <a:t> raison de </a:t>
            </a:r>
            <a:r>
              <a:rPr lang="en-US" sz="2800" kern="0" spc="-35" dirty="0" err="1">
                <a:solidFill>
                  <a:srgbClr val="E5E0DF"/>
                </a:solidFill>
                <a:latin typeface="Inter" pitchFamily="34" charset="0"/>
                <a:ea typeface="Inter" pitchFamily="34" charset="-122"/>
                <a:cs typeface="Inter" pitchFamily="34" charset="-120"/>
              </a:rPr>
              <a:t>ses</a:t>
            </a:r>
            <a:r>
              <a:rPr lang="en-US" sz="2800" kern="0" spc="-35" dirty="0">
                <a:solidFill>
                  <a:srgbClr val="E5E0DF"/>
                </a:solidFill>
                <a:latin typeface="Inter" pitchFamily="34" charset="0"/>
                <a:ea typeface="Inter" pitchFamily="34" charset="-122"/>
                <a:cs typeface="Inter" pitchFamily="34" charset="-120"/>
              </a:rPr>
              <a:t> implications complexes et de </a:t>
            </a:r>
            <a:r>
              <a:rPr lang="en-US" sz="2800" kern="0" spc="-35" dirty="0" err="1">
                <a:solidFill>
                  <a:srgbClr val="E5E0DF"/>
                </a:solidFill>
                <a:latin typeface="Inter" pitchFamily="34" charset="0"/>
                <a:ea typeface="Inter" pitchFamily="34" charset="-122"/>
                <a:cs typeface="Inter" pitchFamily="34" charset="-120"/>
              </a:rPr>
              <a:t>l'éthique</a:t>
            </a:r>
            <a:r>
              <a:rPr lang="en-US" sz="2800" kern="0" spc="-35" dirty="0">
                <a:solidFill>
                  <a:srgbClr val="E5E0DF"/>
                </a:solidFill>
                <a:latin typeface="Inter" pitchFamily="34" charset="0"/>
                <a:ea typeface="Inter" pitchFamily="34" charset="-122"/>
                <a:cs typeface="Inter" pitchFamily="34" charset="-120"/>
              </a:rPr>
              <a:t> sous-</a:t>
            </a:r>
            <a:r>
              <a:rPr lang="en-US" sz="2800" kern="0" spc="-35" dirty="0" err="1">
                <a:solidFill>
                  <a:srgbClr val="E5E0DF"/>
                </a:solidFill>
                <a:latin typeface="Inter" pitchFamily="34" charset="0"/>
                <a:ea typeface="Inter" pitchFamily="34" charset="-122"/>
                <a:cs typeface="Inter" pitchFamily="34" charset="-120"/>
              </a:rPr>
              <a:t>jacente</a:t>
            </a:r>
            <a:r>
              <a:rPr lang="en-US" sz="2800" kern="0" spc="-35" dirty="0">
                <a:solidFill>
                  <a:srgbClr val="E5E0DF"/>
                </a:solidFill>
                <a:latin typeface="Inter" pitchFamily="34" charset="0"/>
                <a:ea typeface="Inter" pitchFamily="34" charset="-122"/>
                <a:cs typeface="Inter" pitchFamily="34" charset="-120"/>
              </a:rPr>
              <a:t> aux </a:t>
            </a:r>
            <a:r>
              <a:rPr lang="en-US" sz="2800" kern="0" spc="-35" dirty="0" err="1">
                <a:solidFill>
                  <a:srgbClr val="E5E0DF"/>
                </a:solidFill>
                <a:latin typeface="Inter" pitchFamily="34" charset="0"/>
                <a:ea typeface="Inter" pitchFamily="34" charset="-122"/>
                <a:cs typeface="Inter" pitchFamily="34" charset="-120"/>
              </a:rPr>
              <a:t>expériences</a:t>
            </a:r>
            <a:r>
              <a:rPr lang="en-US" sz="2800" kern="0" spc="-35" dirty="0">
                <a:solidFill>
                  <a:srgbClr val="E5E0DF"/>
                </a:solidFill>
                <a:latin typeface="Inter" pitchFamily="34" charset="0"/>
                <a:ea typeface="Inter" pitchFamily="34" charset="-122"/>
                <a:cs typeface="Inter" pitchFamily="34" charset="-120"/>
              </a:rPr>
              <a:t> </a:t>
            </a:r>
            <a:r>
              <a:rPr lang="en-US" sz="2800" kern="0" spc="-35" dirty="0" err="1">
                <a:solidFill>
                  <a:srgbClr val="E5E0DF"/>
                </a:solidFill>
                <a:latin typeface="Inter" pitchFamily="34" charset="0"/>
                <a:ea typeface="Inter" pitchFamily="34" charset="-122"/>
                <a:cs typeface="Inter" pitchFamily="34" charset="-120"/>
              </a:rPr>
              <a:t>elles-mêmes</a:t>
            </a:r>
            <a:r>
              <a:rPr lang="en-US" sz="2800" kern="0" spc="-35" dirty="0">
                <a:solidFill>
                  <a:srgbClr val="E5E0DF"/>
                </a:solidFill>
                <a:latin typeface="Inter" pitchFamily="34" charset="0"/>
                <a:ea typeface="Inter" pitchFamily="34" charset="-122"/>
                <a:cs typeface="Inter" pitchFamily="34" charset="-120"/>
              </a:rPr>
              <a:t>. </a:t>
            </a:r>
            <a:r>
              <a:rPr lang="en-US" sz="2800" kern="0" spc="-35" dirty="0" err="1">
                <a:solidFill>
                  <a:srgbClr val="E5E0DF"/>
                </a:solidFill>
                <a:latin typeface="Inter" pitchFamily="34" charset="0"/>
                <a:ea typeface="Inter" pitchFamily="34" charset="-122"/>
                <a:cs typeface="Inter" pitchFamily="34" charset="-120"/>
              </a:rPr>
              <a:t>Pourtant</a:t>
            </a:r>
            <a:r>
              <a:rPr lang="en-US" sz="2800" kern="0" spc="-35" dirty="0">
                <a:solidFill>
                  <a:srgbClr val="E5E0DF"/>
                </a:solidFill>
                <a:latin typeface="Inter" pitchFamily="34" charset="0"/>
                <a:ea typeface="Inter" pitchFamily="34" charset="-122"/>
                <a:cs typeface="Inter" pitchFamily="34" charset="-120"/>
              </a:rPr>
              <a:t>, </a:t>
            </a:r>
            <a:r>
              <a:rPr lang="en-US" sz="2800" kern="0" spc="-35" dirty="0" err="1">
                <a:solidFill>
                  <a:srgbClr val="E5E0DF"/>
                </a:solidFill>
                <a:latin typeface="Inter" pitchFamily="34" charset="0"/>
                <a:ea typeface="Inter" pitchFamily="34" charset="-122"/>
                <a:cs typeface="Inter" pitchFamily="34" charset="-120"/>
              </a:rPr>
              <a:t>elle</a:t>
            </a:r>
            <a:r>
              <a:rPr lang="en-US" sz="2800" kern="0" spc="-35" dirty="0">
                <a:solidFill>
                  <a:srgbClr val="E5E0DF"/>
                </a:solidFill>
                <a:latin typeface="Inter" pitchFamily="34" charset="0"/>
                <a:ea typeface="Inter" pitchFamily="34" charset="-122"/>
                <a:cs typeface="Inter" pitchFamily="34" charset="-120"/>
              </a:rPr>
              <a:t> </a:t>
            </a:r>
            <a:r>
              <a:rPr lang="en-US" sz="2800" kern="0" spc="-35" dirty="0" err="1">
                <a:solidFill>
                  <a:srgbClr val="E5E0DF"/>
                </a:solidFill>
                <a:latin typeface="Inter" pitchFamily="34" charset="0"/>
                <a:ea typeface="Inter" pitchFamily="34" charset="-122"/>
                <a:cs typeface="Inter" pitchFamily="34" charset="-120"/>
              </a:rPr>
              <a:t>est</a:t>
            </a:r>
            <a:r>
              <a:rPr lang="en-US" sz="2800" kern="0" spc="-35" dirty="0">
                <a:solidFill>
                  <a:srgbClr val="E5E0DF"/>
                </a:solidFill>
                <a:latin typeface="Inter" pitchFamily="34" charset="0"/>
                <a:ea typeface="Inter" pitchFamily="34" charset="-122"/>
                <a:cs typeface="Inter" pitchFamily="34" charset="-120"/>
              </a:rPr>
              <a:t> </a:t>
            </a:r>
            <a:r>
              <a:rPr lang="en-US" sz="2800" kern="0" spc="-35" dirty="0" err="1">
                <a:solidFill>
                  <a:srgbClr val="E5E0DF"/>
                </a:solidFill>
                <a:latin typeface="Inter" pitchFamily="34" charset="0"/>
                <a:ea typeface="Inter" pitchFamily="34" charset="-122"/>
                <a:cs typeface="Inter" pitchFamily="34" charset="-120"/>
              </a:rPr>
              <a:t>nécessaire</a:t>
            </a:r>
            <a:r>
              <a:rPr lang="en-US" sz="2800" kern="0" spc="-35" dirty="0">
                <a:solidFill>
                  <a:srgbClr val="E5E0DF"/>
                </a:solidFill>
                <a:latin typeface="Inter" pitchFamily="34" charset="0"/>
                <a:ea typeface="Inter" pitchFamily="34" charset="-122"/>
                <a:cs typeface="Inter" pitchFamily="34" charset="-120"/>
              </a:rPr>
              <a:t> pour </a:t>
            </a:r>
            <a:r>
              <a:rPr lang="en-US" sz="2800" kern="0" spc="-35" dirty="0" err="1">
                <a:solidFill>
                  <a:srgbClr val="E5E0DF"/>
                </a:solidFill>
                <a:latin typeface="Inter" pitchFamily="34" charset="0"/>
                <a:ea typeface="Inter" pitchFamily="34" charset="-122"/>
                <a:cs typeface="Inter" pitchFamily="34" charset="-120"/>
              </a:rPr>
              <a:t>comprendre</a:t>
            </a:r>
            <a:r>
              <a:rPr lang="en-US" sz="2800" kern="0" spc="-35" dirty="0">
                <a:solidFill>
                  <a:srgbClr val="E5E0DF"/>
                </a:solidFill>
                <a:latin typeface="Inter" pitchFamily="34" charset="0"/>
                <a:ea typeface="Inter" pitchFamily="34" charset="-122"/>
                <a:cs typeface="Inter" pitchFamily="34" charset="-120"/>
              </a:rPr>
              <a:t> </a:t>
            </a:r>
            <a:r>
              <a:rPr lang="en-US" sz="2800" kern="0" spc="-35" dirty="0" err="1">
                <a:solidFill>
                  <a:srgbClr val="E5E0DF"/>
                </a:solidFill>
                <a:latin typeface="Inter" pitchFamily="34" charset="0"/>
                <a:ea typeface="Inter" pitchFamily="34" charset="-122"/>
                <a:cs typeface="Inter" pitchFamily="34" charset="-120"/>
              </a:rPr>
              <a:t>notre</a:t>
            </a:r>
            <a:r>
              <a:rPr lang="en-US" sz="2800" kern="0" spc="-35" dirty="0">
                <a:solidFill>
                  <a:srgbClr val="E5E0DF"/>
                </a:solidFill>
                <a:latin typeface="Inter" pitchFamily="34" charset="0"/>
                <a:ea typeface="Inter" pitchFamily="34" charset="-122"/>
                <a:cs typeface="Inter" pitchFamily="34" charset="-120"/>
              </a:rPr>
              <a:t> corps et </a:t>
            </a:r>
            <a:r>
              <a:rPr lang="en-US" sz="2800" kern="0" spc="-35" dirty="0" err="1">
                <a:solidFill>
                  <a:srgbClr val="E5E0DF"/>
                </a:solidFill>
                <a:latin typeface="Inter" pitchFamily="34" charset="0"/>
                <a:ea typeface="Inter" pitchFamily="34" charset="-122"/>
                <a:cs typeface="Inter" pitchFamily="34" charset="-120"/>
              </a:rPr>
              <a:t>améliorer</a:t>
            </a:r>
            <a:r>
              <a:rPr lang="en-US" sz="2800" kern="0" spc="-35" dirty="0">
                <a:solidFill>
                  <a:srgbClr val="E5E0DF"/>
                </a:solidFill>
                <a:latin typeface="Inter" pitchFamily="34" charset="0"/>
                <a:ea typeface="Inter" pitchFamily="34" charset="-122"/>
                <a:cs typeface="Inter" pitchFamily="34" charset="-120"/>
              </a:rPr>
              <a:t> </a:t>
            </a:r>
            <a:r>
              <a:rPr lang="en-US" sz="2800" kern="0" spc="-35" dirty="0" err="1">
                <a:solidFill>
                  <a:srgbClr val="E5E0DF"/>
                </a:solidFill>
                <a:latin typeface="Inter" pitchFamily="34" charset="0"/>
                <a:ea typeface="Inter" pitchFamily="34" charset="-122"/>
                <a:cs typeface="Inter" pitchFamily="34" charset="-120"/>
              </a:rPr>
              <a:t>notre</a:t>
            </a:r>
            <a:r>
              <a:rPr lang="en-US" sz="2800" kern="0" spc="-35" dirty="0">
                <a:solidFill>
                  <a:srgbClr val="E5E0DF"/>
                </a:solidFill>
                <a:latin typeface="Inter" pitchFamily="34" charset="0"/>
                <a:ea typeface="Inter" pitchFamily="34" charset="-122"/>
                <a:cs typeface="Inter" pitchFamily="34" charset="-120"/>
              </a:rPr>
              <a:t> santé.</a:t>
            </a:r>
            <a:endParaRPr lang="en-US" sz="2800" dirty="0"/>
          </a:p>
        </p:txBody>
      </p:sp>
    </p:spTree>
    <p:extLst>
      <p:ext uri="{BB962C8B-B14F-4D97-AF65-F5344CB8AC3E}">
        <p14:creationId xmlns:p14="http://schemas.microsoft.com/office/powerpoint/2010/main" val="2285420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F4BD7AE-DC27-4148-8BB8-3CA369A814AA}"/>
              </a:ext>
            </a:extLst>
          </p:cNvPr>
          <p:cNvSpPr/>
          <p:nvPr/>
        </p:nvSpPr>
        <p:spPr>
          <a:xfrm>
            <a:off x="1645443" y="2155373"/>
            <a:ext cx="8901113" cy="1999458"/>
          </a:xfrm>
          <a:prstGeom prst="rect">
            <a:avLst/>
          </a:prstGeom>
        </p:spPr>
        <p:txBody>
          <a:bodyPr wrap="square">
            <a:spAutoFit/>
          </a:bodyPr>
          <a:lstStyle/>
          <a:p>
            <a:pPr algn="ctr">
              <a:lnSpc>
                <a:spcPct val="107000"/>
              </a:lnSpc>
              <a:spcAft>
                <a:spcPts val="800"/>
              </a:spcAft>
            </a:pPr>
            <a:r>
              <a:rPr lang="fr-FR" sz="6000" b="1" i="1" u="sng" dirty="0">
                <a:latin typeface="Georgia" panose="02040502050405020303" pitchFamily="18" charset="0"/>
                <a:ea typeface="Calibri" panose="020F0502020204030204" pitchFamily="34" charset="0"/>
                <a:cs typeface="Arial" panose="020B0604020202020204" pitchFamily="34" charset="0"/>
              </a:rPr>
              <a:t>MERCI POUR VOTRE ATTENTION</a:t>
            </a:r>
          </a:p>
        </p:txBody>
      </p:sp>
    </p:spTree>
    <p:extLst>
      <p:ext uri="{BB962C8B-B14F-4D97-AF65-F5344CB8AC3E}">
        <p14:creationId xmlns:p14="http://schemas.microsoft.com/office/powerpoint/2010/main" val="3322740183"/>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8ECDEB6E-2676-48A0-9329-1201169056B1}"/>
              </a:ext>
            </a:extLst>
          </p:cNvPr>
          <p:cNvGrpSpPr/>
          <p:nvPr/>
        </p:nvGrpSpPr>
        <p:grpSpPr>
          <a:xfrm>
            <a:off x="0" y="10688"/>
            <a:ext cx="6250767" cy="880898"/>
            <a:chOff x="1136032" y="0"/>
            <a:chExt cx="3556821" cy="1157612"/>
          </a:xfrm>
        </p:grpSpPr>
        <p:sp>
          <p:nvSpPr>
            <p:cNvPr id="3" name="Flèche : pentagone 2">
              <a:extLst>
                <a:ext uri="{FF2B5EF4-FFF2-40B4-BE49-F238E27FC236}">
                  <a16:creationId xmlns:a16="http://schemas.microsoft.com/office/drawing/2014/main" id="{63EC4267-269C-485E-B9B1-FBCAB6F39F31}"/>
                </a:ext>
              </a:extLst>
            </p:cNvPr>
            <p:cNvSpPr/>
            <p:nvPr/>
          </p:nvSpPr>
          <p:spPr>
            <a:xfrm rot="10800000">
              <a:off x="1136032" y="0"/>
              <a:ext cx="3556821" cy="1157612"/>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Flèche : pentagone 4">
              <a:extLst>
                <a:ext uri="{FF2B5EF4-FFF2-40B4-BE49-F238E27FC236}">
                  <a16:creationId xmlns:a16="http://schemas.microsoft.com/office/drawing/2014/main" id="{6D23834D-0A3E-4CA0-89F9-A2DEBCDD6C35}"/>
                </a:ext>
              </a:extLst>
            </p:cNvPr>
            <p:cNvSpPr txBox="1"/>
            <p:nvPr/>
          </p:nvSpPr>
          <p:spPr>
            <a:xfrm rot="21600000">
              <a:off x="1425435" y="0"/>
              <a:ext cx="3267418" cy="11576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10475" tIns="68580" rIns="128016" bIns="6858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grpSp>
      <p:grpSp>
        <p:nvGrpSpPr>
          <p:cNvPr id="5" name="Groupe 4">
            <a:extLst>
              <a:ext uri="{FF2B5EF4-FFF2-40B4-BE49-F238E27FC236}">
                <a16:creationId xmlns:a16="http://schemas.microsoft.com/office/drawing/2014/main" id="{D2A3C8F1-E512-4402-9D74-1D240A652382}"/>
              </a:ext>
            </a:extLst>
          </p:cNvPr>
          <p:cNvGrpSpPr/>
          <p:nvPr/>
        </p:nvGrpSpPr>
        <p:grpSpPr>
          <a:xfrm>
            <a:off x="0" y="1023265"/>
            <a:ext cx="6250767" cy="880900"/>
            <a:chOff x="1136032" y="0"/>
            <a:chExt cx="3556821" cy="1157612"/>
          </a:xfrm>
        </p:grpSpPr>
        <p:sp>
          <p:nvSpPr>
            <p:cNvPr id="6" name="Flèche : pentagone 5">
              <a:extLst>
                <a:ext uri="{FF2B5EF4-FFF2-40B4-BE49-F238E27FC236}">
                  <a16:creationId xmlns:a16="http://schemas.microsoft.com/office/drawing/2014/main" id="{E8938DD0-F808-40ED-9E07-528210BF2CF4}"/>
                </a:ext>
              </a:extLst>
            </p:cNvPr>
            <p:cNvSpPr/>
            <p:nvPr/>
          </p:nvSpPr>
          <p:spPr>
            <a:xfrm rot="10800000">
              <a:off x="1136032" y="0"/>
              <a:ext cx="3556821" cy="1157612"/>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Flèche : pentagone 4">
              <a:extLst>
                <a:ext uri="{FF2B5EF4-FFF2-40B4-BE49-F238E27FC236}">
                  <a16:creationId xmlns:a16="http://schemas.microsoft.com/office/drawing/2014/main" id="{A9940D19-3E74-4835-BE0D-4E3817B588EC}"/>
                </a:ext>
              </a:extLst>
            </p:cNvPr>
            <p:cNvSpPr txBox="1"/>
            <p:nvPr/>
          </p:nvSpPr>
          <p:spPr>
            <a:xfrm rot="21600000">
              <a:off x="1425435" y="0"/>
              <a:ext cx="3267418" cy="11576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10475" tIns="68580" rIns="128016" bIns="6858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grpSp>
      <p:grpSp>
        <p:nvGrpSpPr>
          <p:cNvPr id="8" name="Groupe 7">
            <a:extLst>
              <a:ext uri="{FF2B5EF4-FFF2-40B4-BE49-F238E27FC236}">
                <a16:creationId xmlns:a16="http://schemas.microsoft.com/office/drawing/2014/main" id="{89FE65E4-8F2E-4689-83DB-1167FD958360}"/>
              </a:ext>
            </a:extLst>
          </p:cNvPr>
          <p:cNvGrpSpPr/>
          <p:nvPr/>
        </p:nvGrpSpPr>
        <p:grpSpPr>
          <a:xfrm>
            <a:off x="-1" y="2010522"/>
            <a:ext cx="6250768" cy="880901"/>
            <a:chOff x="1136032" y="0"/>
            <a:chExt cx="3556821" cy="1157612"/>
          </a:xfrm>
        </p:grpSpPr>
        <p:sp>
          <p:nvSpPr>
            <p:cNvPr id="9" name="Flèche : pentagone 8">
              <a:extLst>
                <a:ext uri="{FF2B5EF4-FFF2-40B4-BE49-F238E27FC236}">
                  <a16:creationId xmlns:a16="http://schemas.microsoft.com/office/drawing/2014/main" id="{44139869-63DB-4881-B7DD-43C4C2ADE8E2}"/>
                </a:ext>
              </a:extLst>
            </p:cNvPr>
            <p:cNvSpPr/>
            <p:nvPr/>
          </p:nvSpPr>
          <p:spPr>
            <a:xfrm rot="10800000">
              <a:off x="1136032" y="0"/>
              <a:ext cx="3556821" cy="1157612"/>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Flèche : pentagone 4">
              <a:extLst>
                <a:ext uri="{FF2B5EF4-FFF2-40B4-BE49-F238E27FC236}">
                  <a16:creationId xmlns:a16="http://schemas.microsoft.com/office/drawing/2014/main" id="{0522300C-E0F8-445F-BDB2-16DC03F1D63F}"/>
                </a:ext>
              </a:extLst>
            </p:cNvPr>
            <p:cNvSpPr txBox="1"/>
            <p:nvPr/>
          </p:nvSpPr>
          <p:spPr>
            <a:xfrm rot="21600000">
              <a:off x="1425435" y="0"/>
              <a:ext cx="3267418" cy="11576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10475" tIns="68580" rIns="128016" bIns="6858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grpSp>
      <p:grpSp>
        <p:nvGrpSpPr>
          <p:cNvPr id="14" name="Groupe 13">
            <a:extLst>
              <a:ext uri="{FF2B5EF4-FFF2-40B4-BE49-F238E27FC236}">
                <a16:creationId xmlns:a16="http://schemas.microsoft.com/office/drawing/2014/main" id="{FC1647D7-8A5C-4327-8950-81569404C414}"/>
              </a:ext>
            </a:extLst>
          </p:cNvPr>
          <p:cNvGrpSpPr/>
          <p:nvPr/>
        </p:nvGrpSpPr>
        <p:grpSpPr>
          <a:xfrm>
            <a:off x="-15610" y="3991749"/>
            <a:ext cx="6249339" cy="880900"/>
            <a:chOff x="1136032" y="0"/>
            <a:chExt cx="3556821" cy="1157612"/>
          </a:xfrm>
        </p:grpSpPr>
        <p:sp>
          <p:nvSpPr>
            <p:cNvPr id="15" name="Flèche : pentagone 14">
              <a:extLst>
                <a:ext uri="{FF2B5EF4-FFF2-40B4-BE49-F238E27FC236}">
                  <a16:creationId xmlns:a16="http://schemas.microsoft.com/office/drawing/2014/main" id="{8F588C0A-3C65-479C-85EF-F4C6F6FDD9F6}"/>
                </a:ext>
              </a:extLst>
            </p:cNvPr>
            <p:cNvSpPr/>
            <p:nvPr/>
          </p:nvSpPr>
          <p:spPr>
            <a:xfrm rot="10800000">
              <a:off x="1136032" y="0"/>
              <a:ext cx="3556821" cy="1157612"/>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Flèche : pentagone 4">
              <a:extLst>
                <a:ext uri="{FF2B5EF4-FFF2-40B4-BE49-F238E27FC236}">
                  <a16:creationId xmlns:a16="http://schemas.microsoft.com/office/drawing/2014/main" id="{4570DE32-5E4E-4405-9DAF-8547429FC3F1}"/>
                </a:ext>
              </a:extLst>
            </p:cNvPr>
            <p:cNvSpPr txBox="1"/>
            <p:nvPr/>
          </p:nvSpPr>
          <p:spPr>
            <a:xfrm rot="21600000">
              <a:off x="1425435" y="0"/>
              <a:ext cx="3267418" cy="11576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10475" tIns="68580" rIns="128016" bIns="6858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grpSp>
      <p:grpSp>
        <p:nvGrpSpPr>
          <p:cNvPr id="17" name="Groupe 16">
            <a:extLst>
              <a:ext uri="{FF2B5EF4-FFF2-40B4-BE49-F238E27FC236}">
                <a16:creationId xmlns:a16="http://schemas.microsoft.com/office/drawing/2014/main" id="{B17F6E3D-4B80-4CF3-8E73-C2C28E27BB52}"/>
              </a:ext>
            </a:extLst>
          </p:cNvPr>
          <p:cNvGrpSpPr/>
          <p:nvPr/>
        </p:nvGrpSpPr>
        <p:grpSpPr>
          <a:xfrm>
            <a:off x="-15612" y="4995758"/>
            <a:ext cx="6266377" cy="880900"/>
            <a:chOff x="1136032" y="0"/>
            <a:chExt cx="3556821" cy="1157612"/>
          </a:xfrm>
        </p:grpSpPr>
        <p:sp>
          <p:nvSpPr>
            <p:cNvPr id="18" name="Flèche : pentagone 17">
              <a:extLst>
                <a:ext uri="{FF2B5EF4-FFF2-40B4-BE49-F238E27FC236}">
                  <a16:creationId xmlns:a16="http://schemas.microsoft.com/office/drawing/2014/main" id="{D5CBE88D-7709-421A-B5CD-1F285368EC51}"/>
                </a:ext>
              </a:extLst>
            </p:cNvPr>
            <p:cNvSpPr/>
            <p:nvPr/>
          </p:nvSpPr>
          <p:spPr>
            <a:xfrm rot="10800000">
              <a:off x="1136032" y="0"/>
              <a:ext cx="3556821" cy="1157612"/>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Flèche : pentagone 4">
              <a:extLst>
                <a:ext uri="{FF2B5EF4-FFF2-40B4-BE49-F238E27FC236}">
                  <a16:creationId xmlns:a16="http://schemas.microsoft.com/office/drawing/2014/main" id="{E20F84D2-4599-495C-9E69-9FFC3009A37D}"/>
                </a:ext>
              </a:extLst>
            </p:cNvPr>
            <p:cNvSpPr txBox="1"/>
            <p:nvPr/>
          </p:nvSpPr>
          <p:spPr>
            <a:xfrm rot="21600000">
              <a:off x="1425435" y="0"/>
              <a:ext cx="3267418" cy="11576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10475" tIns="68580" rIns="128016" bIns="6858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grpSp>
      <p:grpSp>
        <p:nvGrpSpPr>
          <p:cNvPr id="20" name="Groupe 19">
            <a:extLst>
              <a:ext uri="{FF2B5EF4-FFF2-40B4-BE49-F238E27FC236}">
                <a16:creationId xmlns:a16="http://schemas.microsoft.com/office/drawing/2014/main" id="{32D0B7EE-54BA-4D16-A9E9-B4B01AB443E5}"/>
              </a:ext>
            </a:extLst>
          </p:cNvPr>
          <p:cNvGrpSpPr/>
          <p:nvPr/>
        </p:nvGrpSpPr>
        <p:grpSpPr>
          <a:xfrm>
            <a:off x="-15613" y="6006655"/>
            <a:ext cx="6266379" cy="840657"/>
            <a:chOff x="1136032" y="0"/>
            <a:chExt cx="3556821" cy="1157612"/>
          </a:xfrm>
        </p:grpSpPr>
        <p:sp>
          <p:nvSpPr>
            <p:cNvPr id="21" name="Flèche : pentagone 20">
              <a:extLst>
                <a:ext uri="{FF2B5EF4-FFF2-40B4-BE49-F238E27FC236}">
                  <a16:creationId xmlns:a16="http://schemas.microsoft.com/office/drawing/2014/main" id="{AB88C875-AF24-4B37-A408-A16054CF65E5}"/>
                </a:ext>
              </a:extLst>
            </p:cNvPr>
            <p:cNvSpPr/>
            <p:nvPr/>
          </p:nvSpPr>
          <p:spPr>
            <a:xfrm rot="10800000">
              <a:off x="1136032" y="0"/>
              <a:ext cx="3556821" cy="1157612"/>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Flèche : pentagone 4">
              <a:extLst>
                <a:ext uri="{FF2B5EF4-FFF2-40B4-BE49-F238E27FC236}">
                  <a16:creationId xmlns:a16="http://schemas.microsoft.com/office/drawing/2014/main" id="{F8A93329-214F-434D-BF9D-8A982C16B675}"/>
                </a:ext>
              </a:extLst>
            </p:cNvPr>
            <p:cNvSpPr txBox="1"/>
            <p:nvPr/>
          </p:nvSpPr>
          <p:spPr>
            <a:xfrm rot="21600000">
              <a:off x="1425435" y="0"/>
              <a:ext cx="3267418" cy="11576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10475" tIns="68580" rIns="128016" bIns="6858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grpSp>
      <p:sp>
        <p:nvSpPr>
          <p:cNvPr id="23" name="Rectangle 22">
            <a:extLst>
              <a:ext uri="{FF2B5EF4-FFF2-40B4-BE49-F238E27FC236}">
                <a16:creationId xmlns:a16="http://schemas.microsoft.com/office/drawing/2014/main" id="{96FAE959-525F-48FB-87BB-AEAC1A9DA3D4}"/>
              </a:ext>
            </a:extLst>
          </p:cNvPr>
          <p:cNvSpPr/>
          <p:nvPr/>
        </p:nvSpPr>
        <p:spPr>
          <a:xfrm>
            <a:off x="625744" y="250016"/>
            <a:ext cx="5647289" cy="461665"/>
          </a:xfrm>
          <a:prstGeom prst="rect">
            <a:avLst/>
          </a:prstGeom>
        </p:spPr>
        <p:txBody>
          <a:bodyPr wrap="square">
            <a:spAutoFit/>
          </a:bodyPr>
          <a:lstStyle/>
          <a:p>
            <a:pPr lvl="0"/>
            <a:r>
              <a:rPr lang="en-US" sz="2400" b="1" dirty="0"/>
              <a:t>L'Expérimentation sur </a:t>
            </a:r>
            <a:r>
              <a:rPr lang="en-US" sz="2400" b="1" dirty="0" err="1"/>
              <a:t>l'Être</a:t>
            </a:r>
            <a:r>
              <a:rPr lang="en-US" sz="2400" b="1" dirty="0"/>
              <a:t> </a:t>
            </a:r>
            <a:r>
              <a:rPr lang="en-US" sz="2400" b="1" dirty="0" err="1"/>
              <a:t>Humain</a:t>
            </a:r>
            <a:endParaRPr lang="fr-FR" sz="2400" dirty="0"/>
          </a:p>
        </p:txBody>
      </p:sp>
      <p:sp>
        <p:nvSpPr>
          <p:cNvPr id="24" name="Rectangle 23">
            <a:extLst>
              <a:ext uri="{FF2B5EF4-FFF2-40B4-BE49-F238E27FC236}">
                <a16:creationId xmlns:a16="http://schemas.microsoft.com/office/drawing/2014/main" id="{F040F09D-8DE2-41BB-B4BE-9AEED9B1B5CA}"/>
              </a:ext>
            </a:extLst>
          </p:cNvPr>
          <p:cNvSpPr/>
          <p:nvPr/>
        </p:nvSpPr>
        <p:spPr>
          <a:xfrm>
            <a:off x="537388" y="1130918"/>
            <a:ext cx="5558612" cy="707886"/>
          </a:xfrm>
          <a:prstGeom prst="rect">
            <a:avLst/>
          </a:prstGeom>
        </p:spPr>
        <p:txBody>
          <a:bodyPr wrap="square">
            <a:spAutoFit/>
          </a:bodyPr>
          <a:lstStyle/>
          <a:p>
            <a:pPr lvl="0"/>
            <a:r>
              <a:rPr lang="en-US" sz="2000" b="1" dirty="0"/>
              <a:t>Histoire de L'Expérimentation sur </a:t>
            </a:r>
            <a:r>
              <a:rPr lang="en-US" sz="2000" b="1" dirty="0" err="1"/>
              <a:t>l'Être</a:t>
            </a:r>
            <a:r>
              <a:rPr lang="en-US" sz="2000" b="1" dirty="0"/>
              <a:t> </a:t>
            </a:r>
            <a:r>
              <a:rPr lang="en-US" sz="2000" b="1" dirty="0" err="1"/>
              <a:t>Humain</a:t>
            </a:r>
            <a:endParaRPr lang="fr-FR" sz="2000" dirty="0"/>
          </a:p>
        </p:txBody>
      </p:sp>
      <p:sp>
        <p:nvSpPr>
          <p:cNvPr id="25" name="Rectangle 24">
            <a:extLst>
              <a:ext uri="{FF2B5EF4-FFF2-40B4-BE49-F238E27FC236}">
                <a16:creationId xmlns:a16="http://schemas.microsoft.com/office/drawing/2014/main" id="{CA971D15-C223-4F45-BD5B-22F1FA208E9A}"/>
              </a:ext>
            </a:extLst>
          </p:cNvPr>
          <p:cNvSpPr/>
          <p:nvPr/>
        </p:nvSpPr>
        <p:spPr>
          <a:xfrm>
            <a:off x="452589" y="2137438"/>
            <a:ext cx="5643411" cy="400110"/>
          </a:xfrm>
          <a:prstGeom prst="rect">
            <a:avLst/>
          </a:prstGeom>
        </p:spPr>
        <p:txBody>
          <a:bodyPr wrap="square">
            <a:spAutoFit/>
          </a:bodyPr>
          <a:lstStyle/>
          <a:p>
            <a:pPr lvl="0"/>
            <a:r>
              <a:rPr lang="en-US" sz="2000" b="1" dirty="0"/>
              <a:t>Cadre </a:t>
            </a:r>
            <a:r>
              <a:rPr lang="en-US" sz="2000" b="1" dirty="0" err="1"/>
              <a:t>Juridique</a:t>
            </a:r>
            <a:r>
              <a:rPr lang="en-US" sz="2000" b="1" dirty="0"/>
              <a:t> et </a:t>
            </a:r>
            <a:r>
              <a:rPr lang="en-US" sz="2000" b="1" dirty="0" err="1"/>
              <a:t>Éthique</a:t>
            </a:r>
            <a:r>
              <a:rPr lang="en-US" sz="2000" b="1" dirty="0"/>
              <a:t> de l'Expérimentation</a:t>
            </a:r>
            <a:endParaRPr lang="fr-FR" sz="2000" dirty="0"/>
          </a:p>
        </p:txBody>
      </p:sp>
      <p:grpSp>
        <p:nvGrpSpPr>
          <p:cNvPr id="32" name="Groupe 31">
            <a:extLst>
              <a:ext uri="{FF2B5EF4-FFF2-40B4-BE49-F238E27FC236}">
                <a16:creationId xmlns:a16="http://schemas.microsoft.com/office/drawing/2014/main" id="{AB6E13E1-C439-4C74-9741-0D8AB58434AA}"/>
              </a:ext>
            </a:extLst>
          </p:cNvPr>
          <p:cNvGrpSpPr/>
          <p:nvPr/>
        </p:nvGrpSpPr>
        <p:grpSpPr>
          <a:xfrm>
            <a:off x="-259307" y="2997782"/>
            <a:ext cx="6493036" cy="890944"/>
            <a:chOff x="997331" y="0"/>
            <a:chExt cx="3695522" cy="1170811"/>
          </a:xfrm>
        </p:grpSpPr>
        <p:sp>
          <p:nvSpPr>
            <p:cNvPr id="33" name="Flèche : pentagone 32">
              <a:extLst>
                <a:ext uri="{FF2B5EF4-FFF2-40B4-BE49-F238E27FC236}">
                  <a16:creationId xmlns:a16="http://schemas.microsoft.com/office/drawing/2014/main" id="{621EB236-3BEC-4945-B0BA-499239C71AD1}"/>
                </a:ext>
              </a:extLst>
            </p:cNvPr>
            <p:cNvSpPr/>
            <p:nvPr/>
          </p:nvSpPr>
          <p:spPr>
            <a:xfrm rot="10800000">
              <a:off x="1136032" y="0"/>
              <a:ext cx="3556821" cy="1157612"/>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Flèche : pentagone 4">
              <a:extLst>
                <a:ext uri="{FF2B5EF4-FFF2-40B4-BE49-F238E27FC236}">
                  <a16:creationId xmlns:a16="http://schemas.microsoft.com/office/drawing/2014/main" id="{ECBF0FE0-DEDC-496E-BD8A-2E07BD03E402}"/>
                </a:ext>
              </a:extLst>
            </p:cNvPr>
            <p:cNvSpPr txBox="1"/>
            <p:nvPr/>
          </p:nvSpPr>
          <p:spPr>
            <a:xfrm>
              <a:off x="997331" y="13199"/>
              <a:ext cx="3267418" cy="11576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10475" tIns="68580" rIns="128016" bIns="68580" numCol="1" spcCol="1270" anchor="ctr" anchorCtr="0">
              <a:noAutofit/>
            </a:bodyPr>
            <a:lstStyle/>
            <a:p>
              <a:pPr marL="0" lvl="0" indent="0" algn="ctr" defTabSz="800100">
                <a:lnSpc>
                  <a:spcPct val="90000"/>
                </a:lnSpc>
                <a:spcBef>
                  <a:spcPct val="0"/>
                </a:spcBef>
                <a:spcAft>
                  <a:spcPct val="35000"/>
                </a:spcAft>
                <a:buNone/>
              </a:pPr>
              <a:r>
                <a:rPr lang="en-US" sz="2000" b="1" kern="1200" spc="-128" dirty="0" err="1">
                  <a:solidFill>
                    <a:srgbClr val="FFFFFF"/>
                  </a:solidFill>
                  <a:latin typeface="Inter" pitchFamily="34" charset="0"/>
                  <a:ea typeface="Inter" pitchFamily="34" charset="-122"/>
                  <a:cs typeface="Inter" pitchFamily="34" charset="-120"/>
                </a:rPr>
                <a:t>Différents</a:t>
              </a:r>
              <a:r>
                <a:rPr lang="en-US" sz="2000" b="1" kern="1200" spc="-128" dirty="0">
                  <a:solidFill>
                    <a:srgbClr val="FFFFFF"/>
                  </a:solidFill>
                  <a:latin typeface="Inter" pitchFamily="34" charset="0"/>
                  <a:ea typeface="Inter" pitchFamily="34" charset="-122"/>
                  <a:cs typeface="Inter" pitchFamily="34" charset="-120"/>
                </a:rPr>
                <a:t> Types </a:t>
              </a:r>
              <a:r>
                <a:rPr lang="en-US" sz="2000" b="1" kern="1200" spc="-128" dirty="0" err="1">
                  <a:solidFill>
                    <a:srgbClr val="FFFFFF"/>
                  </a:solidFill>
                  <a:latin typeface="Inter" pitchFamily="34" charset="0"/>
                  <a:ea typeface="Inter" pitchFamily="34" charset="-122"/>
                  <a:cs typeface="Inter" pitchFamily="34" charset="-120"/>
                </a:rPr>
                <a:t>d'Expérimentations</a:t>
              </a:r>
              <a:r>
                <a:rPr lang="en-US" sz="2000" b="1" kern="1200" spc="-128" dirty="0">
                  <a:solidFill>
                    <a:srgbClr val="FFFFFF"/>
                  </a:solidFill>
                  <a:latin typeface="Inter" pitchFamily="34" charset="0"/>
                  <a:ea typeface="Inter" pitchFamily="34" charset="-122"/>
                  <a:cs typeface="Inter" pitchFamily="34" charset="-120"/>
                </a:rPr>
                <a:t> sur </a:t>
              </a:r>
              <a:r>
                <a:rPr lang="en-US" sz="2000" b="1" kern="1200" spc="-128" dirty="0" err="1">
                  <a:solidFill>
                    <a:srgbClr val="FFFFFF"/>
                  </a:solidFill>
                  <a:latin typeface="Inter" pitchFamily="34" charset="0"/>
                  <a:ea typeface="Inter" pitchFamily="34" charset="-122"/>
                  <a:cs typeface="Inter" pitchFamily="34" charset="-120"/>
                </a:rPr>
                <a:t>l'Être</a:t>
              </a:r>
              <a:r>
                <a:rPr lang="en-US" sz="2000" b="1" kern="1200" spc="-128" dirty="0">
                  <a:solidFill>
                    <a:srgbClr val="FFFFFF"/>
                  </a:solidFill>
                  <a:latin typeface="Inter" pitchFamily="34" charset="0"/>
                  <a:ea typeface="Inter" pitchFamily="34" charset="-122"/>
                  <a:cs typeface="Inter" pitchFamily="34" charset="-120"/>
                </a:rPr>
                <a:t> </a:t>
              </a:r>
              <a:r>
                <a:rPr lang="en-US" sz="2000" b="1" kern="1200" spc="-128" dirty="0" err="1">
                  <a:solidFill>
                    <a:srgbClr val="FFFFFF"/>
                  </a:solidFill>
                  <a:latin typeface="Inter" pitchFamily="34" charset="0"/>
                  <a:ea typeface="Inter" pitchFamily="34" charset="-122"/>
                  <a:cs typeface="Inter" pitchFamily="34" charset="-120"/>
                </a:rPr>
                <a:t>Humain</a:t>
              </a:r>
              <a:endParaRPr lang="en-US" sz="2000" kern="1200" dirty="0"/>
            </a:p>
          </p:txBody>
        </p:sp>
      </p:grpSp>
      <p:sp>
        <p:nvSpPr>
          <p:cNvPr id="42" name="Oval 5">
            <a:extLst>
              <a:ext uri="{FF2B5EF4-FFF2-40B4-BE49-F238E27FC236}">
                <a16:creationId xmlns:a16="http://schemas.microsoft.com/office/drawing/2014/main" id="{9D9801B2-CE3A-4F3A-B4B2-43DF1E19F914}"/>
              </a:ext>
            </a:extLst>
          </p:cNvPr>
          <p:cNvSpPr/>
          <p:nvPr/>
        </p:nvSpPr>
        <p:spPr>
          <a:xfrm>
            <a:off x="7467293" y="2170747"/>
            <a:ext cx="3301560" cy="2516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ltLang="en-US" sz="4000" dirty="0">
                <a:cs typeface="+mn-lt"/>
              </a:rPr>
              <a:t>plan </a:t>
            </a:r>
          </a:p>
          <a:p>
            <a:pPr algn="ctr"/>
            <a:r>
              <a:rPr lang="fr-FR" altLang="en-US" sz="4000" dirty="0">
                <a:cs typeface="+mn-lt"/>
              </a:rPr>
              <a:t>de </a:t>
            </a:r>
            <a:r>
              <a:rPr lang="fr-FR" altLang="en-US" sz="4000" dirty="0" err="1">
                <a:cs typeface="+mn-lt"/>
              </a:rPr>
              <a:t>travaile</a:t>
            </a:r>
            <a:endParaRPr lang="fr-FR" altLang="en-US" sz="4000" dirty="0">
              <a:cs typeface="+mn-lt"/>
            </a:endParaRPr>
          </a:p>
        </p:txBody>
      </p:sp>
      <p:sp>
        <p:nvSpPr>
          <p:cNvPr id="44" name="Rectangle 43">
            <a:extLst>
              <a:ext uri="{FF2B5EF4-FFF2-40B4-BE49-F238E27FC236}">
                <a16:creationId xmlns:a16="http://schemas.microsoft.com/office/drawing/2014/main" id="{8834D89F-BA0A-4E0D-91DA-E26A346E1F77}"/>
              </a:ext>
            </a:extLst>
          </p:cNvPr>
          <p:cNvSpPr/>
          <p:nvPr/>
        </p:nvSpPr>
        <p:spPr>
          <a:xfrm>
            <a:off x="1709397" y="3921799"/>
            <a:ext cx="5647288" cy="700320"/>
          </a:xfrm>
          <a:prstGeom prst="rect">
            <a:avLst/>
          </a:prstGeom>
        </p:spPr>
        <p:txBody>
          <a:bodyPr wrap="square">
            <a:spAutoFit/>
          </a:bodyPr>
          <a:lstStyle/>
          <a:p>
            <a:pPr>
              <a:lnSpc>
                <a:spcPts val="5468"/>
              </a:lnSpc>
            </a:pPr>
            <a:r>
              <a:rPr lang="en-US" sz="2400" b="1" kern="0" spc="-131" dirty="0" err="1">
                <a:solidFill>
                  <a:srgbClr val="FFFFFF"/>
                </a:solidFill>
                <a:latin typeface="Inter" pitchFamily="34" charset="0"/>
                <a:ea typeface="Inter" pitchFamily="34" charset="-122"/>
                <a:cs typeface="Inter" pitchFamily="34" charset="-120"/>
              </a:rPr>
              <a:t>Avantages</a:t>
            </a:r>
            <a:r>
              <a:rPr lang="en-US" sz="2400" b="1" kern="0" spc="-131" dirty="0">
                <a:solidFill>
                  <a:srgbClr val="FFFFFF"/>
                </a:solidFill>
                <a:latin typeface="Inter" pitchFamily="34" charset="0"/>
                <a:ea typeface="Inter" pitchFamily="34" charset="-122"/>
                <a:cs typeface="Inter" pitchFamily="34" charset="-120"/>
              </a:rPr>
              <a:t> et </a:t>
            </a:r>
            <a:r>
              <a:rPr lang="en-US" sz="2400" b="1" kern="0" spc="-131" dirty="0" err="1">
                <a:solidFill>
                  <a:srgbClr val="FFFFFF"/>
                </a:solidFill>
                <a:latin typeface="Inter" pitchFamily="34" charset="0"/>
                <a:ea typeface="Inter" pitchFamily="34" charset="-122"/>
                <a:cs typeface="Inter" pitchFamily="34" charset="-120"/>
              </a:rPr>
              <a:t>Inconvénients</a:t>
            </a:r>
            <a:endParaRPr lang="en-US" sz="2400" dirty="0"/>
          </a:p>
        </p:txBody>
      </p:sp>
      <p:sp>
        <p:nvSpPr>
          <p:cNvPr id="45" name="Rectangle 44">
            <a:extLst>
              <a:ext uri="{FF2B5EF4-FFF2-40B4-BE49-F238E27FC236}">
                <a16:creationId xmlns:a16="http://schemas.microsoft.com/office/drawing/2014/main" id="{7EF73C15-0071-4C05-B4D8-94185AADB25D}"/>
              </a:ext>
            </a:extLst>
          </p:cNvPr>
          <p:cNvSpPr/>
          <p:nvPr/>
        </p:nvSpPr>
        <p:spPr>
          <a:xfrm>
            <a:off x="745457" y="5011324"/>
            <a:ext cx="6144120" cy="581313"/>
          </a:xfrm>
          <a:prstGeom prst="rect">
            <a:avLst/>
          </a:prstGeom>
        </p:spPr>
        <p:txBody>
          <a:bodyPr wrap="square">
            <a:spAutoFit/>
          </a:bodyPr>
          <a:lstStyle/>
          <a:p>
            <a:pPr>
              <a:lnSpc>
                <a:spcPts val="4351"/>
              </a:lnSpc>
            </a:pPr>
            <a:r>
              <a:rPr lang="en-US" sz="2000" b="1" kern="0" spc="-104" dirty="0">
                <a:solidFill>
                  <a:srgbClr val="FFFFFF"/>
                </a:solidFill>
                <a:latin typeface="Inter" pitchFamily="34" charset="0"/>
                <a:ea typeface="Inter" pitchFamily="34" charset="-122"/>
                <a:cs typeface="Inter" pitchFamily="34" charset="-120"/>
              </a:rPr>
              <a:t>Cas Notables </a:t>
            </a:r>
            <a:r>
              <a:rPr lang="en-US" sz="2000" b="1" kern="0" spc="-104" dirty="0" err="1">
                <a:solidFill>
                  <a:srgbClr val="FFFFFF"/>
                </a:solidFill>
                <a:latin typeface="Inter" pitchFamily="34" charset="0"/>
                <a:ea typeface="Inter" pitchFamily="34" charset="-122"/>
                <a:cs typeface="Inter" pitchFamily="34" charset="-120"/>
              </a:rPr>
              <a:t>d'Expérimentation</a:t>
            </a:r>
            <a:r>
              <a:rPr lang="en-US" sz="2000" b="1" kern="0" spc="-104" dirty="0">
                <a:solidFill>
                  <a:srgbClr val="FFFFFF"/>
                </a:solidFill>
                <a:latin typeface="Inter" pitchFamily="34" charset="0"/>
                <a:ea typeface="Inter" pitchFamily="34" charset="-122"/>
                <a:cs typeface="Inter" pitchFamily="34" charset="-120"/>
              </a:rPr>
              <a:t> sur </a:t>
            </a:r>
            <a:r>
              <a:rPr lang="en-US" sz="2000" b="1" kern="0" spc="-104" dirty="0" err="1">
                <a:solidFill>
                  <a:srgbClr val="FFFFFF"/>
                </a:solidFill>
                <a:latin typeface="Inter" pitchFamily="34" charset="0"/>
                <a:ea typeface="Inter" pitchFamily="34" charset="-122"/>
                <a:cs typeface="Inter" pitchFamily="34" charset="-120"/>
              </a:rPr>
              <a:t>l'Être</a:t>
            </a:r>
            <a:r>
              <a:rPr lang="en-US" sz="2000" b="1" kern="0" spc="-104" dirty="0">
                <a:solidFill>
                  <a:srgbClr val="FFFFFF"/>
                </a:solidFill>
                <a:latin typeface="Inter" pitchFamily="34" charset="0"/>
                <a:ea typeface="Inter" pitchFamily="34" charset="-122"/>
                <a:cs typeface="Inter" pitchFamily="34" charset="-120"/>
              </a:rPr>
              <a:t> </a:t>
            </a:r>
            <a:r>
              <a:rPr lang="en-US" sz="2000" b="1" kern="0" spc="-104" dirty="0" err="1">
                <a:solidFill>
                  <a:srgbClr val="FFFFFF"/>
                </a:solidFill>
                <a:latin typeface="Inter" pitchFamily="34" charset="0"/>
                <a:ea typeface="Inter" pitchFamily="34" charset="-122"/>
                <a:cs typeface="Inter" pitchFamily="34" charset="-120"/>
              </a:rPr>
              <a:t>Humain</a:t>
            </a:r>
            <a:endParaRPr lang="en-US" sz="2000" dirty="0"/>
          </a:p>
        </p:txBody>
      </p:sp>
      <p:sp>
        <p:nvSpPr>
          <p:cNvPr id="46" name="Rectangle 45">
            <a:extLst>
              <a:ext uri="{FF2B5EF4-FFF2-40B4-BE49-F238E27FC236}">
                <a16:creationId xmlns:a16="http://schemas.microsoft.com/office/drawing/2014/main" id="{C7A0DD93-7131-4177-9340-C71F8F439B22}"/>
              </a:ext>
            </a:extLst>
          </p:cNvPr>
          <p:cNvSpPr/>
          <p:nvPr/>
        </p:nvSpPr>
        <p:spPr>
          <a:xfrm>
            <a:off x="1873836" y="5907858"/>
            <a:ext cx="1967526" cy="727443"/>
          </a:xfrm>
          <a:prstGeom prst="rect">
            <a:avLst/>
          </a:prstGeom>
        </p:spPr>
        <p:txBody>
          <a:bodyPr wrap="none">
            <a:spAutoFit/>
          </a:bodyPr>
          <a:lstStyle/>
          <a:p>
            <a:pPr>
              <a:lnSpc>
                <a:spcPts val="5468"/>
              </a:lnSpc>
            </a:pPr>
            <a:r>
              <a:rPr lang="en-US" sz="3200" b="1" kern="0" spc="-131" dirty="0">
                <a:solidFill>
                  <a:srgbClr val="FFFFFF"/>
                </a:solidFill>
                <a:latin typeface="Inter" pitchFamily="34" charset="0"/>
                <a:ea typeface="Inter" pitchFamily="34" charset="-122"/>
                <a:cs typeface="Inter" pitchFamily="34" charset="-120"/>
              </a:rPr>
              <a:t>Conclusion</a:t>
            </a:r>
            <a:endParaRPr lang="en-US" sz="3200" dirty="0"/>
          </a:p>
        </p:txBody>
      </p:sp>
    </p:spTree>
    <p:extLst>
      <p:ext uri="{BB962C8B-B14F-4D97-AF65-F5344CB8AC3E}">
        <p14:creationId xmlns:p14="http://schemas.microsoft.com/office/powerpoint/2010/main" val="2333398501"/>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98CD86-1359-40EA-91C3-5B644C906772}"/>
              </a:ext>
            </a:extLst>
          </p:cNvPr>
          <p:cNvSpPr>
            <a:spLocks noGrp="1"/>
          </p:cNvSpPr>
          <p:nvPr>
            <p:ph type="title"/>
          </p:nvPr>
        </p:nvSpPr>
        <p:spPr>
          <a:xfrm>
            <a:off x="671513" y="902999"/>
            <a:ext cx="6129733" cy="1829338"/>
          </a:xfrm>
        </p:spPr>
        <p:txBody>
          <a:bodyPr/>
          <a:lstStyle/>
          <a:p>
            <a:r>
              <a:rPr lang="en-US" sz="4400" b="1" i="1" u="sng" kern="0" spc="-157" dirty="0">
                <a:solidFill>
                  <a:srgbClr val="FFFFFF"/>
                </a:solidFill>
                <a:latin typeface="Georgia" panose="02040502050405020303" pitchFamily="18" charset="0"/>
                <a:ea typeface="Inter" pitchFamily="34" charset="-122"/>
                <a:cs typeface="Inter" pitchFamily="34" charset="-120"/>
              </a:rPr>
              <a:t>L'Expérimentation sur </a:t>
            </a:r>
            <a:r>
              <a:rPr lang="en-US" sz="4400" b="1" i="1" u="sng" kern="0" spc="-157" dirty="0" err="1">
                <a:solidFill>
                  <a:srgbClr val="FFFFFF"/>
                </a:solidFill>
                <a:latin typeface="Georgia" panose="02040502050405020303" pitchFamily="18" charset="0"/>
                <a:ea typeface="Inter" pitchFamily="34" charset="-122"/>
                <a:cs typeface="Inter" pitchFamily="34" charset="-120"/>
              </a:rPr>
              <a:t>l'Être</a:t>
            </a:r>
            <a:r>
              <a:rPr lang="en-US" sz="4400" b="1" i="1" u="sng" kern="0" spc="-157" dirty="0">
                <a:solidFill>
                  <a:srgbClr val="FFFFFF"/>
                </a:solidFill>
                <a:latin typeface="Georgia" panose="02040502050405020303" pitchFamily="18" charset="0"/>
                <a:ea typeface="Inter" pitchFamily="34" charset="-122"/>
                <a:cs typeface="Inter" pitchFamily="34" charset="-120"/>
              </a:rPr>
              <a:t> </a:t>
            </a:r>
            <a:r>
              <a:rPr lang="en-US" sz="4400" b="1" i="1" u="sng" kern="0" spc="-157" dirty="0" err="1">
                <a:solidFill>
                  <a:srgbClr val="FFFFFF"/>
                </a:solidFill>
                <a:latin typeface="Georgia" panose="02040502050405020303" pitchFamily="18" charset="0"/>
                <a:ea typeface="Inter" pitchFamily="34" charset="-122"/>
                <a:cs typeface="Inter" pitchFamily="34" charset="-120"/>
              </a:rPr>
              <a:t>Humain</a:t>
            </a:r>
            <a:br>
              <a:rPr lang="en-US" sz="4400" i="1" dirty="0"/>
            </a:br>
            <a:endParaRPr lang="fr-FR" sz="4400" i="1" dirty="0"/>
          </a:p>
        </p:txBody>
      </p:sp>
      <p:sp>
        <p:nvSpPr>
          <p:cNvPr id="4" name="Espace réservé du texte 3">
            <a:extLst>
              <a:ext uri="{FF2B5EF4-FFF2-40B4-BE49-F238E27FC236}">
                <a16:creationId xmlns:a16="http://schemas.microsoft.com/office/drawing/2014/main" id="{D06E4350-BC9C-4F17-9313-5B7C26A2F545}"/>
              </a:ext>
            </a:extLst>
          </p:cNvPr>
          <p:cNvSpPr>
            <a:spLocks noGrp="1"/>
          </p:cNvSpPr>
          <p:nvPr>
            <p:ph type="body" sz="half" idx="2"/>
          </p:nvPr>
        </p:nvSpPr>
        <p:spPr>
          <a:xfrm>
            <a:off x="671513" y="2297722"/>
            <a:ext cx="6177231" cy="4478215"/>
          </a:xfrm>
        </p:spPr>
        <p:txBody>
          <a:bodyPr>
            <a:normAutofit fontScale="62500" lnSpcReduction="20000"/>
          </a:bodyPr>
          <a:lstStyle/>
          <a:p>
            <a:r>
              <a:rPr lang="en-US" kern="0" spc="-35" dirty="0">
                <a:solidFill>
                  <a:srgbClr val="E5E0DF"/>
                </a:solidFill>
                <a:latin typeface="Inter" pitchFamily="34" charset="0"/>
                <a:ea typeface="Inter" pitchFamily="34" charset="-122"/>
                <a:cs typeface="Inter" pitchFamily="34" charset="-120"/>
              </a:rPr>
              <a:t>.</a:t>
            </a:r>
            <a:endParaRPr lang="en-US" dirty="0"/>
          </a:p>
          <a:p>
            <a:r>
              <a:rPr lang="fr-FR" sz="4600" dirty="0">
                <a:effectLst>
                  <a:outerShdw blurRad="38100" dist="38100" dir="2700000" algn="tl">
                    <a:srgbClr val="000000">
                      <a:alpha val="43137"/>
                    </a:srgbClr>
                  </a:outerShdw>
                </a:effectLst>
                <a:latin typeface="Inter "/>
                <a:cs typeface="Arabic Typesetting" panose="03020402040406030203" pitchFamily="66" charset="-78"/>
              </a:rPr>
              <a:t>L'expérimentation sur l'être humain est définie comme toute recherche médicale qui implique l'administration d'un produit ou d'une procédure à des personnes en bonne santé ou malades. Elle peut concerner des médicaments, des dispositifs médicaux, des interventions chirurgicales, des traitements psychologiques ou des thérapies</a:t>
            </a:r>
          </a:p>
        </p:txBody>
      </p:sp>
      <p:pic>
        <p:nvPicPr>
          <p:cNvPr id="9" name="Image 0" descr="preencoded.png">
            <a:extLst>
              <a:ext uri="{FF2B5EF4-FFF2-40B4-BE49-F238E27FC236}">
                <a16:creationId xmlns:a16="http://schemas.microsoft.com/office/drawing/2014/main" id="{829E0A0F-4941-4219-8F07-4E0C87DDF8E6}"/>
              </a:ext>
            </a:extLst>
          </p:cNvPr>
          <p:cNvPicPr>
            <a:picLocks noGrp="1" noChangeAspect="1"/>
          </p:cNvPicPr>
          <p:nvPr>
            <p:ph type="pic" idx="1"/>
          </p:nvPr>
        </p:nvPicPr>
        <p:blipFill>
          <a:blip r:embed="rId2"/>
          <a:srcRect t="16" b="16"/>
          <a:stretch>
            <a:fillRect/>
          </a:stretch>
        </p:blipFill>
        <p:spPr>
          <a:xfrm>
            <a:off x="7442200" y="763588"/>
            <a:ext cx="3276600" cy="49133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46952806"/>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B7D2B9-EB59-4E21-8C23-0C1BC5FBF2CB}"/>
              </a:ext>
            </a:extLst>
          </p:cNvPr>
          <p:cNvSpPr>
            <a:spLocks noGrp="1"/>
          </p:cNvSpPr>
          <p:nvPr>
            <p:ph type="title"/>
          </p:nvPr>
        </p:nvSpPr>
        <p:spPr>
          <a:xfrm>
            <a:off x="913795" y="609600"/>
            <a:ext cx="10353762" cy="970450"/>
          </a:xfrm>
        </p:spPr>
        <p:txBody>
          <a:bodyPr>
            <a:noAutofit/>
          </a:bodyPr>
          <a:lstStyle/>
          <a:p>
            <a:r>
              <a:rPr lang="en-US" sz="4400" b="1" i="1" u="sng" kern="0" spc="-112" dirty="0" err="1">
                <a:solidFill>
                  <a:srgbClr val="FFFFFF"/>
                </a:solidFill>
                <a:latin typeface="Georgia" panose="02040502050405020303" pitchFamily="18" charset="0"/>
                <a:ea typeface="Inter" pitchFamily="34" charset="-122"/>
                <a:cs typeface="Inter" pitchFamily="34" charset="-120"/>
              </a:rPr>
              <a:t>Histoire</a:t>
            </a:r>
            <a:r>
              <a:rPr lang="en-US" sz="4400" b="1" i="1" u="sng" kern="0" spc="-112" dirty="0">
                <a:solidFill>
                  <a:srgbClr val="FFFFFF"/>
                </a:solidFill>
                <a:latin typeface="Georgia" panose="02040502050405020303" pitchFamily="18" charset="0"/>
                <a:ea typeface="Inter" pitchFamily="34" charset="-122"/>
                <a:cs typeface="Inter" pitchFamily="34" charset="-120"/>
              </a:rPr>
              <a:t> de </a:t>
            </a:r>
            <a:r>
              <a:rPr lang="en-US" sz="4400" b="1" i="1" u="sng" kern="0" spc="-112" dirty="0" err="1">
                <a:solidFill>
                  <a:srgbClr val="FFFFFF"/>
                </a:solidFill>
                <a:latin typeface="Georgia" panose="02040502050405020303" pitchFamily="18" charset="0"/>
                <a:ea typeface="Inter" pitchFamily="34" charset="-122"/>
                <a:cs typeface="Inter" pitchFamily="34" charset="-120"/>
              </a:rPr>
              <a:t>l'Expérimentation</a:t>
            </a:r>
            <a:r>
              <a:rPr lang="en-US" sz="4400" b="1" i="1" u="sng" kern="0" spc="-112" dirty="0">
                <a:solidFill>
                  <a:srgbClr val="FFFFFF"/>
                </a:solidFill>
                <a:latin typeface="Georgia" panose="02040502050405020303" pitchFamily="18" charset="0"/>
                <a:ea typeface="Inter" pitchFamily="34" charset="-122"/>
                <a:cs typeface="Inter" pitchFamily="34" charset="-120"/>
              </a:rPr>
              <a:t> sur </a:t>
            </a:r>
            <a:r>
              <a:rPr lang="en-US" sz="4400" b="1" i="1" u="sng" kern="0" spc="-112" dirty="0" err="1">
                <a:solidFill>
                  <a:srgbClr val="FFFFFF"/>
                </a:solidFill>
                <a:latin typeface="Georgia" panose="02040502050405020303" pitchFamily="18" charset="0"/>
                <a:ea typeface="Inter" pitchFamily="34" charset="-122"/>
                <a:cs typeface="Inter" pitchFamily="34" charset="-120"/>
              </a:rPr>
              <a:t>l'Être</a:t>
            </a:r>
            <a:r>
              <a:rPr lang="en-US" sz="4400" b="1" i="1" u="sng" kern="0" spc="-112" dirty="0">
                <a:solidFill>
                  <a:srgbClr val="FFFFFF"/>
                </a:solidFill>
                <a:latin typeface="Georgia" panose="02040502050405020303" pitchFamily="18" charset="0"/>
                <a:ea typeface="Inter" pitchFamily="34" charset="-122"/>
                <a:cs typeface="Inter" pitchFamily="34" charset="-120"/>
              </a:rPr>
              <a:t> </a:t>
            </a:r>
            <a:r>
              <a:rPr lang="en-US" sz="4400" b="1" i="1" u="sng" kern="0" spc="-112" dirty="0" err="1">
                <a:solidFill>
                  <a:srgbClr val="FFFFFF"/>
                </a:solidFill>
                <a:latin typeface="Georgia" panose="02040502050405020303" pitchFamily="18" charset="0"/>
                <a:ea typeface="Inter" pitchFamily="34" charset="-122"/>
                <a:cs typeface="Inter" pitchFamily="34" charset="-120"/>
              </a:rPr>
              <a:t>Humain</a:t>
            </a:r>
            <a:br>
              <a:rPr lang="en-US" sz="4400" b="1" i="1" u="sng" dirty="0">
                <a:latin typeface="Georgia" panose="02040502050405020303" pitchFamily="18" charset="0"/>
              </a:rPr>
            </a:br>
            <a:endParaRPr lang="fr-FR" sz="4400" b="1" i="1" u="sng" dirty="0">
              <a:latin typeface="Georgia" panose="02040502050405020303" pitchFamily="18" charset="0"/>
            </a:endParaRPr>
          </a:p>
        </p:txBody>
      </p:sp>
      <p:sp>
        <p:nvSpPr>
          <p:cNvPr id="3" name="Text 16">
            <a:extLst>
              <a:ext uri="{FF2B5EF4-FFF2-40B4-BE49-F238E27FC236}">
                <a16:creationId xmlns:a16="http://schemas.microsoft.com/office/drawing/2014/main" id="{7AC3A148-572C-41BA-8C62-78FE027C727D}"/>
              </a:ext>
            </a:extLst>
          </p:cNvPr>
          <p:cNvSpPr/>
          <p:nvPr/>
        </p:nvSpPr>
        <p:spPr>
          <a:xfrm>
            <a:off x="1171040" y="5014913"/>
            <a:ext cx="1872198" cy="1324213"/>
          </a:xfrm>
          <a:prstGeom prst="rect">
            <a:avLst/>
          </a:prstGeom>
          <a:noFill/>
          <a:ln/>
        </p:spPr>
        <p:txBody>
          <a:bodyPr wrap="none" rtlCol="0" anchor="t"/>
          <a:lstStyle/>
          <a:p>
            <a:pPr marL="0" indent="0" algn="ctr">
              <a:lnSpc>
                <a:spcPts val="2803"/>
              </a:lnSpc>
              <a:buNone/>
            </a:pPr>
            <a:endParaRPr lang="en-US" sz="2242" dirty="0"/>
          </a:p>
        </p:txBody>
      </p:sp>
      <p:graphicFrame>
        <p:nvGraphicFramePr>
          <p:cNvPr id="5" name="Diagramme 4">
            <a:extLst>
              <a:ext uri="{FF2B5EF4-FFF2-40B4-BE49-F238E27FC236}">
                <a16:creationId xmlns:a16="http://schemas.microsoft.com/office/drawing/2014/main" id="{01D74B0B-68B2-4E9E-87D1-AFD13A617911}"/>
              </a:ext>
            </a:extLst>
          </p:cNvPr>
          <p:cNvGraphicFramePr/>
          <p:nvPr>
            <p:extLst>
              <p:ext uri="{D42A27DB-BD31-4B8C-83A1-F6EECF244321}">
                <p14:modId xmlns:p14="http://schemas.microsoft.com/office/powerpoint/2010/main" val="1441950961"/>
              </p:ext>
            </p:extLst>
          </p:nvPr>
        </p:nvGraphicFramePr>
        <p:xfrm>
          <a:off x="913795" y="3478447"/>
          <a:ext cx="6100762" cy="970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9" name="Groupe 8">
            <a:extLst>
              <a:ext uri="{FF2B5EF4-FFF2-40B4-BE49-F238E27FC236}">
                <a16:creationId xmlns:a16="http://schemas.microsoft.com/office/drawing/2014/main" id="{E98D355E-C1A1-4093-93EE-A95AD7AD00BD}"/>
              </a:ext>
            </a:extLst>
          </p:cNvPr>
          <p:cNvGrpSpPr/>
          <p:nvPr/>
        </p:nvGrpSpPr>
        <p:grpSpPr>
          <a:xfrm>
            <a:off x="899648" y="1559598"/>
            <a:ext cx="2661059" cy="969650"/>
            <a:chOff x="0" y="799"/>
            <a:chExt cx="2414980" cy="969650"/>
          </a:xfrm>
        </p:grpSpPr>
        <p:sp>
          <p:nvSpPr>
            <p:cNvPr id="10" name="Flèche : droite 9">
              <a:extLst>
                <a:ext uri="{FF2B5EF4-FFF2-40B4-BE49-F238E27FC236}">
                  <a16:creationId xmlns:a16="http://schemas.microsoft.com/office/drawing/2014/main" id="{F4B013EF-855D-4B11-87BC-8BE2CBCF5D46}"/>
                </a:ext>
              </a:extLst>
            </p:cNvPr>
            <p:cNvSpPr/>
            <p:nvPr/>
          </p:nvSpPr>
          <p:spPr>
            <a:xfrm>
              <a:off x="0" y="799"/>
              <a:ext cx="2414980" cy="969650"/>
            </a:xfrm>
            <a:prstGeom prst="rightArrow">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Flèche : droite 4">
              <a:extLst>
                <a:ext uri="{FF2B5EF4-FFF2-40B4-BE49-F238E27FC236}">
                  <a16:creationId xmlns:a16="http://schemas.microsoft.com/office/drawing/2014/main" id="{AF52A913-5A3C-463D-B5BD-4B733309CB5E}"/>
                </a:ext>
              </a:extLst>
            </p:cNvPr>
            <p:cNvSpPr txBox="1"/>
            <p:nvPr/>
          </p:nvSpPr>
          <p:spPr>
            <a:xfrm>
              <a:off x="0" y="243212"/>
              <a:ext cx="2172568" cy="4848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20955" rIns="0" bIns="20955" numCol="1" spcCol="1270" anchor="ctr" anchorCtr="0">
              <a:noAutofit/>
            </a:bodyPr>
            <a:lstStyle/>
            <a:p>
              <a:pPr lvl="0" algn="ctr" defTabSz="1466850">
                <a:lnSpc>
                  <a:spcPct val="90000"/>
                </a:lnSpc>
                <a:spcBef>
                  <a:spcPct val="0"/>
                </a:spcBef>
                <a:spcAft>
                  <a:spcPct val="35000"/>
                </a:spcAft>
              </a:pPr>
              <a:r>
                <a:rPr lang="en-US" sz="3600" b="1" kern="0" spc="-56" dirty="0">
                  <a:solidFill>
                    <a:srgbClr val="E5E0DF"/>
                  </a:solidFill>
                  <a:latin typeface="Inter" pitchFamily="34" charset="0"/>
                  <a:ea typeface="Inter" pitchFamily="34" charset="-122"/>
                  <a:cs typeface="Inter" pitchFamily="34" charset="-120"/>
                </a:rPr>
                <a:t> </a:t>
              </a:r>
              <a:r>
                <a:rPr lang="en-US" sz="3600" b="1" kern="0" spc="-56" dirty="0" err="1">
                  <a:solidFill>
                    <a:srgbClr val="E5E0DF"/>
                  </a:solidFill>
                  <a:latin typeface="Inter" pitchFamily="34" charset="0"/>
                  <a:ea typeface="Inter" pitchFamily="34" charset="-122"/>
                  <a:cs typeface="Inter" pitchFamily="34" charset="-120"/>
                </a:rPr>
                <a:t>Antiquité</a:t>
              </a:r>
              <a:endParaRPr lang="fr-FR" sz="3300" kern="1200" dirty="0"/>
            </a:p>
          </p:txBody>
        </p:sp>
      </p:grpSp>
      <p:grpSp>
        <p:nvGrpSpPr>
          <p:cNvPr id="12" name="Groupe 11">
            <a:extLst>
              <a:ext uri="{FF2B5EF4-FFF2-40B4-BE49-F238E27FC236}">
                <a16:creationId xmlns:a16="http://schemas.microsoft.com/office/drawing/2014/main" id="{BCB66C99-D761-403B-800D-1856C94F8790}"/>
              </a:ext>
            </a:extLst>
          </p:cNvPr>
          <p:cNvGrpSpPr/>
          <p:nvPr/>
        </p:nvGrpSpPr>
        <p:grpSpPr>
          <a:xfrm>
            <a:off x="899649" y="5369476"/>
            <a:ext cx="2957976" cy="969650"/>
            <a:chOff x="0" y="799"/>
            <a:chExt cx="2414980" cy="969650"/>
          </a:xfrm>
        </p:grpSpPr>
        <p:sp>
          <p:nvSpPr>
            <p:cNvPr id="13" name="Flèche : droite 12">
              <a:extLst>
                <a:ext uri="{FF2B5EF4-FFF2-40B4-BE49-F238E27FC236}">
                  <a16:creationId xmlns:a16="http://schemas.microsoft.com/office/drawing/2014/main" id="{53EAB2C6-D3B2-4A3C-80B1-A1312FB54CEA}"/>
                </a:ext>
              </a:extLst>
            </p:cNvPr>
            <p:cNvSpPr/>
            <p:nvPr/>
          </p:nvSpPr>
          <p:spPr>
            <a:xfrm>
              <a:off x="0" y="799"/>
              <a:ext cx="2414980" cy="969650"/>
            </a:xfrm>
            <a:prstGeom prst="rightArrow">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Flèche : droite 4">
              <a:extLst>
                <a:ext uri="{FF2B5EF4-FFF2-40B4-BE49-F238E27FC236}">
                  <a16:creationId xmlns:a16="http://schemas.microsoft.com/office/drawing/2014/main" id="{CA30B1A4-11C3-40CA-AEAC-064AB87C4DAD}"/>
                </a:ext>
              </a:extLst>
            </p:cNvPr>
            <p:cNvSpPr txBox="1"/>
            <p:nvPr/>
          </p:nvSpPr>
          <p:spPr>
            <a:xfrm>
              <a:off x="0" y="243212"/>
              <a:ext cx="2414980" cy="4848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20955" rIns="0" bIns="20955" numCol="1" spcCol="1270" anchor="ctr" anchorCtr="0">
              <a:noAutofit/>
            </a:bodyPr>
            <a:lstStyle/>
            <a:p>
              <a:pPr algn="ctr" defTabSz="1466850">
                <a:lnSpc>
                  <a:spcPct val="90000"/>
                </a:lnSpc>
                <a:spcBef>
                  <a:spcPct val="0"/>
                </a:spcBef>
                <a:spcAft>
                  <a:spcPct val="35000"/>
                </a:spcAft>
              </a:pPr>
              <a:r>
                <a:rPr lang="en-US" sz="2800" b="1" kern="0" spc="-56" dirty="0">
                  <a:solidFill>
                    <a:srgbClr val="E5E0DF"/>
                  </a:solidFill>
                  <a:latin typeface="Inter" pitchFamily="34" charset="0"/>
                  <a:ea typeface="Inter" pitchFamily="34" charset="-122"/>
                  <a:cs typeface="Inter" pitchFamily="34" charset="-120"/>
                </a:rPr>
                <a:t>Époque </a:t>
              </a:r>
              <a:r>
                <a:rPr lang="en-US" sz="2800" b="1" kern="0" spc="-56" dirty="0" err="1">
                  <a:solidFill>
                    <a:srgbClr val="E5E0DF"/>
                  </a:solidFill>
                  <a:latin typeface="Inter" pitchFamily="34" charset="0"/>
                  <a:ea typeface="Inter" pitchFamily="34" charset="-122"/>
                  <a:cs typeface="Inter" pitchFamily="34" charset="-120"/>
                </a:rPr>
                <a:t>Moderne</a:t>
              </a:r>
              <a:endParaRPr lang="en-US" sz="2800" dirty="0"/>
            </a:p>
          </p:txBody>
        </p:sp>
      </p:grpSp>
      <p:sp>
        <p:nvSpPr>
          <p:cNvPr id="15" name="Rectangle 14">
            <a:extLst>
              <a:ext uri="{FF2B5EF4-FFF2-40B4-BE49-F238E27FC236}">
                <a16:creationId xmlns:a16="http://schemas.microsoft.com/office/drawing/2014/main" id="{14489B9A-F5AD-4AC8-8F64-B7573307C73D}"/>
              </a:ext>
            </a:extLst>
          </p:cNvPr>
          <p:cNvSpPr/>
          <p:nvPr/>
        </p:nvSpPr>
        <p:spPr>
          <a:xfrm>
            <a:off x="3857625" y="1580050"/>
            <a:ext cx="7972425" cy="1017715"/>
          </a:xfrm>
          <a:prstGeom prst="rect">
            <a:avLst/>
          </a:prstGeom>
        </p:spPr>
        <p:txBody>
          <a:bodyPr wrap="square">
            <a:spAutoFit/>
          </a:bodyPr>
          <a:lstStyle/>
          <a:p>
            <a:pPr>
              <a:lnSpc>
                <a:spcPts val="2392"/>
              </a:lnSpc>
            </a:pPr>
            <a:r>
              <a:rPr lang="en-US" sz="2400" kern="0" spc="-30" dirty="0">
                <a:solidFill>
                  <a:srgbClr val="E5E0DF"/>
                </a:solidFill>
                <a:latin typeface="Inter" pitchFamily="34" charset="0"/>
                <a:ea typeface="Inter" pitchFamily="34" charset="-122"/>
                <a:cs typeface="Inter" pitchFamily="34" charset="-120"/>
              </a:rPr>
              <a:t>Les premières </a:t>
            </a:r>
            <a:r>
              <a:rPr lang="en-US" sz="2400" kern="0" spc="-30" dirty="0" err="1">
                <a:solidFill>
                  <a:srgbClr val="E5E0DF"/>
                </a:solidFill>
                <a:latin typeface="Inter" pitchFamily="34" charset="0"/>
                <a:ea typeface="Inter" pitchFamily="34" charset="-122"/>
                <a:cs typeface="Inter" pitchFamily="34" charset="-120"/>
              </a:rPr>
              <a:t>expériences</a:t>
            </a:r>
            <a:r>
              <a:rPr lang="en-US" sz="2400" kern="0" spc="-30" dirty="0">
                <a:solidFill>
                  <a:srgbClr val="E5E0DF"/>
                </a:solidFill>
                <a:latin typeface="Inter" pitchFamily="34" charset="0"/>
                <a:ea typeface="Inter" pitchFamily="34" charset="-122"/>
                <a:cs typeface="Inter" pitchFamily="34" charset="-120"/>
              </a:rPr>
              <a:t> </a:t>
            </a:r>
            <a:r>
              <a:rPr lang="en-US" sz="2400" kern="0" spc="-30" dirty="0" err="1">
                <a:solidFill>
                  <a:srgbClr val="E5E0DF"/>
                </a:solidFill>
                <a:latin typeface="Inter" pitchFamily="34" charset="0"/>
                <a:ea typeface="Inter" pitchFamily="34" charset="-122"/>
                <a:cs typeface="Inter" pitchFamily="34" charset="-120"/>
              </a:rPr>
              <a:t>pratiquées</a:t>
            </a:r>
            <a:r>
              <a:rPr lang="en-US" sz="2400" kern="0" spc="-30" dirty="0">
                <a:solidFill>
                  <a:srgbClr val="E5E0DF"/>
                </a:solidFill>
                <a:latin typeface="Inter" pitchFamily="34" charset="0"/>
                <a:ea typeface="Inter" pitchFamily="34" charset="-122"/>
                <a:cs typeface="Inter" pitchFamily="34" charset="-120"/>
              </a:rPr>
              <a:t> sur </a:t>
            </a:r>
            <a:r>
              <a:rPr lang="en-US" sz="2400" kern="0" spc="-30" dirty="0" err="1">
                <a:solidFill>
                  <a:srgbClr val="E5E0DF"/>
                </a:solidFill>
                <a:latin typeface="Inter" pitchFamily="34" charset="0"/>
                <a:ea typeface="Inter" pitchFamily="34" charset="-122"/>
                <a:cs typeface="Inter" pitchFamily="34" charset="-120"/>
              </a:rPr>
              <a:t>l'homme</a:t>
            </a:r>
            <a:r>
              <a:rPr lang="en-US" sz="2400" kern="0" spc="-30" dirty="0">
                <a:solidFill>
                  <a:srgbClr val="E5E0DF"/>
                </a:solidFill>
                <a:latin typeface="Inter" pitchFamily="34" charset="0"/>
                <a:ea typeface="Inter" pitchFamily="34" charset="-122"/>
                <a:cs typeface="Inter" pitchFamily="34" charset="-120"/>
              </a:rPr>
              <a:t> </a:t>
            </a:r>
            <a:r>
              <a:rPr lang="en-US" sz="2400" kern="0" spc="-30" dirty="0" err="1">
                <a:solidFill>
                  <a:srgbClr val="E5E0DF"/>
                </a:solidFill>
                <a:latin typeface="Inter" pitchFamily="34" charset="0"/>
                <a:ea typeface="Inter" pitchFamily="34" charset="-122"/>
                <a:cs typeface="Inter" pitchFamily="34" charset="-120"/>
              </a:rPr>
              <a:t>remontent</a:t>
            </a:r>
            <a:r>
              <a:rPr lang="en-US" sz="2400" kern="0" spc="-30" dirty="0">
                <a:solidFill>
                  <a:srgbClr val="E5E0DF"/>
                </a:solidFill>
                <a:latin typeface="Inter" pitchFamily="34" charset="0"/>
                <a:ea typeface="Inter" pitchFamily="34" charset="-122"/>
                <a:cs typeface="Inter" pitchFamily="34" charset="-120"/>
              </a:rPr>
              <a:t> à </a:t>
            </a:r>
            <a:r>
              <a:rPr lang="en-US" sz="2400" kern="0" spc="-30" dirty="0" err="1">
                <a:solidFill>
                  <a:srgbClr val="E5E0DF"/>
                </a:solidFill>
                <a:latin typeface="Inter" pitchFamily="34" charset="0"/>
                <a:ea typeface="Inter" pitchFamily="34" charset="-122"/>
                <a:cs typeface="Inter" pitchFamily="34" charset="-120"/>
              </a:rPr>
              <a:t>l'antiquité</a:t>
            </a:r>
            <a:r>
              <a:rPr lang="en-US" sz="2400" kern="0" spc="-30" dirty="0">
                <a:solidFill>
                  <a:srgbClr val="E5E0DF"/>
                </a:solidFill>
                <a:latin typeface="Inter" pitchFamily="34" charset="0"/>
                <a:ea typeface="Inter" pitchFamily="34" charset="-122"/>
                <a:cs typeface="Inter" pitchFamily="34" charset="-120"/>
              </a:rPr>
              <a:t>, </a:t>
            </a:r>
            <a:r>
              <a:rPr lang="en-US" sz="2400" kern="0" spc="-30" dirty="0" err="1">
                <a:solidFill>
                  <a:srgbClr val="E5E0DF"/>
                </a:solidFill>
                <a:latin typeface="Inter" pitchFamily="34" charset="0"/>
                <a:ea typeface="Inter" pitchFamily="34" charset="-122"/>
                <a:cs typeface="Inter" pitchFamily="34" charset="-120"/>
              </a:rPr>
              <a:t>où</a:t>
            </a:r>
            <a:r>
              <a:rPr lang="en-US" sz="2400" kern="0" spc="-30" dirty="0">
                <a:solidFill>
                  <a:srgbClr val="E5E0DF"/>
                </a:solidFill>
                <a:latin typeface="Inter" pitchFamily="34" charset="0"/>
                <a:ea typeface="Inter" pitchFamily="34" charset="-122"/>
                <a:cs typeface="Inter" pitchFamily="34" charset="-120"/>
              </a:rPr>
              <a:t> les </a:t>
            </a:r>
            <a:r>
              <a:rPr lang="en-US" sz="2400" kern="0" spc="-30" dirty="0" err="1">
                <a:solidFill>
                  <a:srgbClr val="E5E0DF"/>
                </a:solidFill>
                <a:latin typeface="Inter" pitchFamily="34" charset="0"/>
                <a:ea typeface="Inter" pitchFamily="34" charset="-122"/>
                <a:cs typeface="Inter" pitchFamily="34" charset="-120"/>
              </a:rPr>
              <a:t>médecins</a:t>
            </a:r>
            <a:r>
              <a:rPr lang="en-US" sz="2400" kern="0" spc="-30" dirty="0">
                <a:solidFill>
                  <a:srgbClr val="E5E0DF"/>
                </a:solidFill>
                <a:latin typeface="Inter" pitchFamily="34" charset="0"/>
                <a:ea typeface="Inter" pitchFamily="34" charset="-122"/>
                <a:cs typeface="Inter" pitchFamily="34" charset="-120"/>
              </a:rPr>
              <a:t> </a:t>
            </a:r>
            <a:r>
              <a:rPr lang="en-US" sz="2400" kern="0" spc="-30" dirty="0" err="1">
                <a:solidFill>
                  <a:srgbClr val="E5E0DF"/>
                </a:solidFill>
                <a:latin typeface="Inter" pitchFamily="34" charset="0"/>
                <a:ea typeface="Inter" pitchFamily="34" charset="-122"/>
                <a:cs typeface="Inter" pitchFamily="34" charset="-120"/>
              </a:rPr>
              <a:t>professaient</a:t>
            </a:r>
            <a:r>
              <a:rPr lang="en-US" sz="2400" kern="0" spc="-30" dirty="0">
                <a:solidFill>
                  <a:srgbClr val="E5E0DF"/>
                </a:solidFill>
                <a:latin typeface="Inter" pitchFamily="34" charset="0"/>
                <a:ea typeface="Inter" pitchFamily="34" charset="-122"/>
                <a:cs typeface="Inter" pitchFamily="34" charset="-120"/>
              </a:rPr>
              <a:t> </a:t>
            </a:r>
            <a:r>
              <a:rPr lang="en-US" sz="2400" kern="0" spc="-30" dirty="0" err="1">
                <a:solidFill>
                  <a:srgbClr val="E5E0DF"/>
                </a:solidFill>
                <a:latin typeface="Inter" pitchFamily="34" charset="0"/>
                <a:ea typeface="Inter" pitchFamily="34" charset="-122"/>
                <a:cs typeface="Inter" pitchFamily="34" charset="-120"/>
              </a:rPr>
              <a:t>l'art</a:t>
            </a:r>
            <a:r>
              <a:rPr lang="en-US" sz="2400" kern="0" spc="-30" dirty="0">
                <a:solidFill>
                  <a:srgbClr val="E5E0DF"/>
                </a:solidFill>
                <a:latin typeface="Inter" pitchFamily="34" charset="0"/>
                <a:ea typeface="Inter" pitchFamily="34" charset="-122"/>
                <a:cs typeface="Inter" pitchFamily="34" charset="-120"/>
              </a:rPr>
              <a:t> </a:t>
            </a:r>
            <a:r>
              <a:rPr lang="en-US" sz="2400" kern="0" spc="-30" dirty="0" err="1">
                <a:solidFill>
                  <a:srgbClr val="E5E0DF"/>
                </a:solidFill>
                <a:latin typeface="Inter" pitchFamily="34" charset="0"/>
                <a:ea typeface="Inter" pitchFamily="34" charset="-122"/>
                <a:cs typeface="Inter" pitchFamily="34" charset="-120"/>
              </a:rPr>
              <a:t>en</a:t>
            </a:r>
            <a:r>
              <a:rPr lang="en-US" sz="2400" kern="0" spc="-30" dirty="0">
                <a:solidFill>
                  <a:srgbClr val="E5E0DF"/>
                </a:solidFill>
                <a:latin typeface="Inter" pitchFamily="34" charset="0"/>
                <a:ea typeface="Inter" pitchFamily="34" charset="-122"/>
                <a:cs typeface="Inter" pitchFamily="34" charset="-120"/>
              </a:rPr>
              <a:t> </a:t>
            </a:r>
            <a:r>
              <a:rPr lang="en-US" sz="2400" kern="0" spc="-30" dirty="0" err="1">
                <a:solidFill>
                  <a:srgbClr val="E5E0DF"/>
                </a:solidFill>
                <a:latin typeface="Inter" pitchFamily="34" charset="0"/>
                <a:ea typeface="Inter" pitchFamily="34" charset="-122"/>
                <a:cs typeface="Inter" pitchFamily="34" charset="-120"/>
              </a:rPr>
              <a:t>explorant</a:t>
            </a:r>
            <a:r>
              <a:rPr lang="en-US" sz="2400" kern="0" spc="-30" dirty="0">
                <a:solidFill>
                  <a:srgbClr val="E5E0DF"/>
                </a:solidFill>
                <a:latin typeface="Inter" pitchFamily="34" charset="0"/>
                <a:ea typeface="Inter" pitchFamily="34" charset="-122"/>
                <a:cs typeface="Inter" pitchFamily="34" charset="-120"/>
              </a:rPr>
              <a:t> les </a:t>
            </a:r>
            <a:r>
              <a:rPr lang="en-US" sz="2400" kern="0" spc="-30" dirty="0" err="1">
                <a:solidFill>
                  <a:srgbClr val="E5E0DF"/>
                </a:solidFill>
                <a:latin typeface="Inter" pitchFamily="34" charset="0"/>
                <a:ea typeface="Inter" pitchFamily="34" charset="-122"/>
                <a:cs typeface="Inter" pitchFamily="34" charset="-120"/>
              </a:rPr>
              <a:t>organes</a:t>
            </a:r>
            <a:r>
              <a:rPr lang="en-US" sz="2400" kern="0" spc="-30" dirty="0">
                <a:solidFill>
                  <a:srgbClr val="E5E0DF"/>
                </a:solidFill>
                <a:latin typeface="Inter" pitchFamily="34" charset="0"/>
                <a:ea typeface="Inter" pitchFamily="34" charset="-122"/>
                <a:cs typeface="Inter" pitchFamily="34" charset="-120"/>
              </a:rPr>
              <a:t> internes des </a:t>
            </a:r>
            <a:r>
              <a:rPr lang="en-US" sz="2400" kern="0" spc="-30" dirty="0" err="1">
                <a:solidFill>
                  <a:srgbClr val="E5E0DF"/>
                </a:solidFill>
                <a:latin typeface="Inter" pitchFamily="34" charset="0"/>
                <a:ea typeface="Inter" pitchFamily="34" charset="-122"/>
                <a:cs typeface="Inter" pitchFamily="34" charset="-120"/>
              </a:rPr>
              <a:t>cadavres</a:t>
            </a:r>
            <a:r>
              <a:rPr lang="en-US" sz="2400" kern="0" spc="-30" dirty="0">
                <a:solidFill>
                  <a:srgbClr val="E5E0DF"/>
                </a:solidFill>
                <a:latin typeface="Inter" pitchFamily="34" charset="0"/>
                <a:ea typeface="Inter" pitchFamily="34" charset="-122"/>
                <a:cs typeface="Inter" pitchFamily="34" charset="-120"/>
              </a:rPr>
              <a:t>.</a:t>
            </a:r>
            <a:endParaRPr lang="en-US" sz="2400" dirty="0"/>
          </a:p>
        </p:txBody>
      </p:sp>
      <p:sp>
        <p:nvSpPr>
          <p:cNvPr id="16" name="Rectangle 15">
            <a:extLst>
              <a:ext uri="{FF2B5EF4-FFF2-40B4-BE49-F238E27FC236}">
                <a16:creationId xmlns:a16="http://schemas.microsoft.com/office/drawing/2014/main" id="{130B2D5B-AC4C-4B6E-9B26-AA532D29EFA5}"/>
              </a:ext>
            </a:extLst>
          </p:cNvPr>
          <p:cNvSpPr/>
          <p:nvPr/>
        </p:nvSpPr>
        <p:spPr>
          <a:xfrm>
            <a:off x="3964176" y="3334452"/>
            <a:ext cx="7496175" cy="1325491"/>
          </a:xfrm>
          <a:prstGeom prst="rect">
            <a:avLst/>
          </a:prstGeom>
        </p:spPr>
        <p:txBody>
          <a:bodyPr wrap="square">
            <a:spAutoFit/>
          </a:bodyPr>
          <a:lstStyle/>
          <a:p>
            <a:pPr>
              <a:lnSpc>
                <a:spcPts val="2392"/>
              </a:lnSpc>
            </a:pPr>
            <a:r>
              <a:rPr lang="en-US" sz="2400" kern="0" spc="-30" dirty="0">
                <a:solidFill>
                  <a:srgbClr val="E5E0DF"/>
                </a:solidFill>
                <a:latin typeface="Inter" pitchFamily="34" charset="0"/>
                <a:ea typeface="Inter" pitchFamily="34" charset="-122"/>
                <a:cs typeface="Inter" pitchFamily="34" charset="-120"/>
              </a:rPr>
              <a:t>Pendant le </a:t>
            </a:r>
            <a:r>
              <a:rPr lang="en-US" sz="2400" kern="0" spc="-30" dirty="0" err="1">
                <a:solidFill>
                  <a:srgbClr val="E5E0DF"/>
                </a:solidFill>
                <a:latin typeface="Inter" pitchFamily="34" charset="0"/>
                <a:ea typeface="Inter" pitchFamily="34" charset="-122"/>
                <a:cs typeface="Inter" pitchFamily="34" charset="-120"/>
              </a:rPr>
              <a:t>moyen</a:t>
            </a:r>
            <a:r>
              <a:rPr lang="en-US" sz="2400" kern="0" spc="-30" dirty="0">
                <a:solidFill>
                  <a:srgbClr val="E5E0DF"/>
                </a:solidFill>
                <a:latin typeface="Inter" pitchFamily="34" charset="0"/>
                <a:ea typeface="Inter" pitchFamily="34" charset="-122"/>
                <a:cs typeface="Inter" pitchFamily="34" charset="-120"/>
              </a:rPr>
              <a:t> </a:t>
            </a:r>
            <a:r>
              <a:rPr lang="en-US" sz="2400" kern="0" spc="-30" dirty="0" err="1">
                <a:solidFill>
                  <a:srgbClr val="E5E0DF"/>
                </a:solidFill>
                <a:latin typeface="Inter" pitchFamily="34" charset="0"/>
                <a:ea typeface="Inter" pitchFamily="34" charset="-122"/>
                <a:cs typeface="Inter" pitchFamily="34" charset="-120"/>
              </a:rPr>
              <a:t>âge</a:t>
            </a:r>
            <a:r>
              <a:rPr lang="en-US" sz="2400" kern="0" spc="-30" dirty="0">
                <a:solidFill>
                  <a:srgbClr val="E5E0DF"/>
                </a:solidFill>
                <a:latin typeface="Inter" pitchFamily="34" charset="0"/>
                <a:ea typeface="Inter" pitchFamily="34" charset="-122"/>
                <a:cs typeface="Inter" pitchFamily="34" charset="-120"/>
              </a:rPr>
              <a:t>, </a:t>
            </a:r>
            <a:r>
              <a:rPr lang="en-US" sz="2400" kern="0" spc="-30" dirty="0" err="1">
                <a:solidFill>
                  <a:srgbClr val="E5E0DF"/>
                </a:solidFill>
                <a:latin typeface="Inter" pitchFamily="34" charset="0"/>
                <a:ea typeface="Inter" pitchFamily="34" charset="-122"/>
                <a:cs typeface="Inter" pitchFamily="34" charset="-120"/>
              </a:rPr>
              <a:t>l'expérimentation</a:t>
            </a:r>
            <a:r>
              <a:rPr lang="en-US" sz="2400" kern="0" spc="-30" dirty="0">
                <a:solidFill>
                  <a:srgbClr val="E5E0DF"/>
                </a:solidFill>
                <a:latin typeface="Inter" pitchFamily="34" charset="0"/>
                <a:ea typeface="Inter" pitchFamily="34" charset="-122"/>
                <a:cs typeface="Inter" pitchFamily="34" charset="-120"/>
              </a:rPr>
              <a:t> </a:t>
            </a:r>
            <a:r>
              <a:rPr lang="en-US" sz="2400" kern="0" spc="-30" dirty="0" err="1">
                <a:solidFill>
                  <a:srgbClr val="E5E0DF"/>
                </a:solidFill>
                <a:latin typeface="Inter" pitchFamily="34" charset="0"/>
                <a:ea typeface="Inter" pitchFamily="34" charset="-122"/>
                <a:cs typeface="Inter" pitchFamily="34" charset="-120"/>
              </a:rPr>
              <a:t>médicale</a:t>
            </a:r>
            <a:r>
              <a:rPr lang="en-US" sz="2400" kern="0" spc="-30" dirty="0">
                <a:solidFill>
                  <a:srgbClr val="E5E0DF"/>
                </a:solidFill>
                <a:latin typeface="Inter" pitchFamily="34" charset="0"/>
                <a:ea typeface="Inter" pitchFamily="34" charset="-122"/>
                <a:cs typeface="Inter" pitchFamily="34" charset="-120"/>
              </a:rPr>
              <a:t> </a:t>
            </a:r>
            <a:r>
              <a:rPr lang="en-US" sz="2400" kern="0" spc="-30" dirty="0" err="1">
                <a:solidFill>
                  <a:srgbClr val="E5E0DF"/>
                </a:solidFill>
                <a:latin typeface="Inter" pitchFamily="34" charset="0"/>
                <a:ea typeface="Inter" pitchFamily="34" charset="-122"/>
                <a:cs typeface="Inter" pitchFamily="34" charset="-120"/>
              </a:rPr>
              <a:t>fut</a:t>
            </a:r>
            <a:r>
              <a:rPr lang="en-US" sz="2400" kern="0" spc="-30" dirty="0">
                <a:solidFill>
                  <a:srgbClr val="E5E0DF"/>
                </a:solidFill>
                <a:latin typeface="Inter" pitchFamily="34" charset="0"/>
                <a:ea typeface="Inter" pitchFamily="34" charset="-122"/>
                <a:cs typeface="Inter" pitchFamily="34" charset="-120"/>
              </a:rPr>
              <a:t> </a:t>
            </a:r>
            <a:r>
              <a:rPr lang="en-US" sz="2400" kern="0" spc="-30" dirty="0" err="1">
                <a:solidFill>
                  <a:srgbClr val="E5E0DF"/>
                </a:solidFill>
                <a:latin typeface="Inter" pitchFamily="34" charset="0"/>
                <a:ea typeface="Inter" pitchFamily="34" charset="-122"/>
                <a:cs typeface="Inter" pitchFamily="34" charset="-120"/>
              </a:rPr>
              <a:t>remplacée</a:t>
            </a:r>
            <a:r>
              <a:rPr lang="en-US" sz="2400" kern="0" spc="-30" dirty="0">
                <a:solidFill>
                  <a:srgbClr val="E5E0DF"/>
                </a:solidFill>
                <a:latin typeface="Inter" pitchFamily="34" charset="0"/>
                <a:ea typeface="Inter" pitchFamily="34" charset="-122"/>
                <a:cs typeface="Inter" pitchFamily="34" charset="-120"/>
              </a:rPr>
              <a:t> par la superstition et la </a:t>
            </a:r>
            <a:r>
              <a:rPr lang="en-US" sz="2400" kern="0" spc="-30" dirty="0" err="1">
                <a:solidFill>
                  <a:srgbClr val="E5E0DF"/>
                </a:solidFill>
                <a:latin typeface="Inter" pitchFamily="34" charset="0"/>
                <a:ea typeface="Inter" pitchFamily="34" charset="-122"/>
                <a:cs typeface="Inter" pitchFamily="34" charset="-120"/>
              </a:rPr>
              <a:t>théorie</a:t>
            </a:r>
            <a:r>
              <a:rPr lang="en-US" sz="2400" kern="0" spc="-30" dirty="0">
                <a:solidFill>
                  <a:srgbClr val="E5E0DF"/>
                </a:solidFill>
                <a:latin typeface="Inter" pitchFamily="34" charset="0"/>
                <a:ea typeface="Inter" pitchFamily="34" charset="-122"/>
                <a:cs typeface="Inter" pitchFamily="34" charset="-120"/>
              </a:rPr>
              <a:t>, </a:t>
            </a:r>
            <a:r>
              <a:rPr lang="en-US" sz="2400" kern="0" spc="-30" dirty="0" err="1">
                <a:solidFill>
                  <a:srgbClr val="E5E0DF"/>
                </a:solidFill>
                <a:latin typeface="Inter" pitchFamily="34" charset="0"/>
                <a:ea typeface="Inter" pitchFamily="34" charset="-122"/>
                <a:cs typeface="Inter" pitchFamily="34" charset="-120"/>
              </a:rPr>
              <a:t>avant</a:t>
            </a:r>
            <a:r>
              <a:rPr lang="en-US" sz="2400" kern="0" spc="-30" dirty="0">
                <a:solidFill>
                  <a:srgbClr val="E5E0DF"/>
                </a:solidFill>
                <a:latin typeface="Inter" pitchFamily="34" charset="0"/>
                <a:ea typeface="Inter" pitchFamily="34" charset="-122"/>
                <a:cs typeface="Inter" pitchFamily="34" charset="-120"/>
              </a:rPr>
              <a:t> de </a:t>
            </a:r>
            <a:r>
              <a:rPr lang="en-US" sz="2400" kern="0" spc="-30" dirty="0" err="1">
                <a:solidFill>
                  <a:srgbClr val="E5E0DF"/>
                </a:solidFill>
                <a:latin typeface="Inter" pitchFamily="34" charset="0"/>
                <a:ea typeface="Inter" pitchFamily="34" charset="-122"/>
                <a:cs typeface="Inter" pitchFamily="34" charset="-120"/>
              </a:rPr>
              <a:t>revenir</a:t>
            </a:r>
            <a:r>
              <a:rPr lang="en-US" sz="2400" kern="0" spc="-30" dirty="0">
                <a:solidFill>
                  <a:srgbClr val="E5E0DF"/>
                </a:solidFill>
                <a:latin typeface="Inter" pitchFamily="34" charset="0"/>
                <a:ea typeface="Inter" pitchFamily="34" charset="-122"/>
                <a:cs typeface="Inter" pitchFamily="34" charset="-120"/>
              </a:rPr>
              <a:t> à la fin de la </a:t>
            </a:r>
            <a:r>
              <a:rPr lang="en-US" sz="2400" kern="0" spc="-30" dirty="0" err="1">
                <a:solidFill>
                  <a:srgbClr val="E5E0DF"/>
                </a:solidFill>
                <a:latin typeface="Inter" pitchFamily="34" charset="0"/>
                <a:ea typeface="Inter" pitchFamily="34" charset="-122"/>
                <a:cs typeface="Inter" pitchFamily="34" charset="-120"/>
              </a:rPr>
              <a:t>période</a:t>
            </a:r>
            <a:r>
              <a:rPr lang="en-US" sz="2400" kern="0" spc="-30" dirty="0">
                <a:solidFill>
                  <a:srgbClr val="E5E0DF"/>
                </a:solidFill>
                <a:latin typeface="Inter" pitchFamily="34" charset="0"/>
                <a:ea typeface="Inter" pitchFamily="34" charset="-122"/>
                <a:cs typeface="Inter" pitchFamily="34" charset="-120"/>
              </a:rPr>
              <a:t> grâce aux travaux de </a:t>
            </a:r>
            <a:r>
              <a:rPr lang="en-US" sz="2400" kern="0" spc="-30" dirty="0" err="1">
                <a:solidFill>
                  <a:srgbClr val="E5E0DF"/>
                </a:solidFill>
                <a:latin typeface="Inter" pitchFamily="34" charset="0"/>
                <a:ea typeface="Inter" pitchFamily="34" charset="-122"/>
                <a:cs typeface="Inter" pitchFamily="34" charset="-120"/>
              </a:rPr>
              <a:t>médecins</a:t>
            </a:r>
            <a:r>
              <a:rPr lang="en-US" sz="2400" kern="0" spc="-30" dirty="0">
                <a:solidFill>
                  <a:srgbClr val="E5E0DF"/>
                </a:solidFill>
                <a:latin typeface="Inter" pitchFamily="34" charset="0"/>
                <a:ea typeface="Inter" pitchFamily="34" charset="-122"/>
                <a:cs typeface="Inter" pitchFamily="34" charset="-120"/>
              </a:rPr>
              <a:t> </a:t>
            </a:r>
            <a:r>
              <a:rPr lang="en-US" sz="2400" kern="0" spc="-30" dirty="0" err="1">
                <a:solidFill>
                  <a:srgbClr val="E5E0DF"/>
                </a:solidFill>
                <a:latin typeface="Inter" pitchFamily="34" charset="0"/>
                <a:ea typeface="Inter" pitchFamily="34" charset="-122"/>
                <a:cs typeface="Inter" pitchFamily="34" charset="-120"/>
              </a:rPr>
              <a:t>comme</a:t>
            </a:r>
            <a:r>
              <a:rPr lang="en-US" sz="2400" kern="0" spc="-30" dirty="0">
                <a:solidFill>
                  <a:srgbClr val="E5E0DF"/>
                </a:solidFill>
                <a:latin typeface="Inter" pitchFamily="34" charset="0"/>
                <a:ea typeface="Inter" pitchFamily="34" charset="-122"/>
                <a:cs typeface="Inter" pitchFamily="34" charset="-120"/>
              </a:rPr>
              <a:t> </a:t>
            </a:r>
            <a:r>
              <a:rPr lang="en-US" sz="2400" kern="0" spc="-30" dirty="0" err="1">
                <a:solidFill>
                  <a:srgbClr val="E5E0DF"/>
                </a:solidFill>
                <a:latin typeface="Inter" pitchFamily="34" charset="0"/>
                <a:ea typeface="Inter" pitchFamily="34" charset="-122"/>
                <a:cs typeface="Inter" pitchFamily="34" charset="-120"/>
              </a:rPr>
              <a:t>andreas</a:t>
            </a:r>
            <a:r>
              <a:rPr lang="en-US" sz="2400" kern="0" spc="-30" dirty="0">
                <a:solidFill>
                  <a:srgbClr val="E5E0DF"/>
                </a:solidFill>
                <a:latin typeface="Inter" pitchFamily="34" charset="0"/>
                <a:ea typeface="Inter" pitchFamily="34" charset="-122"/>
                <a:cs typeface="Inter" pitchFamily="34" charset="-120"/>
              </a:rPr>
              <a:t> </a:t>
            </a:r>
            <a:r>
              <a:rPr lang="en-US" sz="2400" kern="0" spc="-30" dirty="0" err="1">
                <a:solidFill>
                  <a:srgbClr val="E5E0DF"/>
                </a:solidFill>
                <a:latin typeface="Inter" pitchFamily="34" charset="0"/>
                <a:ea typeface="Inter" pitchFamily="34" charset="-122"/>
                <a:cs typeface="Inter" pitchFamily="34" charset="-120"/>
              </a:rPr>
              <a:t>vesalius</a:t>
            </a:r>
            <a:r>
              <a:rPr lang="en-US" sz="2400" kern="0" spc="-30" dirty="0">
                <a:solidFill>
                  <a:srgbClr val="E5E0DF"/>
                </a:solidFill>
                <a:latin typeface="Inter" pitchFamily="34" charset="0"/>
                <a:ea typeface="Inter" pitchFamily="34" charset="-122"/>
                <a:cs typeface="Inter" pitchFamily="34" charset="-120"/>
              </a:rPr>
              <a:t>.</a:t>
            </a:r>
            <a:endParaRPr lang="en-US" sz="2400" dirty="0"/>
          </a:p>
        </p:txBody>
      </p:sp>
      <p:sp>
        <p:nvSpPr>
          <p:cNvPr id="17" name="Rectangle 16">
            <a:extLst>
              <a:ext uri="{FF2B5EF4-FFF2-40B4-BE49-F238E27FC236}">
                <a16:creationId xmlns:a16="http://schemas.microsoft.com/office/drawing/2014/main" id="{96DEC4FC-532D-4A2D-A33F-9D6B54903617}"/>
              </a:ext>
            </a:extLst>
          </p:cNvPr>
          <p:cNvSpPr/>
          <p:nvPr/>
        </p:nvSpPr>
        <p:spPr>
          <a:xfrm>
            <a:off x="4129016" y="5014913"/>
            <a:ext cx="7296151" cy="1633268"/>
          </a:xfrm>
          <a:prstGeom prst="rect">
            <a:avLst/>
          </a:prstGeom>
        </p:spPr>
        <p:txBody>
          <a:bodyPr wrap="square">
            <a:spAutoFit/>
          </a:bodyPr>
          <a:lstStyle/>
          <a:p>
            <a:pPr>
              <a:lnSpc>
                <a:spcPts val="2392"/>
              </a:lnSpc>
            </a:pPr>
            <a:r>
              <a:rPr lang="en-US" sz="2400" kern="0" spc="-30" dirty="0">
                <a:solidFill>
                  <a:srgbClr val="E5E0DF"/>
                </a:solidFill>
                <a:latin typeface="Inter" pitchFamily="34" charset="0"/>
                <a:ea typeface="Inter" pitchFamily="34" charset="-122"/>
                <a:cs typeface="Inter" pitchFamily="34" charset="-120"/>
              </a:rPr>
              <a:t>Au </a:t>
            </a:r>
            <a:r>
              <a:rPr lang="en-US" sz="2400" kern="0" spc="-30" dirty="0" err="1">
                <a:solidFill>
                  <a:srgbClr val="E5E0DF"/>
                </a:solidFill>
                <a:latin typeface="Inter" pitchFamily="34" charset="0"/>
                <a:ea typeface="Inter" pitchFamily="34" charset="-122"/>
                <a:cs typeface="Inter" pitchFamily="34" charset="-120"/>
              </a:rPr>
              <a:t>XIXème</a:t>
            </a:r>
            <a:r>
              <a:rPr lang="en-US" sz="2400" kern="0" spc="-30" dirty="0">
                <a:solidFill>
                  <a:srgbClr val="E5E0DF"/>
                </a:solidFill>
                <a:latin typeface="Inter" pitchFamily="34" charset="0"/>
                <a:ea typeface="Inter" pitchFamily="34" charset="-122"/>
                <a:cs typeface="Inter" pitchFamily="34" charset="-120"/>
              </a:rPr>
              <a:t> siècle, </a:t>
            </a:r>
            <a:r>
              <a:rPr lang="en-US" sz="2400" kern="0" spc="-30" dirty="0" err="1">
                <a:solidFill>
                  <a:srgbClr val="E5E0DF"/>
                </a:solidFill>
                <a:latin typeface="Inter" pitchFamily="34" charset="0"/>
                <a:ea typeface="Inter" pitchFamily="34" charset="-122"/>
                <a:cs typeface="Inter" pitchFamily="34" charset="-120"/>
              </a:rPr>
              <a:t>l'expérimentation</a:t>
            </a:r>
            <a:r>
              <a:rPr lang="en-US" sz="2400" kern="0" spc="-30" dirty="0">
                <a:solidFill>
                  <a:srgbClr val="E5E0DF"/>
                </a:solidFill>
                <a:latin typeface="Inter" pitchFamily="34" charset="0"/>
                <a:ea typeface="Inter" pitchFamily="34" charset="-122"/>
                <a:cs typeface="Inter" pitchFamily="34" charset="-120"/>
              </a:rPr>
              <a:t> se </a:t>
            </a:r>
            <a:r>
              <a:rPr lang="en-US" sz="2400" kern="0" spc="-30" dirty="0" err="1">
                <a:solidFill>
                  <a:srgbClr val="E5E0DF"/>
                </a:solidFill>
                <a:latin typeface="Inter" pitchFamily="34" charset="0"/>
                <a:ea typeface="Inter" pitchFamily="34" charset="-122"/>
                <a:cs typeface="Inter" pitchFamily="34" charset="-120"/>
              </a:rPr>
              <a:t>professionnalise</a:t>
            </a:r>
            <a:r>
              <a:rPr lang="en-US" sz="2400" kern="0" spc="-30" dirty="0">
                <a:solidFill>
                  <a:srgbClr val="E5E0DF"/>
                </a:solidFill>
                <a:latin typeface="Inter" pitchFamily="34" charset="0"/>
                <a:ea typeface="Inter" pitchFamily="34" charset="-122"/>
                <a:cs typeface="Inter" pitchFamily="34" charset="-120"/>
              </a:rPr>
              <a:t>, la « </a:t>
            </a:r>
            <a:r>
              <a:rPr lang="en-US" sz="2400" kern="0" spc="-30" dirty="0" err="1">
                <a:solidFill>
                  <a:srgbClr val="E5E0DF"/>
                </a:solidFill>
                <a:latin typeface="Inter" pitchFamily="34" charset="0"/>
                <a:ea typeface="Inter" pitchFamily="34" charset="-122"/>
                <a:cs typeface="Inter" pitchFamily="34" charset="-120"/>
              </a:rPr>
              <a:t>médecine</a:t>
            </a:r>
            <a:r>
              <a:rPr lang="en-US" sz="2400" kern="0" spc="-30" dirty="0">
                <a:solidFill>
                  <a:srgbClr val="E5E0DF"/>
                </a:solidFill>
                <a:latin typeface="Inter" pitchFamily="34" charset="0"/>
                <a:ea typeface="Inter" pitchFamily="34" charset="-122"/>
                <a:cs typeface="Inter" pitchFamily="34" charset="-120"/>
              </a:rPr>
              <a:t> </a:t>
            </a:r>
            <a:r>
              <a:rPr lang="en-US" sz="2400" kern="0" spc="-30" dirty="0" err="1">
                <a:solidFill>
                  <a:srgbClr val="E5E0DF"/>
                </a:solidFill>
                <a:latin typeface="Inter" pitchFamily="34" charset="0"/>
                <a:ea typeface="Inter" pitchFamily="34" charset="-122"/>
                <a:cs typeface="Inter" pitchFamily="34" charset="-120"/>
              </a:rPr>
              <a:t>scientifique</a:t>
            </a:r>
            <a:r>
              <a:rPr lang="en-US" sz="2400" kern="0" spc="-30" dirty="0">
                <a:solidFill>
                  <a:srgbClr val="E5E0DF"/>
                </a:solidFill>
                <a:latin typeface="Inter" pitchFamily="34" charset="0"/>
                <a:ea typeface="Inter" pitchFamily="34" charset="-122"/>
                <a:cs typeface="Inter" pitchFamily="34" charset="-120"/>
              </a:rPr>
              <a:t> » </a:t>
            </a:r>
            <a:r>
              <a:rPr lang="en-US" sz="2400" kern="0" spc="-30" dirty="0" err="1">
                <a:solidFill>
                  <a:srgbClr val="E5E0DF"/>
                </a:solidFill>
                <a:latin typeface="Inter" pitchFamily="34" charset="0"/>
                <a:ea typeface="Inter" pitchFamily="34" charset="-122"/>
                <a:cs typeface="Inter" pitchFamily="34" charset="-120"/>
              </a:rPr>
              <a:t>gagnant</a:t>
            </a:r>
            <a:r>
              <a:rPr lang="en-US" sz="2400" kern="0" spc="-30" dirty="0">
                <a:solidFill>
                  <a:srgbClr val="E5E0DF"/>
                </a:solidFill>
                <a:latin typeface="Inter" pitchFamily="34" charset="0"/>
                <a:ea typeface="Inter" pitchFamily="34" charset="-122"/>
                <a:cs typeface="Inter" pitchFamily="34" charset="-120"/>
              </a:rPr>
              <a:t> </a:t>
            </a:r>
            <a:r>
              <a:rPr lang="en-US" sz="2400" kern="0" spc="-30" dirty="0" err="1">
                <a:solidFill>
                  <a:srgbClr val="E5E0DF"/>
                </a:solidFill>
                <a:latin typeface="Inter" pitchFamily="34" charset="0"/>
                <a:ea typeface="Inter" pitchFamily="34" charset="-122"/>
                <a:cs typeface="Inter" pitchFamily="34" charset="-120"/>
              </a:rPr>
              <a:t>progressivement</a:t>
            </a:r>
            <a:r>
              <a:rPr lang="en-US" sz="2400" kern="0" spc="-30" dirty="0">
                <a:solidFill>
                  <a:srgbClr val="E5E0DF"/>
                </a:solidFill>
                <a:latin typeface="Inter" pitchFamily="34" charset="0"/>
                <a:ea typeface="Inter" pitchFamily="34" charset="-122"/>
                <a:cs typeface="Inter" pitchFamily="34" charset="-120"/>
              </a:rPr>
              <a:t> </a:t>
            </a:r>
            <a:r>
              <a:rPr lang="en-US" sz="2400" kern="0" spc="-30" dirty="0" err="1">
                <a:solidFill>
                  <a:srgbClr val="E5E0DF"/>
                </a:solidFill>
                <a:latin typeface="Inter" pitchFamily="34" charset="0"/>
                <a:ea typeface="Inter" pitchFamily="34" charset="-122"/>
                <a:cs typeface="Inter" pitchFamily="34" charset="-120"/>
              </a:rPr>
              <a:t>en</a:t>
            </a:r>
            <a:r>
              <a:rPr lang="en-US" sz="2400" kern="0" spc="-30" dirty="0">
                <a:solidFill>
                  <a:srgbClr val="E5E0DF"/>
                </a:solidFill>
                <a:latin typeface="Inter" pitchFamily="34" charset="0"/>
                <a:ea typeface="Inter" pitchFamily="34" charset="-122"/>
                <a:cs typeface="Inter" pitchFamily="34" charset="-120"/>
              </a:rPr>
              <a:t> </a:t>
            </a:r>
            <a:r>
              <a:rPr lang="en-US" sz="2400" kern="0" spc="-30" dirty="0" err="1">
                <a:solidFill>
                  <a:srgbClr val="E5E0DF"/>
                </a:solidFill>
                <a:latin typeface="Inter" pitchFamily="34" charset="0"/>
                <a:ea typeface="Inter" pitchFamily="34" charset="-122"/>
                <a:cs typeface="Inter" pitchFamily="34" charset="-120"/>
              </a:rPr>
              <a:t>crédit</a:t>
            </a:r>
            <a:r>
              <a:rPr lang="en-US" sz="2400" kern="0" spc="-30" dirty="0">
                <a:solidFill>
                  <a:srgbClr val="E5E0DF"/>
                </a:solidFill>
                <a:latin typeface="Inter" pitchFamily="34" charset="0"/>
                <a:ea typeface="Inter" pitchFamily="34" charset="-122"/>
                <a:cs typeface="Inter" pitchFamily="34" charset="-120"/>
              </a:rPr>
              <a:t>. Les </a:t>
            </a:r>
            <a:r>
              <a:rPr lang="en-US" sz="2400" kern="0" spc="-30" dirty="0" err="1">
                <a:solidFill>
                  <a:srgbClr val="E5E0DF"/>
                </a:solidFill>
                <a:latin typeface="Inter" pitchFamily="34" charset="0"/>
                <a:ea typeface="Inter" pitchFamily="34" charset="-122"/>
                <a:cs typeface="Inter" pitchFamily="34" charset="-120"/>
              </a:rPr>
              <a:t>expériences</a:t>
            </a:r>
            <a:r>
              <a:rPr lang="en-US" sz="2400" kern="0" spc="-30" dirty="0">
                <a:solidFill>
                  <a:srgbClr val="E5E0DF"/>
                </a:solidFill>
                <a:latin typeface="Inter" pitchFamily="34" charset="0"/>
                <a:ea typeface="Inter" pitchFamily="34" charset="-122"/>
                <a:cs typeface="Inter" pitchFamily="34" charset="-120"/>
              </a:rPr>
              <a:t> se </a:t>
            </a:r>
            <a:r>
              <a:rPr lang="en-US" sz="2400" kern="0" spc="-30" dirty="0" err="1">
                <a:solidFill>
                  <a:srgbClr val="E5E0DF"/>
                </a:solidFill>
                <a:latin typeface="Inter" pitchFamily="34" charset="0"/>
                <a:ea typeface="Inter" pitchFamily="34" charset="-122"/>
                <a:cs typeface="Inter" pitchFamily="34" charset="-120"/>
              </a:rPr>
              <a:t>multiplient</a:t>
            </a:r>
            <a:r>
              <a:rPr lang="en-US" sz="2400" kern="0" spc="-30" dirty="0">
                <a:solidFill>
                  <a:srgbClr val="E5E0DF"/>
                </a:solidFill>
                <a:latin typeface="Inter" pitchFamily="34" charset="0"/>
                <a:ea typeface="Inter" pitchFamily="34" charset="-122"/>
                <a:cs typeface="Inter" pitchFamily="34" charset="-120"/>
              </a:rPr>
              <a:t> </a:t>
            </a:r>
            <a:r>
              <a:rPr lang="en-US" sz="2400" kern="0" spc="-30" dirty="0" err="1">
                <a:solidFill>
                  <a:srgbClr val="E5E0DF"/>
                </a:solidFill>
                <a:latin typeface="Inter" pitchFamily="34" charset="0"/>
                <a:ea typeface="Inter" pitchFamily="34" charset="-122"/>
                <a:cs typeface="Inter" pitchFamily="34" charset="-120"/>
              </a:rPr>
              <a:t>alors</a:t>
            </a:r>
            <a:r>
              <a:rPr lang="en-US" sz="2400" kern="0" spc="-30" dirty="0">
                <a:solidFill>
                  <a:srgbClr val="E5E0DF"/>
                </a:solidFill>
                <a:latin typeface="Inter" pitchFamily="34" charset="0"/>
                <a:ea typeface="Inter" pitchFamily="34" charset="-122"/>
                <a:cs typeface="Inter" pitchFamily="34" charset="-120"/>
              </a:rPr>
              <a:t>, </a:t>
            </a:r>
            <a:r>
              <a:rPr lang="en-US" sz="2400" kern="0" spc="-30" dirty="0" err="1">
                <a:solidFill>
                  <a:srgbClr val="E5E0DF"/>
                </a:solidFill>
                <a:latin typeface="Inter" pitchFamily="34" charset="0"/>
                <a:ea typeface="Inter" pitchFamily="34" charset="-122"/>
                <a:cs typeface="Inter" pitchFamily="34" charset="-120"/>
              </a:rPr>
              <a:t>menant</a:t>
            </a:r>
            <a:r>
              <a:rPr lang="en-US" sz="2400" kern="0" spc="-30" dirty="0">
                <a:solidFill>
                  <a:srgbClr val="E5E0DF"/>
                </a:solidFill>
                <a:latin typeface="Inter" pitchFamily="34" charset="0"/>
                <a:ea typeface="Inter" pitchFamily="34" charset="-122"/>
                <a:cs typeface="Inter" pitchFamily="34" charset="-120"/>
              </a:rPr>
              <a:t> à des </a:t>
            </a:r>
            <a:r>
              <a:rPr lang="en-US" sz="2400" kern="0" spc="-30" dirty="0" err="1">
                <a:solidFill>
                  <a:srgbClr val="E5E0DF"/>
                </a:solidFill>
                <a:latin typeface="Inter" pitchFamily="34" charset="0"/>
                <a:ea typeface="Inter" pitchFamily="34" charset="-122"/>
                <a:cs typeface="Inter" pitchFamily="34" charset="-120"/>
              </a:rPr>
              <a:t>avancées</a:t>
            </a:r>
            <a:r>
              <a:rPr lang="en-US" sz="2400" kern="0" spc="-30" dirty="0">
                <a:solidFill>
                  <a:srgbClr val="E5E0DF"/>
                </a:solidFill>
                <a:latin typeface="Inter" pitchFamily="34" charset="0"/>
                <a:ea typeface="Inter" pitchFamily="34" charset="-122"/>
                <a:cs typeface="Inter" pitchFamily="34" charset="-120"/>
              </a:rPr>
              <a:t> majeures dans le </a:t>
            </a:r>
            <a:r>
              <a:rPr lang="en-US" sz="2400" kern="0" spc="-30" dirty="0" err="1">
                <a:solidFill>
                  <a:srgbClr val="E5E0DF"/>
                </a:solidFill>
                <a:latin typeface="Inter" pitchFamily="34" charset="0"/>
                <a:ea typeface="Inter" pitchFamily="34" charset="-122"/>
                <a:cs typeface="Inter" pitchFamily="34" charset="-120"/>
              </a:rPr>
              <a:t>domaine</a:t>
            </a:r>
            <a:r>
              <a:rPr lang="en-US" sz="2400" kern="0" spc="-30" dirty="0">
                <a:solidFill>
                  <a:srgbClr val="E5E0DF"/>
                </a:solidFill>
                <a:latin typeface="Inter" pitchFamily="34" charset="0"/>
                <a:ea typeface="Inter" pitchFamily="34" charset="-122"/>
                <a:cs typeface="Inter" pitchFamily="34" charset="-120"/>
              </a:rPr>
              <a:t> </a:t>
            </a:r>
            <a:r>
              <a:rPr lang="en-US" sz="2400" kern="0" spc="-30" dirty="0" err="1">
                <a:solidFill>
                  <a:srgbClr val="E5E0DF"/>
                </a:solidFill>
                <a:latin typeface="Inter" pitchFamily="34" charset="0"/>
                <a:ea typeface="Inter" pitchFamily="34" charset="-122"/>
                <a:cs typeface="Inter" pitchFamily="34" charset="-120"/>
              </a:rPr>
              <a:t>médical</a:t>
            </a:r>
            <a:r>
              <a:rPr lang="en-US" sz="2400" kern="0" spc="-30" dirty="0">
                <a:solidFill>
                  <a:srgbClr val="E5E0DF"/>
                </a:solidFill>
                <a:latin typeface="Inter" pitchFamily="34" charset="0"/>
                <a:ea typeface="Inter" pitchFamily="34" charset="-122"/>
                <a:cs typeface="Inter" pitchFamily="34" charset="-120"/>
              </a:rPr>
              <a:t>.</a:t>
            </a:r>
            <a:endParaRPr lang="en-US" sz="2400" dirty="0"/>
          </a:p>
        </p:txBody>
      </p:sp>
    </p:spTree>
    <p:extLst>
      <p:ext uri="{BB962C8B-B14F-4D97-AF65-F5344CB8AC3E}">
        <p14:creationId xmlns:p14="http://schemas.microsoft.com/office/powerpoint/2010/main" val="2132949937"/>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45BD93-F173-420E-A1C6-E2B13FE97C5F}"/>
              </a:ext>
            </a:extLst>
          </p:cNvPr>
          <p:cNvSpPr/>
          <p:nvPr/>
        </p:nvSpPr>
        <p:spPr>
          <a:xfrm>
            <a:off x="1723292" y="488703"/>
            <a:ext cx="8991599" cy="1426031"/>
          </a:xfrm>
          <a:prstGeom prst="rect">
            <a:avLst/>
          </a:prstGeom>
        </p:spPr>
        <p:txBody>
          <a:bodyPr wrap="square">
            <a:spAutoFit/>
          </a:bodyPr>
          <a:lstStyle/>
          <a:p>
            <a:pPr algn="ctr">
              <a:lnSpc>
                <a:spcPts val="5207"/>
              </a:lnSpc>
            </a:pPr>
            <a:r>
              <a:rPr lang="en-US" sz="4400" b="1" i="1" u="sng" kern="0" spc="-125" dirty="0">
                <a:solidFill>
                  <a:srgbClr val="FFFFFF"/>
                </a:solidFill>
                <a:latin typeface="Georgia" panose="02040502050405020303" pitchFamily="18" charset="0"/>
                <a:ea typeface="Inter" pitchFamily="34" charset="-122"/>
                <a:cs typeface="Inter" pitchFamily="34" charset="-120"/>
              </a:rPr>
              <a:t>Cadre </a:t>
            </a:r>
            <a:r>
              <a:rPr lang="en-US" sz="4400" b="1" i="1" u="sng" kern="0" spc="-125" dirty="0" err="1">
                <a:solidFill>
                  <a:srgbClr val="FFFFFF"/>
                </a:solidFill>
                <a:latin typeface="Georgia" panose="02040502050405020303" pitchFamily="18" charset="0"/>
                <a:ea typeface="Inter" pitchFamily="34" charset="-122"/>
                <a:cs typeface="Inter" pitchFamily="34" charset="-120"/>
              </a:rPr>
              <a:t>Juridique</a:t>
            </a:r>
            <a:r>
              <a:rPr lang="en-US" sz="4400" b="1" i="1" u="sng" kern="0" spc="-125" dirty="0">
                <a:solidFill>
                  <a:srgbClr val="FFFFFF"/>
                </a:solidFill>
                <a:latin typeface="Georgia" panose="02040502050405020303" pitchFamily="18" charset="0"/>
                <a:ea typeface="Inter" pitchFamily="34" charset="-122"/>
                <a:cs typeface="Inter" pitchFamily="34" charset="-120"/>
              </a:rPr>
              <a:t> et </a:t>
            </a:r>
            <a:r>
              <a:rPr lang="en-US" sz="4400" b="1" i="1" u="sng" kern="0" spc="-125" dirty="0" err="1">
                <a:solidFill>
                  <a:srgbClr val="FFFFFF"/>
                </a:solidFill>
                <a:latin typeface="Georgia" panose="02040502050405020303" pitchFamily="18" charset="0"/>
                <a:ea typeface="Inter" pitchFamily="34" charset="-122"/>
                <a:cs typeface="Inter" pitchFamily="34" charset="-120"/>
              </a:rPr>
              <a:t>Éthique</a:t>
            </a:r>
            <a:r>
              <a:rPr lang="en-US" sz="4400" b="1" i="1" u="sng" kern="0" spc="-125" dirty="0">
                <a:solidFill>
                  <a:srgbClr val="FFFFFF"/>
                </a:solidFill>
                <a:latin typeface="Georgia" panose="02040502050405020303" pitchFamily="18" charset="0"/>
                <a:ea typeface="Inter" pitchFamily="34" charset="-122"/>
                <a:cs typeface="Inter" pitchFamily="34" charset="-120"/>
              </a:rPr>
              <a:t> de l'Expérimentation</a:t>
            </a:r>
            <a:endParaRPr lang="en-US" sz="4400" i="1" u="sng" dirty="0">
              <a:latin typeface="Georgia" panose="02040502050405020303" pitchFamily="18" charset="0"/>
            </a:endParaRPr>
          </a:p>
        </p:txBody>
      </p:sp>
      <p:sp>
        <p:nvSpPr>
          <p:cNvPr id="3" name="Shape 3">
            <a:extLst>
              <a:ext uri="{FF2B5EF4-FFF2-40B4-BE49-F238E27FC236}">
                <a16:creationId xmlns:a16="http://schemas.microsoft.com/office/drawing/2014/main" id="{2A87D0D3-886B-4926-A086-EA1BBFFF153A}"/>
              </a:ext>
            </a:extLst>
          </p:cNvPr>
          <p:cNvSpPr/>
          <p:nvPr/>
        </p:nvSpPr>
        <p:spPr>
          <a:xfrm>
            <a:off x="811767" y="1914734"/>
            <a:ext cx="9385697" cy="1444766"/>
          </a:xfrm>
          <a:prstGeom prst="roundRect">
            <a:avLst>
              <a:gd name="adj" fmla="val 5706"/>
            </a:avLst>
          </a:prstGeom>
          <a:solidFill>
            <a:schemeClr val="accent1"/>
          </a:solidFill>
          <a:ln w="13216">
            <a:solidFill>
              <a:schemeClr val="bg1"/>
            </a:solidFill>
            <a:prstDash val="solid"/>
          </a:ln>
        </p:spPr>
        <p:txBody>
          <a:bodyPr/>
          <a:lstStyle/>
          <a:p>
            <a:r>
              <a:rPr lang="fr-FR" dirty="0"/>
              <a:t> </a:t>
            </a:r>
          </a:p>
          <a:p>
            <a:endParaRPr lang="fr-FR" dirty="0"/>
          </a:p>
        </p:txBody>
      </p:sp>
      <p:sp>
        <p:nvSpPr>
          <p:cNvPr id="4" name="Text 4">
            <a:extLst>
              <a:ext uri="{FF2B5EF4-FFF2-40B4-BE49-F238E27FC236}">
                <a16:creationId xmlns:a16="http://schemas.microsoft.com/office/drawing/2014/main" id="{725DBAE2-F7BE-4A74-8AB9-267B71FA68DA}"/>
              </a:ext>
            </a:extLst>
          </p:cNvPr>
          <p:cNvSpPr/>
          <p:nvPr/>
        </p:nvSpPr>
        <p:spPr>
          <a:xfrm>
            <a:off x="1018342" y="2124405"/>
            <a:ext cx="2433042" cy="330637"/>
          </a:xfrm>
          <a:prstGeom prst="rect">
            <a:avLst/>
          </a:prstGeom>
          <a:noFill/>
          <a:ln/>
        </p:spPr>
        <p:txBody>
          <a:bodyPr wrap="none" rtlCol="0" anchor="t"/>
          <a:lstStyle/>
          <a:p>
            <a:pPr marL="0" indent="0">
              <a:lnSpc>
                <a:spcPts val="2604"/>
              </a:lnSpc>
              <a:buNone/>
            </a:pPr>
            <a:r>
              <a:rPr lang="en-US" sz="2083" b="1" u="sng" kern="0" spc="-62" dirty="0">
                <a:solidFill>
                  <a:srgbClr val="E5E0DF"/>
                </a:solidFill>
                <a:latin typeface="Inter" pitchFamily="34" charset="0"/>
                <a:ea typeface="Inter" pitchFamily="34" charset="-122"/>
                <a:cs typeface="Inter" pitchFamily="34" charset="-120"/>
              </a:rPr>
              <a:t>Code de Nuremberg</a:t>
            </a:r>
            <a:endParaRPr lang="en-US" sz="2083" u="sng" dirty="0"/>
          </a:p>
        </p:txBody>
      </p:sp>
      <p:sp>
        <p:nvSpPr>
          <p:cNvPr id="5" name="Text 5">
            <a:extLst>
              <a:ext uri="{FF2B5EF4-FFF2-40B4-BE49-F238E27FC236}">
                <a16:creationId xmlns:a16="http://schemas.microsoft.com/office/drawing/2014/main" id="{AF310A0E-077D-4B55-8EC3-E6715C1D923A}"/>
              </a:ext>
            </a:extLst>
          </p:cNvPr>
          <p:cNvSpPr/>
          <p:nvPr/>
        </p:nvSpPr>
        <p:spPr>
          <a:xfrm>
            <a:off x="1018342" y="2524542"/>
            <a:ext cx="8936117" cy="676989"/>
          </a:xfrm>
          <a:prstGeom prst="rect">
            <a:avLst/>
          </a:prstGeom>
          <a:noFill/>
          <a:ln/>
        </p:spPr>
        <p:txBody>
          <a:bodyPr wrap="square" rtlCol="0" anchor="t"/>
          <a:lstStyle/>
          <a:p>
            <a:pPr marL="0" indent="0">
              <a:lnSpc>
                <a:spcPts val="2666"/>
              </a:lnSpc>
              <a:buNone/>
            </a:pPr>
            <a:r>
              <a:rPr lang="en-US" sz="3600" kern="0" spc="-33" dirty="0">
                <a:solidFill>
                  <a:srgbClr val="E5E0DF"/>
                </a:solidFill>
                <a:latin typeface="Arabic Typesetting" panose="03020402040406030203" pitchFamily="66" charset="-78"/>
                <a:ea typeface="Inter" pitchFamily="34" charset="-122"/>
                <a:cs typeface="Arabic Typesetting" panose="03020402040406030203" pitchFamily="66" charset="-78"/>
              </a:rPr>
              <a:t>Ce code de conduite a été établi en 1949 en réponse aux expériences atroces menées dans les camps de concentration nazis.</a:t>
            </a:r>
            <a:endParaRPr lang="en-US" sz="3600" dirty="0">
              <a:latin typeface="Arabic Typesetting" panose="03020402040406030203" pitchFamily="66" charset="-78"/>
              <a:cs typeface="Arabic Typesetting" panose="03020402040406030203" pitchFamily="66" charset="-78"/>
            </a:endParaRPr>
          </a:p>
        </p:txBody>
      </p:sp>
      <p:sp>
        <p:nvSpPr>
          <p:cNvPr id="6" name="Shape 3">
            <a:extLst>
              <a:ext uri="{FF2B5EF4-FFF2-40B4-BE49-F238E27FC236}">
                <a16:creationId xmlns:a16="http://schemas.microsoft.com/office/drawing/2014/main" id="{46911992-1097-4790-A04D-0F6394049C25}"/>
              </a:ext>
            </a:extLst>
          </p:cNvPr>
          <p:cNvSpPr/>
          <p:nvPr/>
        </p:nvSpPr>
        <p:spPr>
          <a:xfrm>
            <a:off x="793551" y="3498500"/>
            <a:ext cx="9385697" cy="1426031"/>
          </a:xfrm>
          <a:prstGeom prst="roundRect">
            <a:avLst>
              <a:gd name="adj" fmla="val 5706"/>
            </a:avLst>
          </a:prstGeom>
          <a:solidFill>
            <a:schemeClr val="accent1"/>
          </a:solidFill>
          <a:ln w="13216">
            <a:solidFill>
              <a:schemeClr val="bg1"/>
            </a:solidFill>
            <a:prstDash val="solid"/>
          </a:ln>
        </p:spPr>
        <p:txBody>
          <a:bodyPr/>
          <a:lstStyle/>
          <a:p>
            <a:pPr>
              <a:lnSpc>
                <a:spcPts val="2604"/>
              </a:lnSpc>
            </a:pPr>
            <a:r>
              <a:rPr lang="en-US" b="1" u="sng" kern="0" spc="-62" dirty="0">
                <a:solidFill>
                  <a:srgbClr val="E5E0DF"/>
                </a:solidFill>
                <a:latin typeface="Inter" pitchFamily="34" charset="0"/>
                <a:ea typeface="Inter" pitchFamily="34" charset="-122"/>
                <a:cs typeface="Inter" pitchFamily="34" charset="-120"/>
              </a:rPr>
              <a:t>Convention </a:t>
            </a:r>
            <a:r>
              <a:rPr lang="en-US" b="1" u="sng" kern="0" spc="-62" dirty="0" err="1">
                <a:solidFill>
                  <a:srgbClr val="E5E0DF"/>
                </a:solidFill>
                <a:latin typeface="Inter" pitchFamily="34" charset="0"/>
                <a:ea typeface="Inter" pitchFamily="34" charset="-122"/>
                <a:cs typeface="Inter" pitchFamily="34" charset="-120"/>
              </a:rPr>
              <a:t>d'Helsinki</a:t>
            </a:r>
            <a:endParaRPr lang="en-US" u="sng" dirty="0"/>
          </a:p>
        </p:txBody>
      </p:sp>
      <p:sp>
        <p:nvSpPr>
          <p:cNvPr id="9" name="Text 8">
            <a:extLst>
              <a:ext uri="{FF2B5EF4-FFF2-40B4-BE49-F238E27FC236}">
                <a16:creationId xmlns:a16="http://schemas.microsoft.com/office/drawing/2014/main" id="{B1FB774B-9CB0-4AC5-BF8D-51024EEECD6A}"/>
              </a:ext>
            </a:extLst>
          </p:cNvPr>
          <p:cNvSpPr/>
          <p:nvPr/>
        </p:nvSpPr>
        <p:spPr>
          <a:xfrm>
            <a:off x="877663" y="3975378"/>
            <a:ext cx="8936117" cy="676989"/>
          </a:xfrm>
          <a:prstGeom prst="rect">
            <a:avLst/>
          </a:prstGeom>
          <a:noFill/>
          <a:ln/>
        </p:spPr>
        <p:txBody>
          <a:bodyPr wrap="square" rtlCol="0" anchor="t"/>
          <a:lstStyle/>
          <a:p>
            <a:pPr marL="0" indent="0">
              <a:lnSpc>
                <a:spcPts val="2666"/>
              </a:lnSpc>
              <a:buNone/>
            </a:pPr>
            <a:r>
              <a:rPr lang="en-US" sz="3600" kern="0" spc="-33" dirty="0">
                <a:solidFill>
                  <a:srgbClr val="E5E0DF"/>
                </a:solidFill>
                <a:latin typeface="Arabic Typesetting" panose="03020402040406030203" pitchFamily="66" charset="-78"/>
                <a:ea typeface="Inter" pitchFamily="34" charset="-122"/>
                <a:cs typeface="Arabic Typesetting" panose="03020402040406030203" pitchFamily="66" charset="-78"/>
              </a:rPr>
              <a:t>Initiée par l'Association Médicale Mondiale en 1964, cette convention énonce les principes éthiques qui doivent guider l'expérimentation sur l'être humain.</a:t>
            </a:r>
            <a:endParaRPr lang="en-US" sz="3600" dirty="0">
              <a:latin typeface="Arabic Typesetting" panose="03020402040406030203" pitchFamily="66" charset="-78"/>
              <a:cs typeface="Arabic Typesetting" panose="03020402040406030203" pitchFamily="66" charset="-78"/>
            </a:endParaRPr>
          </a:p>
        </p:txBody>
      </p:sp>
      <p:sp>
        <p:nvSpPr>
          <p:cNvPr id="10" name="Shape 3">
            <a:extLst>
              <a:ext uri="{FF2B5EF4-FFF2-40B4-BE49-F238E27FC236}">
                <a16:creationId xmlns:a16="http://schemas.microsoft.com/office/drawing/2014/main" id="{19896118-6F9E-4159-813F-72B225825555}"/>
              </a:ext>
            </a:extLst>
          </p:cNvPr>
          <p:cNvSpPr/>
          <p:nvPr/>
        </p:nvSpPr>
        <p:spPr>
          <a:xfrm>
            <a:off x="793550" y="4994031"/>
            <a:ext cx="9385697" cy="1375266"/>
          </a:xfrm>
          <a:prstGeom prst="roundRect">
            <a:avLst>
              <a:gd name="adj" fmla="val 5706"/>
            </a:avLst>
          </a:prstGeom>
          <a:solidFill>
            <a:schemeClr val="accent1"/>
          </a:solidFill>
          <a:ln w="13216">
            <a:solidFill>
              <a:schemeClr val="bg1"/>
            </a:solidFill>
            <a:prstDash val="solid"/>
          </a:ln>
        </p:spPr>
        <p:txBody>
          <a:bodyPr/>
          <a:lstStyle/>
          <a:p>
            <a:pPr>
              <a:lnSpc>
                <a:spcPts val="2604"/>
              </a:lnSpc>
            </a:pPr>
            <a:r>
              <a:rPr lang="en-US" b="1" u="sng" kern="0" spc="-62" dirty="0" err="1">
                <a:solidFill>
                  <a:srgbClr val="E5E0DF"/>
                </a:solidFill>
                <a:latin typeface="Inter" pitchFamily="34" charset="0"/>
                <a:ea typeface="Inter" pitchFamily="34" charset="-122"/>
                <a:cs typeface="Inter" pitchFamily="34" charset="-120"/>
              </a:rPr>
              <a:t>Règles</a:t>
            </a:r>
            <a:r>
              <a:rPr lang="en-US" b="1" u="sng" kern="0" spc="-62" dirty="0">
                <a:solidFill>
                  <a:srgbClr val="E5E0DF"/>
                </a:solidFill>
                <a:latin typeface="Inter" pitchFamily="34" charset="0"/>
                <a:ea typeface="Inter" pitchFamily="34" charset="-122"/>
                <a:cs typeface="Inter" pitchFamily="34" charset="-120"/>
              </a:rPr>
              <a:t> </a:t>
            </a:r>
            <a:r>
              <a:rPr lang="en-US" b="1" u="sng" kern="0" spc="-62" dirty="0" err="1">
                <a:solidFill>
                  <a:srgbClr val="E5E0DF"/>
                </a:solidFill>
                <a:latin typeface="Inter" pitchFamily="34" charset="0"/>
                <a:ea typeface="Inter" pitchFamily="34" charset="-122"/>
                <a:cs typeface="Inter" pitchFamily="34" charset="-120"/>
              </a:rPr>
              <a:t>Éthiques</a:t>
            </a:r>
            <a:r>
              <a:rPr lang="en-US" b="1" u="sng" kern="0" spc="-62" dirty="0">
                <a:solidFill>
                  <a:srgbClr val="E5E0DF"/>
                </a:solidFill>
                <a:latin typeface="Inter" pitchFamily="34" charset="0"/>
                <a:ea typeface="Inter" pitchFamily="34" charset="-122"/>
                <a:cs typeface="Inter" pitchFamily="34" charset="-120"/>
              </a:rPr>
              <a:t> </a:t>
            </a:r>
            <a:r>
              <a:rPr lang="en-US" b="1" u="sng" kern="0" spc="-62" dirty="0" err="1">
                <a:solidFill>
                  <a:srgbClr val="E5E0DF"/>
                </a:solidFill>
                <a:latin typeface="Inter" pitchFamily="34" charset="0"/>
                <a:ea typeface="Inter" pitchFamily="34" charset="-122"/>
                <a:cs typeface="Inter" pitchFamily="34" charset="-120"/>
              </a:rPr>
              <a:t>Actuelles</a:t>
            </a:r>
            <a:endParaRPr lang="en-US" b="1" u="sng" kern="0" spc="-62" dirty="0">
              <a:solidFill>
                <a:srgbClr val="E5E0DF"/>
              </a:solidFill>
              <a:latin typeface="Inter" pitchFamily="34" charset="0"/>
              <a:ea typeface="Inter" pitchFamily="34" charset="-122"/>
              <a:cs typeface="Inter" pitchFamily="34" charset="-120"/>
            </a:endParaRPr>
          </a:p>
          <a:p>
            <a:pPr>
              <a:lnSpc>
                <a:spcPts val="2604"/>
              </a:lnSpc>
            </a:pPr>
            <a:r>
              <a:rPr lang="en-US" sz="3600" kern="0" spc="-33" dirty="0">
                <a:solidFill>
                  <a:srgbClr val="E5E0DF"/>
                </a:solidFill>
                <a:latin typeface="Arabic Typesetting" panose="03020402040406030203" pitchFamily="66" charset="-78"/>
                <a:ea typeface="Inter" pitchFamily="34" charset="-122"/>
                <a:cs typeface="Arabic Typesetting" panose="03020402040406030203" pitchFamily="66" charset="-78"/>
              </a:rPr>
              <a:t>De </a:t>
            </a:r>
            <a:r>
              <a:rPr lang="en-US" sz="3600" kern="0" spc="-33" dirty="0" err="1">
                <a:solidFill>
                  <a:srgbClr val="E5E0DF"/>
                </a:solidFill>
                <a:latin typeface="Arabic Typesetting" panose="03020402040406030203" pitchFamily="66" charset="-78"/>
                <a:ea typeface="Inter" pitchFamily="34" charset="-122"/>
                <a:cs typeface="Arabic Typesetting" panose="03020402040406030203" pitchFamily="66" charset="-78"/>
              </a:rPr>
              <a:t>nos</a:t>
            </a:r>
            <a:r>
              <a:rPr lang="en-US" sz="3600" kern="0" spc="-33" dirty="0">
                <a:solidFill>
                  <a:srgbClr val="E5E0DF"/>
                </a:solidFill>
                <a:latin typeface="Arabic Typesetting" panose="03020402040406030203" pitchFamily="66" charset="-78"/>
                <a:ea typeface="Inter" pitchFamily="34" charset="-122"/>
                <a:cs typeface="Arabic Typesetting" panose="03020402040406030203" pitchFamily="66" charset="-78"/>
              </a:rPr>
              <a:t> </a:t>
            </a:r>
            <a:r>
              <a:rPr lang="en-US" sz="3600" kern="0" spc="-33" dirty="0" err="1">
                <a:solidFill>
                  <a:srgbClr val="E5E0DF"/>
                </a:solidFill>
                <a:latin typeface="Arabic Typesetting" panose="03020402040406030203" pitchFamily="66" charset="-78"/>
                <a:ea typeface="Inter" pitchFamily="34" charset="-122"/>
                <a:cs typeface="Arabic Typesetting" panose="03020402040406030203" pitchFamily="66" charset="-78"/>
              </a:rPr>
              <a:t>jours</a:t>
            </a:r>
            <a:r>
              <a:rPr lang="en-US" sz="3600" kern="0" spc="-33" dirty="0">
                <a:solidFill>
                  <a:srgbClr val="E5E0DF"/>
                </a:solidFill>
                <a:latin typeface="Arabic Typesetting" panose="03020402040406030203" pitchFamily="66" charset="-78"/>
                <a:ea typeface="Inter" pitchFamily="34" charset="-122"/>
                <a:cs typeface="Arabic Typesetting" panose="03020402040406030203" pitchFamily="66" charset="-78"/>
              </a:rPr>
              <a:t>, les </a:t>
            </a:r>
            <a:r>
              <a:rPr lang="en-US" sz="3600" kern="0" spc="-33" dirty="0" err="1">
                <a:solidFill>
                  <a:srgbClr val="E5E0DF"/>
                </a:solidFill>
                <a:latin typeface="Arabic Typesetting" panose="03020402040406030203" pitchFamily="66" charset="-78"/>
                <a:ea typeface="Inter" pitchFamily="34" charset="-122"/>
                <a:cs typeface="Arabic Typesetting" panose="03020402040406030203" pitchFamily="66" charset="-78"/>
              </a:rPr>
              <a:t>expériences</a:t>
            </a:r>
            <a:r>
              <a:rPr lang="en-US" sz="3600" kern="0" spc="-33" dirty="0">
                <a:solidFill>
                  <a:srgbClr val="E5E0DF"/>
                </a:solidFill>
                <a:latin typeface="Arabic Typesetting" panose="03020402040406030203" pitchFamily="66" charset="-78"/>
                <a:ea typeface="Inter" pitchFamily="34" charset="-122"/>
                <a:cs typeface="Arabic Typesetting" panose="03020402040406030203" pitchFamily="66" charset="-78"/>
              </a:rPr>
              <a:t> </a:t>
            </a:r>
            <a:r>
              <a:rPr lang="en-US" sz="3600" kern="0" spc="-33" dirty="0" err="1">
                <a:solidFill>
                  <a:srgbClr val="E5E0DF"/>
                </a:solidFill>
                <a:latin typeface="Arabic Typesetting" panose="03020402040406030203" pitchFamily="66" charset="-78"/>
                <a:ea typeface="Inter" pitchFamily="34" charset="-122"/>
                <a:cs typeface="Arabic Typesetting" panose="03020402040406030203" pitchFamily="66" charset="-78"/>
              </a:rPr>
              <a:t>menées</a:t>
            </a:r>
            <a:r>
              <a:rPr lang="en-US" sz="3600" kern="0" spc="-33" dirty="0">
                <a:solidFill>
                  <a:srgbClr val="E5E0DF"/>
                </a:solidFill>
                <a:latin typeface="Arabic Typesetting" panose="03020402040406030203" pitchFamily="66" charset="-78"/>
                <a:ea typeface="Inter" pitchFamily="34" charset="-122"/>
                <a:cs typeface="Arabic Typesetting" panose="03020402040406030203" pitchFamily="66" charset="-78"/>
              </a:rPr>
              <a:t> sur </a:t>
            </a:r>
            <a:r>
              <a:rPr lang="en-US" sz="3600" kern="0" spc="-33" dirty="0" err="1">
                <a:solidFill>
                  <a:srgbClr val="E5E0DF"/>
                </a:solidFill>
                <a:latin typeface="Arabic Typesetting" panose="03020402040406030203" pitchFamily="66" charset="-78"/>
                <a:ea typeface="Inter" pitchFamily="34" charset="-122"/>
                <a:cs typeface="Arabic Typesetting" panose="03020402040406030203" pitchFamily="66" charset="-78"/>
              </a:rPr>
              <a:t>l'homme</a:t>
            </a:r>
            <a:r>
              <a:rPr lang="en-US" sz="3600" kern="0" spc="-33" dirty="0">
                <a:solidFill>
                  <a:srgbClr val="E5E0DF"/>
                </a:solidFill>
                <a:latin typeface="Arabic Typesetting" panose="03020402040406030203" pitchFamily="66" charset="-78"/>
                <a:ea typeface="Inter" pitchFamily="34" charset="-122"/>
                <a:cs typeface="Arabic Typesetting" panose="03020402040406030203" pitchFamily="66" charset="-78"/>
              </a:rPr>
              <a:t> </a:t>
            </a:r>
            <a:r>
              <a:rPr lang="en-US" sz="3600" kern="0" spc="-33" dirty="0" err="1">
                <a:solidFill>
                  <a:srgbClr val="E5E0DF"/>
                </a:solidFill>
                <a:latin typeface="Arabic Typesetting" panose="03020402040406030203" pitchFamily="66" charset="-78"/>
                <a:ea typeface="Inter" pitchFamily="34" charset="-122"/>
                <a:cs typeface="Arabic Typesetting" panose="03020402040406030203" pitchFamily="66" charset="-78"/>
              </a:rPr>
              <a:t>sont</a:t>
            </a:r>
            <a:r>
              <a:rPr lang="en-US" sz="3600" kern="0" spc="-33" dirty="0">
                <a:solidFill>
                  <a:srgbClr val="E5E0DF"/>
                </a:solidFill>
                <a:latin typeface="Arabic Typesetting" panose="03020402040406030203" pitchFamily="66" charset="-78"/>
                <a:ea typeface="Inter" pitchFamily="34" charset="-122"/>
                <a:cs typeface="Arabic Typesetting" panose="03020402040406030203" pitchFamily="66" charset="-78"/>
              </a:rPr>
              <a:t> </a:t>
            </a:r>
            <a:r>
              <a:rPr lang="en-US" sz="3600" kern="0" spc="-33" dirty="0" err="1">
                <a:solidFill>
                  <a:srgbClr val="E5E0DF"/>
                </a:solidFill>
                <a:latin typeface="Arabic Typesetting" panose="03020402040406030203" pitchFamily="66" charset="-78"/>
                <a:ea typeface="Inter" pitchFamily="34" charset="-122"/>
                <a:cs typeface="Arabic Typesetting" panose="03020402040406030203" pitchFamily="66" charset="-78"/>
              </a:rPr>
              <a:t>encadrées</a:t>
            </a:r>
            <a:r>
              <a:rPr lang="en-US" sz="3600" kern="0" spc="-33" dirty="0">
                <a:solidFill>
                  <a:srgbClr val="E5E0DF"/>
                </a:solidFill>
                <a:latin typeface="Arabic Typesetting" panose="03020402040406030203" pitchFamily="66" charset="-78"/>
                <a:ea typeface="Inter" pitchFamily="34" charset="-122"/>
                <a:cs typeface="Arabic Typesetting" panose="03020402040406030203" pitchFamily="66" charset="-78"/>
              </a:rPr>
              <a:t> par le droit, </a:t>
            </a:r>
            <a:r>
              <a:rPr lang="en-US" sz="3600" kern="0" spc="-33" dirty="0" err="1">
                <a:solidFill>
                  <a:srgbClr val="E5E0DF"/>
                </a:solidFill>
                <a:latin typeface="Arabic Typesetting" panose="03020402040406030203" pitchFamily="66" charset="-78"/>
                <a:ea typeface="Inter" pitchFamily="34" charset="-122"/>
                <a:cs typeface="Arabic Typesetting" panose="03020402040406030203" pitchFamily="66" charset="-78"/>
              </a:rPr>
              <a:t>dont</a:t>
            </a:r>
            <a:r>
              <a:rPr lang="en-US" sz="3600" kern="0" spc="-33" dirty="0">
                <a:solidFill>
                  <a:srgbClr val="E5E0DF"/>
                </a:solidFill>
                <a:latin typeface="Arabic Typesetting" panose="03020402040406030203" pitchFamily="66" charset="-78"/>
                <a:ea typeface="Inter" pitchFamily="34" charset="-122"/>
                <a:cs typeface="Arabic Typesetting" panose="03020402040406030203" pitchFamily="66" charset="-78"/>
              </a:rPr>
              <a:t> la </a:t>
            </a:r>
            <a:r>
              <a:rPr lang="en-US" sz="3600" kern="0" spc="-33" dirty="0" err="1">
                <a:solidFill>
                  <a:srgbClr val="E5E0DF"/>
                </a:solidFill>
                <a:latin typeface="Arabic Typesetting" panose="03020402040406030203" pitchFamily="66" charset="-78"/>
                <a:ea typeface="Inter" pitchFamily="34" charset="-122"/>
                <a:cs typeface="Arabic Typesetting" panose="03020402040406030203" pitchFamily="66" charset="-78"/>
              </a:rPr>
              <a:t>loi</a:t>
            </a:r>
            <a:r>
              <a:rPr lang="en-US" sz="3600" kern="0" spc="-33" dirty="0">
                <a:solidFill>
                  <a:srgbClr val="E5E0DF"/>
                </a:solidFill>
                <a:latin typeface="Arabic Typesetting" panose="03020402040406030203" pitchFamily="66" charset="-78"/>
                <a:ea typeface="Inter" pitchFamily="34" charset="-122"/>
                <a:cs typeface="Arabic Typesetting" panose="03020402040406030203" pitchFamily="66" charset="-78"/>
              </a:rPr>
              <a:t> </a:t>
            </a:r>
            <a:r>
              <a:rPr lang="en-US" sz="3600" kern="0" spc="-33" dirty="0" err="1">
                <a:solidFill>
                  <a:srgbClr val="E5E0DF"/>
                </a:solidFill>
                <a:latin typeface="Arabic Typesetting" panose="03020402040406030203" pitchFamily="66" charset="-78"/>
                <a:ea typeface="Inter" pitchFamily="34" charset="-122"/>
                <a:cs typeface="Arabic Typesetting" panose="03020402040406030203" pitchFamily="66" charset="-78"/>
              </a:rPr>
              <a:t>Jardé</a:t>
            </a:r>
            <a:r>
              <a:rPr lang="en-US" sz="3600" kern="0" spc="-33" dirty="0">
                <a:solidFill>
                  <a:srgbClr val="E5E0DF"/>
                </a:solidFill>
                <a:latin typeface="Arabic Typesetting" panose="03020402040406030203" pitchFamily="66" charset="-78"/>
                <a:ea typeface="Inter" pitchFamily="34" charset="-122"/>
                <a:cs typeface="Arabic Typesetting" panose="03020402040406030203" pitchFamily="66" charset="-78"/>
              </a:rPr>
              <a:t> et le </a:t>
            </a:r>
            <a:r>
              <a:rPr lang="en-US" sz="3600" kern="0" spc="-33" dirty="0" err="1">
                <a:solidFill>
                  <a:srgbClr val="E5E0DF"/>
                </a:solidFill>
                <a:latin typeface="Arabic Typesetting" panose="03020402040406030203" pitchFamily="66" charset="-78"/>
                <a:ea typeface="Inter" pitchFamily="34" charset="-122"/>
                <a:cs typeface="Arabic Typesetting" panose="03020402040406030203" pitchFamily="66" charset="-78"/>
              </a:rPr>
              <a:t>règlement</a:t>
            </a:r>
            <a:r>
              <a:rPr lang="en-US" sz="3600" kern="0" spc="-33" dirty="0">
                <a:solidFill>
                  <a:srgbClr val="E5E0DF"/>
                </a:solidFill>
                <a:latin typeface="Arabic Typesetting" panose="03020402040406030203" pitchFamily="66" charset="-78"/>
                <a:ea typeface="Inter" pitchFamily="34" charset="-122"/>
                <a:cs typeface="Arabic Typesetting" panose="03020402040406030203" pitchFamily="66" charset="-78"/>
              </a:rPr>
              <a:t> </a:t>
            </a:r>
            <a:r>
              <a:rPr lang="en-US" sz="3600" kern="0" spc="-33" dirty="0" err="1">
                <a:solidFill>
                  <a:srgbClr val="E5E0DF"/>
                </a:solidFill>
                <a:latin typeface="Arabic Typesetting" panose="03020402040406030203" pitchFamily="66" charset="-78"/>
                <a:ea typeface="Inter" pitchFamily="34" charset="-122"/>
                <a:cs typeface="Arabic Typesetting" panose="03020402040406030203" pitchFamily="66" charset="-78"/>
              </a:rPr>
              <a:t>européen</a:t>
            </a:r>
            <a:r>
              <a:rPr lang="en-US" sz="3600" kern="0" spc="-33" dirty="0">
                <a:solidFill>
                  <a:srgbClr val="E5E0DF"/>
                </a:solidFill>
                <a:latin typeface="Arabic Typesetting" panose="03020402040406030203" pitchFamily="66" charset="-78"/>
                <a:ea typeface="Inter" pitchFamily="34" charset="-122"/>
                <a:cs typeface="Arabic Typesetting" panose="03020402040406030203" pitchFamily="66" charset="-78"/>
              </a:rPr>
              <a:t> 536/2014.</a:t>
            </a:r>
            <a:endParaRPr lang="en-US" sz="36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551754083"/>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C78CC7-E26E-4D9E-9619-4DC28EF70F78}"/>
              </a:ext>
            </a:extLst>
          </p:cNvPr>
          <p:cNvSpPr>
            <a:spLocks noGrp="1"/>
          </p:cNvSpPr>
          <p:nvPr>
            <p:ph type="title"/>
          </p:nvPr>
        </p:nvSpPr>
        <p:spPr/>
        <p:txBody>
          <a:bodyPr>
            <a:noAutofit/>
          </a:bodyPr>
          <a:lstStyle/>
          <a:p>
            <a:r>
              <a:rPr lang="en-US" sz="4400" b="1" i="1" u="sng" kern="0" spc="-128" dirty="0" err="1">
                <a:solidFill>
                  <a:srgbClr val="FFFFFF"/>
                </a:solidFill>
                <a:latin typeface="Georgia" panose="02040502050405020303" pitchFamily="18" charset="0"/>
                <a:ea typeface="Inter" pitchFamily="34" charset="-122"/>
                <a:cs typeface="Inter" pitchFamily="34" charset="-120"/>
              </a:rPr>
              <a:t>Différents</a:t>
            </a:r>
            <a:r>
              <a:rPr lang="en-US" sz="4400" b="1" i="1" u="sng" kern="0" spc="-128" dirty="0">
                <a:solidFill>
                  <a:srgbClr val="FFFFFF"/>
                </a:solidFill>
                <a:latin typeface="Georgia" panose="02040502050405020303" pitchFamily="18" charset="0"/>
                <a:ea typeface="Inter" pitchFamily="34" charset="-122"/>
                <a:cs typeface="Inter" pitchFamily="34" charset="-120"/>
              </a:rPr>
              <a:t> Types </a:t>
            </a:r>
            <a:r>
              <a:rPr lang="en-US" sz="4400" b="1" i="1" u="sng" kern="0" spc="-128" dirty="0" err="1">
                <a:solidFill>
                  <a:srgbClr val="FFFFFF"/>
                </a:solidFill>
                <a:latin typeface="Georgia" panose="02040502050405020303" pitchFamily="18" charset="0"/>
                <a:ea typeface="Inter" pitchFamily="34" charset="-122"/>
                <a:cs typeface="Inter" pitchFamily="34" charset="-120"/>
              </a:rPr>
              <a:t>d'Expérimentations</a:t>
            </a:r>
            <a:r>
              <a:rPr lang="en-US" sz="4400" b="1" i="1" u="sng" kern="0" spc="-128" dirty="0">
                <a:solidFill>
                  <a:srgbClr val="FFFFFF"/>
                </a:solidFill>
                <a:latin typeface="Georgia" panose="02040502050405020303" pitchFamily="18" charset="0"/>
                <a:ea typeface="Inter" pitchFamily="34" charset="-122"/>
                <a:cs typeface="Inter" pitchFamily="34" charset="-120"/>
              </a:rPr>
              <a:t> sur </a:t>
            </a:r>
            <a:r>
              <a:rPr lang="en-US" sz="4400" b="1" i="1" u="sng" kern="0" spc="-128" dirty="0" err="1">
                <a:solidFill>
                  <a:srgbClr val="FFFFFF"/>
                </a:solidFill>
                <a:latin typeface="Georgia" panose="02040502050405020303" pitchFamily="18" charset="0"/>
                <a:ea typeface="Inter" pitchFamily="34" charset="-122"/>
                <a:cs typeface="Inter" pitchFamily="34" charset="-120"/>
              </a:rPr>
              <a:t>l'Être</a:t>
            </a:r>
            <a:r>
              <a:rPr lang="en-US" sz="4400" b="1" i="1" u="sng" kern="0" spc="-128" dirty="0">
                <a:solidFill>
                  <a:srgbClr val="FFFFFF"/>
                </a:solidFill>
                <a:latin typeface="Georgia" panose="02040502050405020303" pitchFamily="18" charset="0"/>
                <a:ea typeface="Inter" pitchFamily="34" charset="-122"/>
                <a:cs typeface="Inter" pitchFamily="34" charset="-120"/>
              </a:rPr>
              <a:t> </a:t>
            </a:r>
            <a:r>
              <a:rPr lang="en-US" sz="4400" b="1" i="1" u="sng" kern="0" spc="-128" dirty="0" err="1">
                <a:solidFill>
                  <a:srgbClr val="FFFFFF"/>
                </a:solidFill>
                <a:latin typeface="Georgia" panose="02040502050405020303" pitchFamily="18" charset="0"/>
                <a:ea typeface="Inter" pitchFamily="34" charset="-122"/>
                <a:cs typeface="Inter" pitchFamily="34" charset="-120"/>
              </a:rPr>
              <a:t>Humain</a:t>
            </a:r>
            <a:br>
              <a:rPr lang="en-US" sz="4400" b="1" i="1" u="sng" dirty="0">
                <a:latin typeface="Georgia" panose="02040502050405020303" pitchFamily="18" charset="0"/>
              </a:rPr>
            </a:br>
            <a:endParaRPr lang="fr-FR" sz="4400" b="1" i="1" u="sng" dirty="0">
              <a:latin typeface="Georgia" panose="02040502050405020303" pitchFamily="18" charset="0"/>
            </a:endParaRPr>
          </a:p>
        </p:txBody>
      </p:sp>
      <p:sp>
        <p:nvSpPr>
          <p:cNvPr id="3" name="Espace réservé du texte 2">
            <a:extLst>
              <a:ext uri="{FF2B5EF4-FFF2-40B4-BE49-F238E27FC236}">
                <a16:creationId xmlns:a16="http://schemas.microsoft.com/office/drawing/2014/main" id="{032AF0D7-E4A6-49DE-AC7C-39299626D01C}"/>
              </a:ext>
            </a:extLst>
          </p:cNvPr>
          <p:cNvSpPr>
            <a:spLocks noGrp="1"/>
          </p:cNvSpPr>
          <p:nvPr>
            <p:ph type="body" idx="1"/>
          </p:nvPr>
        </p:nvSpPr>
        <p:spPr>
          <a:xfrm>
            <a:off x="749783" y="2021740"/>
            <a:ext cx="3300984" cy="576262"/>
          </a:xfrm>
        </p:spPr>
        <p:txBody>
          <a:bodyPr/>
          <a:lstStyle/>
          <a:p>
            <a:r>
              <a:rPr lang="en-US" sz="3600" b="1" i="1" u="sng" kern="0" spc="-64" dirty="0" err="1">
                <a:solidFill>
                  <a:srgbClr val="FFFFFF"/>
                </a:solidFill>
                <a:latin typeface="Arabic Typesetting" panose="03020402040406030203" pitchFamily="66" charset="-78"/>
                <a:ea typeface="Inter" pitchFamily="34" charset="-122"/>
                <a:cs typeface="Arabic Typesetting" panose="03020402040406030203" pitchFamily="66" charset="-78"/>
              </a:rPr>
              <a:t>Imagerie</a:t>
            </a:r>
            <a:r>
              <a:rPr lang="en-US" sz="3600" b="1" i="1" u="sng" kern="0" spc="-64" dirty="0">
                <a:solidFill>
                  <a:srgbClr val="FFFFFF"/>
                </a:solidFill>
                <a:latin typeface="Arabic Typesetting" panose="03020402040406030203" pitchFamily="66" charset="-78"/>
                <a:ea typeface="Inter" pitchFamily="34" charset="-122"/>
                <a:cs typeface="Arabic Typesetting" panose="03020402040406030203" pitchFamily="66" charset="-78"/>
              </a:rPr>
              <a:t> </a:t>
            </a:r>
            <a:r>
              <a:rPr lang="en-US" sz="3600" b="1" i="1" u="sng" kern="0" spc="-64" dirty="0" err="1">
                <a:solidFill>
                  <a:srgbClr val="FFFFFF"/>
                </a:solidFill>
                <a:latin typeface="Arabic Typesetting" panose="03020402040406030203" pitchFamily="66" charset="-78"/>
                <a:ea typeface="Inter" pitchFamily="34" charset="-122"/>
                <a:cs typeface="Arabic Typesetting" panose="03020402040406030203" pitchFamily="66" charset="-78"/>
              </a:rPr>
              <a:t>Médicale</a:t>
            </a:r>
            <a:endParaRPr lang="en-US" sz="3600" b="1" i="1" u="sng" dirty="0">
              <a:latin typeface="Arabic Typesetting" panose="03020402040406030203" pitchFamily="66" charset="-78"/>
              <a:cs typeface="Arabic Typesetting" panose="03020402040406030203" pitchFamily="66" charset="-78"/>
            </a:endParaRPr>
          </a:p>
          <a:p>
            <a:endParaRPr lang="fr-FR" dirty="0"/>
          </a:p>
        </p:txBody>
      </p:sp>
      <p:sp>
        <p:nvSpPr>
          <p:cNvPr id="4" name="Espace réservé du texte 3">
            <a:extLst>
              <a:ext uri="{FF2B5EF4-FFF2-40B4-BE49-F238E27FC236}">
                <a16:creationId xmlns:a16="http://schemas.microsoft.com/office/drawing/2014/main" id="{F805E31D-8955-4F4F-A192-7BF75297A87E}"/>
              </a:ext>
            </a:extLst>
          </p:cNvPr>
          <p:cNvSpPr>
            <a:spLocks noGrp="1"/>
          </p:cNvSpPr>
          <p:nvPr>
            <p:ph type="body" sz="half" idx="15"/>
          </p:nvPr>
        </p:nvSpPr>
        <p:spPr>
          <a:xfrm>
            <a:off x="255463" y="2165352"/>
            <a:ext cx="3771866" cy="2826727"/>
          </a:xfrm>
        </p:spPr>
        <p:txBody>
          <a:bodyPr/>
          <a:lstStyle/>
          <a:p>
            <a:r>
              <a:rPr lang="en-US" sz="2400" kern="0" spc="-34" dirty="0">
                <a:solidFill>
                  <a:srgbClr val="E5E0DF"/>
                </a:solidFill>
                <a:latin typeface="Inter" pitchFamily="34" charset="0"/>
                <a:ea typeface="Inter" pitchFamily="34" charset="-122"/>
                <a:cs typeface="Inter" pitchFamily="34" charset="-120"/>
              </a:rPr>
              <a:t>Des scans </a:t>
            </a:r>
            <a:r>
              <a:rPr lang="en-US" sz="2400" kern="0" spc="-34" dirty="0" err="1">
                <a:solidFill>
                  <a:srgbClr val="E5E0DF"/>
                </a:solidFill>
                <a:latin typeface="Inter" pitchFamily="34" charset="0"/>
                <a:ea typeface="Inter" pitchFamily="34" charset="-122"/>
                <a:cs typeface="Inter" pitchFamily="34" charset="-120"/>
              </a:rPr>
              <a:t>cérébraux</a:t>
            </a:r>
            <a:r>
              <a:rPr lang="en-US" sz="2400" kern="0" spc="-34" dirty="0">
                <a:solidFill>
                  <a:srgbClr val="E5E0DF"/>
                </a:solidFill>
                <a:latin typeface="Inter" pitchFamily="34" charset="0"/>
                <a:ea typeface="Inter" pitchFamily="34" charset="-122"/>
                <a:cs typeface="Inter" pitchFamily="34" charset="-120"/>
              </a:rPr>
              <a:t> aux IRM, </a:t>
            </a:r>
            <a:r>
              <a:rPr lang="en-US" sz="2400" kern="0" spc="-34" dirty="0" err="1">
                <a:solidFill>
                  <a:srgbClr val="E5E0DF"/>
                </a:solidFill>
                <a:latin typeface="Inter" pitchFamily="34" charset="0"/>
                <a:ea typeface="Inter" pitchFamily="34" charset="-122"/>
                <a:cs typeface="Inter" pitchFamily="34" charset="-120"/>
              </a:rPr>
              <a:t>l'imagerie</a:t>
            </a:r>
            <a:r>
              <a:rPr lang="en-US" sz="2400" kern="0" spc="-34" dirty="0">
                <a:solidFill>
                  <a:srgbClr val="E5E0DF"/>
                </a:solidFill>
                <a:latin typeface="Inter" pitchFamily="34" charset="0"/>
                <a:ea typeface="Inter" pitchFamily="34" charset="-122"/>
                <a:cs typeface="Inter" pitchFamily="34" charset="-120"/>
              </a:rPr>
              <a:t> </a:t>
            </a:r>
            <a:r>
              <a:rPr lang="en-US" sz="2400" kern="0" spc="-34" dirty="0" err="1">
                <a:solidFill>
                  <a:srgbClr val="E5E0DF"/>
                </a:solidFill>
                <a:latin typeface="Inter" pitchFamily="34" charset="0"/>
                <a:ea typeface="Inter" pitchFamily="34" charset="-122"/>
                <a:cs typeface="Inter" pitchFamily="34" charset="-120"/>
              </a:rPr>
              <a:t>médicale</a:t>
            </a:r>
            <a:r>
              <a:rPr lang="en-US" sz="2400" kern="0" spc="-34" dirty="0">
                <a:solidFill>
                  <a:srgbClr val="E5E0DF"/>
                </a:solidFill>
                <a:latin typeface="Inter" pitchFamily="34" charset="0"/>
                <a:ea typeface="Inter" pitchFamily="34" charset="-122"/>
                <a:cs typeface="Inter" pitchFamily="34" charset="-120"/>
              </a:rPr>
              <a:t> </a:t>
            </a:r>
            <a:r>
              <a:rPr lang="en-US" sz="2400" kern="0" spc="-34" dirty="0" err="1">
                <a:solidFill>
                  <a:srgbClr val="E5E0DF"/>
                </a:solidFill>
                <a:latin typeface="Inter" pitchFamily="34" charset="0"/>
                <a:ea typeface="Inter" pitchFamily="34" charset="-122"/>
                <a:cs typeface="Inter" pitchFamily="34" charset="-120"/>
              </a:rPr>
              <a:t>permet</a:t>
            </a:r>
            <a:r>
              <a:rPr lang="en-US" sz="2400" kern="0" spc="-34" dirty="0">
                <a:solidFill>
                  <a:srgbClr val="E5E0DF"/>
                </a:solidFill>
                <a:latin typeface="Inter" pitchFamily="34" charset="0"/>
                <a:ea typeface="Inter" pitchFamily="34" charset="-122"/>
                <a:cs typeface="Inter" pitchFamily="34" charset="-120"/>
              </a:rPr>
              <a:t> </a:t>
            </a:r>
            <a:r>
              <a:rPr lang="en-US" sz="2400" kern="0" spc="-34" dirty="0" err="1">
                <a:solidFill>
                  <a:srgbClr val="E5E0DF"/>
                </a:solidFill>
                <a:latin typeface="Inter" pitchFamily="34" charset="0"/>
                <a:ea typeface="Inter" pitchFamily="34" charset="-122"/>
                <a:cs typeface="Inter" pitchFamily="34" charset="-120"/>
              </a:rPr>
              <a:t>d'étudier</a:t>
            </a:r>
            <a:r>
              <a:rPr lang="en-US" sz="2400" kern="0" spc="-34" dirty="0">
                <a:solidFill>
                  <a:srgbClr val="E5E0DF"/>
                </a:solidFill>
                <a:latin typeface="Inter" pitchFamily="34" charset="0"/>
                <a:ea typeface="Inter" pitchFamily="34" charset="-122"/>
                <a:cs typeface="Inter" pitchFamily="34" charset="-120"/>
              </a:rPr>
              <a:t> le corps </a:t>
            </a:r>
            <a:r>
              <a:rPr lang="en-US" sz="2400" kern="0" spc="-34" dirty="0" err="1">
                <a:solidFill>
                  <a:srgbClr val="E5E0DF"/>
                </a:solidFill>
                <a:latin typeface="Inter" pitchFamily="34" charset="0"/>
                <a:ea typeface="Inter" pitchFamily="34" charset="-122"/>
                <a:cs typeface="Inter" pitchFamily="34" charset="-120"/>
              </a:rPr>
              <a:t>humain</a:t>
            </a:r>
            <a:r>
              <a:rPr lang="en-US" sz="2400" kern="0" spc="-34" dirty="0">
                <a:solidFill>
                  <a:srgbClr val="E5E0DF"/>
                </a:solidFill>
                <a:latin typeface="Inter" pitchFamily="34" charset="0"/>
                <a:ea typeface="Inter" pitchFamily="34" charset="-122"/>
                <a:cs typeface="Inter" pitchFamily="34" charset="-120"/>
              </a:rPr>
              <a:t> de manière non invasive.</a:t>
            </a:r>
            <a:endParaRPr lang="en-US" sz="2400" dirty="0"/>
          </a:p>
          <a:p>
            <a:endParaRPr lang="fr-FR" dirty="0"/>
          </a:p>
        </p:txBody>
      </p:sp>
      <p:sp>
        <p:nvSpPr>
          <p:cNvPr id="5" name="Espace réservé du texte 4">
            <a:extLst>
              <a:ext uri="{FF2B5EF4-FFF2-40B4-BE49-F238E27FC236}">
                <a16:creationId xmlns:a16="http://schemas.microsoft.com/office/drawing/2014/main" id="{1ABD1B1C-E7AC-41BC-8852-64B97CC21A27}"/>
              </a:ext>
            </a:extLst>
          </p:cNvPr>
          <p:cNvSpPr>
            <a:spLocks noGrp="1"/>
          </p:cNvSpPr>
          <p:nvPr>
            <p:ph type="body" sz="quarter" idx="3"/>
          </p:nvPr>
        </p:nvSpPr>
        <p:spPr/>
        <p:txBody>
          <a:bodyPr/>
          <a:lstStyle/>
          <a:p>
            <a:r>
              <a:rPr lang="en-US" b="1" i="1" u="sng" kern="0" spc="-64" dirty="0" err="1">
                <a:solidFill>
                  <a:srgbClr val="FFFFFF"/>
                </a:solidFill>
                <a:latin typeface="Inter" pitchFamily="34" charset="0"/>
                <a:ea typeface="Inter" pitchFamily="34" charset="-122"/>
                <a:cs typeface="Inter" pitchFamily="34" charset="-120"/>
              </a:rPr>
              <a:t>Essais</a:t>
            </a:r>
            <a:r>
              <a:rPr lang="en-US" b="1" i="1" u="sng" kern="0" spc="-64" dirty="0">
                <a:solidFill>
                  <a:srgbClr val="FFFFFF"/>
                </a:solidFill>
                <a:latin typeface="Inter" pitchFamily="34" charset="0"/>
                <a:ea typeface="Inter" pitchFamily="34" charset="-122"/>
                <a:cs typeface="Inter" pitchFamily="34" charset="-120"/>
              </a:rPr>
              <a:t> </a:t>
            </a:r>
            <a:r>
              <a:rPr lang="en-US" b="1" i="1" u="sng" kern="0" spc="-64" dirty="0" err="1">
                <a:solidFill>
                  <a:srgbClr val="FFFFFF"/>
                </a:solidFill>
                <a:latin typeface="Inter" pitchFamily="34" charset="0"/>
                <a:ea typeface="Inter" pitchFamily="34" charset="-122"/>
                <a:cs typeface="Inter" pitchFamily="34" charset="-120"/>
              </a:rPr>
              <a:t>Cliniques</a:t>
            </a:r>
            <a:endParaRPr lang="en-US" i="1" u="sng" dirty="0"/>
          </a:p>
          <a:p>
            <a:endParaRPr lang="fr-FR" dirty="0"/>
          </a:p>
        </p:txBody>
      </p:sp>
      <p:sp>
        <p:nvSpPr>
          <p:cNvPr id="6" name="Espace réservé du texte 5">
            <a:extLst>
              <a:ext uri="{FF2B5EF4-FFF2-40B4-BE49-F238E27FC236}">
                <a16:creationId xmlns:a16="http://schemas.microsoft.com/office/drawing/2014/main" id="{3994D7E4-8012-486D-82C1-2E0448957991}"/>
              </a:ext>
            </a:extLst>
          </p:cNvPr>
          <p:cNvSpPr>
            <a:spLocks noGrp="1"/>
          </p:cNvSpPr>
          <p:nvPr>
            <p:ph type="body" sz="half" idx="16"/>
          </p:nvPr>
        </p:nvSpPr>
        <p:spPr>
          <a:xfrm>
            <a:off x="4421167" y="2058501"/>
            <a:ext cx="3300984" cy="3219450"/>
          </a:xfrm>
        </p:spPr>
        <p:txBody>
          <a:bodyPr>
            <a:normAutofit/>
          </a:bodyPr>
          <a:lstStyle/>
          <a:p>
            <a:r>
              <a:rPr lang="fr-FR" sz="2400" dirty="0">
                <a:effectLst/>
                <a:latin typeface="Inter "/>
                <a:ea typeface="Inter"/>
                <a:cs typeface="Arabic Typesetting" panose="03020402040406030203" pitchFamily="66" charset="-78"/>
              </a:rPr>
              <a:t>Les essais cliniques des premiers vaccins contre la poliomyélite, qui ont permis d'éradiquer cette maladie dans de nombreux pays</a:t>
            </a:r>
            <a:endParaRPr lang="fr-FR" sz="2400" dirty="0">
              <a:latin typeface="Inter "/>
              <a:ea typeface="Inter"/>
              <a:cs typeface="Arabic Typesetting" panose="03020402040406030203" pitchFamily="66" charset="-78"/>
            </a:endParaRPr>
          </a:p>
        </p:txBody>
      </p:sp>
      <p:sp>
        <p:nvSpPr>
          <p:cNvPr id="7" name="Espace réservé du texte 6">
            <a:extLst>
              <a:ext uri="{FF2B5EF4-FFF2-40B4-BE49-F238E27FC236}">
                <a16:creationId xmlns:a16="http://schemas.microsoft.com/office/drawing/2014/main" id="{16FC6083-A572-44B0-805C-417BE84EEC33}"/>
              </a:ext>
            </a:extLst>
          </p:cNvPr>
          <p:cNvSpPr>
            <a:spLocks noGrp="1"/>
          </p:cNvSpPr>
          <p:nvPr>
            <p:ph type="body" sz="quarter" idx="13"/>
          </p:nvPr>
        </p:nvSpPr>
        <p:spPr>
          <a:xfrm>
            <a:off x="7961351" y="1198867"/>
            <a:ext cx="4160637" cy="762366"/>
          </a:xfrm>
        </p:spPr>
        <p:txBody>
          <a:bodyPr/>
          <a:lstStyle/>
          <a:p>
            <a:pPr algn="l">
              <a:lnSpc>
                <a:spcPts val="2672"/>
              </a:lnSpc>
            </a:pPr>
            <a:r>
              <a:rPr lang="en-US" b="1" i="1" u="sng" kern="0" spc="-64" dirty="0">
                <a:solidFill>
                  <a:srgbClr val="FFFFFF"/>
                </a:solidFill>
                <a:latin typeface="Inter" pitchFamily="34" charset="0"/>
                <a:ea typeface="Inter" pitchFamily="34" charset="-122"/>
                <a:cs typeface="Inter" pitchFamily="34" charset="-120"/>
              </a:rPr>
              <a:t>Recherche </a:t>
            </a:r>
            <a:r>
              <a:rPr lang="en-US" b="1" i="1" u="sng" kern="0" spc="-64" dirty="0" err="1">
                <a:solidFill>
                  <a:srgbClr val="FFFFFF"/>
                </a:solidFill>
                <a:latin typeface="Inter" pitchFamily="34" charset="0"/>
                <a:ea typeface="Inter" pitchFamily="34" charset="-122"/>
                <a:cs typeface="Inter" pitchFamily="34" charset="-120"/>
              </a:rPr>
              <a:t>Comportementale</a:t>
            </a:r>
            <a:endParaRPr lang="en-US" i="1" u="sng" dirty="0"/>
          </a:p>
        </p:txBody>
      </p:sp>
      <p:sp>
        <p:nvSpPr>
          <p:cNvPr id="8" name="Espace réservé du texte 7">
            <a:extLst>
              <a:ext uri="{FF2B5EF4-FFF2-40B4-BE49-F238E27FC236}">
                <a16:creationId xmlns:a16="http://schemas.microsoft.com/office/drawing/2014/main" id="{EE8444D1-170E-40B8-8133-223C118146CA}"/>
              </a:ext>
            </a:extLst>
          </p:cNvPr>
          <p:cNvSpPr>
            <a:spLocks noGrp="1"/>
          </p:cNvSpPr>
          <p:nvPr>
            <p:ph type="body" sz="half" idx="17"/>
          </p:nvPr>
        </p:nvSpPr>
        <p:spPr>
          <a:xfrm>
            <a:off x="7966571" y="2165352"/>
            <a:ext cx="4002690" cy="2286000"/>
          </a:xfrm>
        </p:spPr>
        <p:txBody>
          <a:bodyPr>
            <a:normAutofit fontScale="92500" lnSpcReduction="10000"/>
          </a:bodyPr>
          <a:lstStyle/>
          <a:p>
            <a:r>
              <a:rPr lang="en-US" sz="2400" kern="0" spc="-34" dirty="0">
                <a:solidFill>
                  <a:srgbClr val="E5E0DF"/>
                </a:solidFill>
                <a:latin typeface="Inter" pitchFamily="34" charset="0"/>
                <a:ea typeface="Inter" pitchFamily="34" charset="-122"/>
                <a:cs typeface="Inter" pitchFamily="34" charset="-120"/>
              </a:rPr>
              <a:t>La </a:t>
            </a:r>
            <a:r>
              <a:rPr lang="en-US" sz="2400" kern="0" spc="-34" dirty="0" err="1">
                <a:solidFill>
                  <a:srgbClr val="E5E0DF"/>
                </a:solidFill>
                <a:latin typeface="Inter" pitchFamily="34" charset="0"/>
                <a:ea typeface="Inter" pitchFamily="34" charset="-122"/>
                <a:cs typeface="Inter" pitchFamily="34" charset="-120"/>
              </a:rPr>
              <a:t>psychologie</a:t>
            </a:r>
            <a:r>
              <a:rPr lang="en-US" sz="2400" kern="0" spc="-34" dirty="0">
                <a:solidFill>
                  <a:srgbClr val="E5E0DF"/>
                </a:solidFill>
                <a:latin typeface="Inter" pitchFamily="34" charset="0"/>
                <a:ea typeface="Inter" pitchFamily="34" charset="-122"/>
                <a:cs typeface="Inter" pitchFamily="34" charset="-120"/>
              </a:rPr>
              <a:t> </a:t>
            </a:r>
            <a:r>
              <a:rPr lang="en-US" sz="2400" kern="0" spc="-34" dirty="0" err="1">
                <a:solidFill>
                  <a:srgbClr val="E5E0DF"/>
                </a:solidFill>
                <a:latin typeface="Inter" pitchFamily="34" charset="0"/>
                <a:ea typeface="Inter" pitchFamily="34" charset="-122"/>
                <a:cs typeface="Inter" pitchFamily="34" charset="-120"/>
              </a:rPr>
              <a:t>expérimentale</a:t>
            </a:r>
            <a:r>
              <a:rPr lang="en-US" sz="2400" kern="0" spc="-34" dirty="0">
                <a:solidFill>
                  <a:srgbClr val="E5E0DF"/>
                </a:solidFill>
                <a:latin typeface="Inter" pitchFamily="34" charset="0"/>
                <a:ea typeface="Inter" pitchFamily="34" charset="-122"/>
                <a:cs typeface="Inter" pitchFamily="34" charset="-120"/>
              </a:rPr>
              <a:t> </a:t>
            </a:r>
            <a:r>
              <a:rPr lang="en-US" sz="2400" kern="0" spc="-34" dirty="0" err="1">
                <a:solidFill>
                  <a:srgbClr val="E5E0DF"/>
                </a:solidFill>
                <a:latin typeface="Inter" pitchFamily="34" charset="0"/>
                <a:ea typeface="Inter" pitchFamily="34" charset="-122"/>
                <a:cs typeface="Inter" pitchFamily="34" charset="-120"/>
              </a:rPr>
              <a:t>étudie</a:t>
            </a:r>
            <a:r>
              <a:rPr lang="en-US" sz="2400" kern="0" spc="-34" dirty="0">
                <a:solidFill>
                  <a:srgbClr val="E5E0DF"/>
                </a:solidFill>
                <a:latin typeface="Inter" pitchFamily="34" charset="0"/>
                <a:ea typeface="Inter" pitchFamily="34" charset="-122"/>
                <a:cs typeface="Inter" pitchFamily="34" charset="-120"/>
              </a:rPr>
              <a:t> le </a:t>
            </a:r>
            <a:r>
              <a:rPr lang="en-US" sz="2400" kern="0" spc="-34" dirty="0" err="1">
                <a:solidFill>
                  <a:srgbClr val="E5E0DF"/>
                </a:solidFill>
                <a:latin typeface="Inter" pitchFamily="34" charset="0"/>
                <a:ea typeface="Inter" pitchFamily="34" charset="-122"/>
                <a:cs typeface="Inter" pitchFamily="34" charset="-120"/>
              </a:rPr>
              <a:t>comportement</a:t>
            </a:r>
            <a:r>
              <a:rPr lang="en-US" sz="2400" kern="0" spc="-34" dirty="0">
                <a:solidFill>
                  <a:srgbClr val="E5E0DF"/>
                </a:solidFill>
                <a:latin typeface="Inter" pitchFamily="34" charset="0"/>
                <a:ea typeface="Inter" pitchFamily="34" charset="-122"/>
                <a:cs typeface="Inter" pitchFamily="34" charset="-120"/>
              </a:rPr>
              <a:t> </a:t>
            </a:r>
            <a:r>
              <a:rPr lang="en-US" sz="2400" kern="0" spc="-34" dirty="0" err="1">
                <a:solidFill>
                  <a:srgbClr val="E5E0DF"/>
                </a:solidFill>
                <a:latin typeface="Inter" pitchFamily="34" charset="0"/>
                <a:ea typeface="Inter" pitchFamily="34" charset="-122"/>
                <a:cs typeface="Inter" pitchFamily="34" charset="-120"/>
              </a:rPr>
              <a:t>humain</a:t>
            </a:r>
            <a:r>
              <a:rPr lang="en-US" sz="2400" kern="0" spc="-34" dirty="0">
                <a:solidFill>
                  <a:srgbClr val="E5E0DF"/>
                </a:solidFill>
                <a:latin typeface="Inter" pitchFamily="34" charset="0"/>
                <a:ea typeface="Inter" pitchFamily="34" charset="-122"/>
                <a:cs typeface="Inter" pitchFamily="34" charset="-120"/>
              </a:rPr>
              <a:t> </a:t>
            </a:r>
            <a:r>
              <a:rPr lang="en-US" sz="2400" kern="0" spc="-34" dirty="0" err="1">
                <a:solidFill>
                  <a:srgbClr val="E5E0DF"/>
                </a:solidFill>
                <a:latin typeface="Inter" pitchFamily="34" charset="0"/>
                <a:ea typeface="Inter" pitchFamily="34" charset="-122"/>
                <a:cs typeface="Inter" pitchFamily="34" charset="-120"/>
              </a:rPr>
              <a:t>en</a:t>
            </a:r>
            <a:r>
              <a:rPr lang="en-US" sz="2400" kern="0" spc="-34" dirty="0">
                <a:solidFill>
                  <a:srgbClr val="E5E0DF"/>
                </a:solidFill>
                <a:latin typeface="Inter" pitchFamily="34" charset="0"/>
                <a:ea typeface="Inter" pitchFamily="34" charset="-122"/>
                <a:cs typeface="Inter" pitchFamily="34" charset="-120"/>
              </a:rPr>
              <a:t> </a:t>
            </a:r>
            <a:r>
              <a:rPr lang="en-US" sz="2400" kern="0" spc="-34" dirty="0" err="1">
                <a:solidFill>
                  <a:srgbClr val="E5E0DF"/>
                </a:solidFill>
                <a:latin typeface="Inter" pitchFamily="34" charset="0"/>
                <a:ea typeface="Inter" pitchFamily="34" charset="-122"/>
                <a:cs typeface="Inter" pitchFamily="34" charset="-120"/>
              </a:rPr>
              <a:t>laboratoire</a:t>
            </a:r>
            <a:r>
              <a:rPr lang="en-US" sz="2400" kern="0" spc="-34" dirty="0">
                <a:solidFill>
                  <a:srgbClr val="E5E0DF"/>
                </a:solidFill>
                <a:latin typeface="Inter" pitchFamily="34" charset="0"/>
                <a:ea typeface="Inter" pitchFamily="34" charset="-122"/>
                <a:cs typeface="Inter" pitchFamily="34" charset="-120"/>
              </a:rPr>
              <a:t>, </a:t>
            </a:r>
            <a:r>
              <a:rPr lang="en-US" sz="2400" kern="0" spc="-34" dirty="0" err="1">
                <a:solidFill>
                  <a:srgbClr val="E5E0DF"/>
                </a:solidFill>
                <a:latin typeface="Inter" pitchFamily="34" charset="0"/>
                <a:ea typeface="Inter" pitchFamily="34" charset="-122"/>
                <a:cs typeface="Inter" pitchFamily="34" charset="-120"/>
              </a:rPr>
              <a:t>en</a:t>
            </a:r>
            <a:r>
              <a:rPr lang="en-US" sz="2400" kern="0" spc="-34" dirty="0">
                <a:solidFill>
                  <a:srgbClr val="E5E0DF"/>
                </a:solidFill>
                <a:latin typeface="Inter" pitchFamily="34" charset="0"/>
                <a:ea typeface="Inter" pitchFamily="34" charset="-122"/>
                <a:cs typeface="Inter" pitchFamily="34" charset="-120"/>
              </a:rPr>
              <a:t> </a:t>
            </a:r>
            <a:r>
              <a:rPr lang="en-US" sz="2400" kern="0" spc="-34" dirty="0" err="1">
                <a:solidFill>
                  <a:srgbClr val="E5E0DF"/>
                </a:solidFill>
                <a:latin typeface="Inter" pitchFamily="34" charset="0"/>
                <a:ea typeface="Inter" pitchFamily="34" charset="-122"/>
                <a:cs typeface="Inter" pitchFamily="34" charset="-120"/>
              </a:rPr>
              <a:t>utilisant</a:t>
            </a:r>
            <a:r>
              <a:rPr lang="en-US" sz="2400" kern="0" spc="-34" dirty="0">
                <a:solidFill>
                  <a:srgbClr val="E5E0DF"/>
                </a:solidFill>
                <a:latin typeface="Inter" pitchFamily="34" charset="0"/>
                <a:ea typeface="Inter" pitchFamily="34" charset="-122"/>
                <a:cs typeface="Inter" pitchFamily="34" charset="-120"/>
              </a:rPr>
              <a:t> </a:t>
            </a:r>
            <a:r>
              <a:rPr lang="en-US" sz="2400" kern="0" spc="-34" dirty="0" err="1">
                <a:solidFill>
                  <a:srgbClr val="E5E0DF"/>
                </a:solidFill>
                <a:latin typeface="Inter" pitchFamily="34" charset="0"/>
                <a:ea typeface="Inter" pitchFamily="34" charset="-122"/>
                <a:cs typeface="Inter" pitchFamily="34" charset="-120"/>
              </a:rPr>
              <a:t>diverses</a:t>
            </a:r>
            <a:r>
              <a:rPr lang="en-US" sz="2400" kern="0" spc="-34" dirty="0">
                <a:solidFill>
                  <a:srgbClr val="E5E0DF"/>
                </a:solidFill>
                <a:latin typeface="Inter" pitchFamily="34" charset="0"/>
                <a:ea typeface="Inter" pitchFamily="34" charset="-122"/>
                <a:cs typeface="Inter" pitchFamily="34" charset="-120"/>
              </a:rPr>
              <a:t> </a:t>
            </a:r>
            <a:r>
              <a:rPr lang="en-US" sz="2400" kern="0" spc="-34" dirty="0" err="1">
                <a:solidFill>
                  <a:srgbClr val="E5E0DF"/>
                </a:solidFill>
                <a:latin typeface="Inter" pitchFamily="34" charset="0"/>
                <a:ea typeface="Inter" pitchFamily="34" charset="-122"/>
                <a:cs typeface="Inter" pitchFamily="34" charset="-120"/>
              </a:rPr>
              <a:t>méthodologies</a:t>
            </a:r>
            <a:r>
              <a:rPr lang="en-US" sz="2400" kern="0" spc="-34" dirty="0">
                <a:solidFill>
                  <a:srgbClr val="E5E0DF"/>
                </a:solidFill>
                <a:latin typeface="Inter" pitchFamily="34" charset="0"/>
                <a:ea typeface="Inter" pitchFamily="34" charset="-122"/>
                <a:cs typeface="Inter" pitchFamily="34" charset="-120"/>
              </a:rPr>
              <a:t> </a:t>
            </a:r>
            <a:r>
              <a:rPr lang="en-US" sz="2400" kern="0" spc="-34" dirty="0" err="1">
                <a:solidFill>
                  <a:srgbClr val="E5E0DF"/>
                </a:solidFill>
                <a:latin typeface="Inter" pitchFamily="34" charset="0"/>
                <a:ea typeface="Inter" pitchFamily="34" charset="-122"/>
                <a:cs typeface="Inter" pitchFamily="34" charset="-120"/>
              </a:rPr>
              <a:t>telles</a:t>
            </a:r>
            <a:r>
              <a:rPr lang="en-US" sz="2400" kern="0" spc="-34" dirty="0">
                <a:solidFill>
                  <a:srgbClr val="E5E0DF"/>
                </a:solidFill>
                <a:latin typeface="Inter" pitchFamily="34" charset="0"/>
                <a:ea typeface="Inter" pitchFamily="34" charset="-122"/>
                <a:cs typeface="Inter" pitchFamily="34" charset="-120"/>
              </a:rPr>
              <a:t> que la </a:t>
            </a:r>
            <a:r>
              <a:rPr lang="en-US" sz="2400" kern="0" spc="-34" dirty="0" err="1">
                <a:solidFill>
                  <a:srgbClr val="E5E0DF"/>
                </a:solidFill>
                <a:latin typeface="Inter" pitchFamily="34" charset="0"/>
                <a:ea typeface="Inter" pitchFamily="34" charset="-122"/>
                <a:cs typeface="Inter" pitchFamily="34" charset="-120"/>
              </a:rPr>
              <a:t>méthode</a:t>
            </a:r>
            <a:r>
              <a:rPr lang="en-US" sz="2400" kern="0" spc="-34" dirty="0">
                <a:solidFill>
                  <a:srgbClr val="E5E0DF"/>
                </a:solidFill>
                <a:latin typeface="Inter" pitchFamily="34" charset="0"/>
                <a:ea typeface="Inter" pitchFamily="34" charset="-122"/>
                <a:cs typeface="Inter" pitchFamily="34" charset="-120"/>
              </a:rPr>
              <a:t> </a:t>
            </a:r>
            <a:r>
              <a:rPr lang="en-US" sz="2400" kern="0" spc="-34" dirty="0" err="1">
                <a:solidFill>
                  <a:srgbClr val="E5E0DF"/>
                </a:solidFill>
                <a:latin typeface="Inter" pitchFamily="34" charset="0"/>
                <a:ea typeface="Inter" pitchFamily="34" charset="-122"/>
                <a:cs typeface="Inter" pitchFamily="34" charset="-120"/>
              </a:rPr>
              <a:t>d'observation</a:t>
            </a:r>
            <a:r>
              <a:rPr lang="en-US" sz="2400" kern="0" spc="-34" dirty="0">
                <a:solidFill>
                  <a:srgbClr val="E5E0DF"/>
                </a:solidFill>
                <a:latin typeface="Inter" pitchFamily="34" charset="0"/>
                <a:ea typeface="Inter" pitchFamily="34" charset="-122"/>
                <a:cs typeface="Inter" pitchFamily="34" charset="-120"/>
              </a:rPr>
              <a:t> </a:t>
            </a:r>
            <a:r>
              <a:rPr lang="en-US" sz="2400" kern="0" spc="-34" dirty="0" err="1">
                <a:solidFill>
                  <a:srgbClr val="E5E0DF"/>
                </a:solidFill>
                <a:latin typeface="Inter" pitchFamily="34" charset="0"/>
                <a:ea typeface="Inter" pitchFamily="34" charset="-122"/>
                <a:cs typeface="Inter" pitchFamily="34" charset="-120"/>
              </a:rPr>
              <a:t>ou</a:t>
            </a:r>
            <a:r>
              <a:rPr lang="en-US" sz="2400" kern="0" spc="-34" dirty="0">
                <a:solidFill>
                  <a:srgbClr val="E5E0DF"/>
                </a:solidFill>
                <a:latin typeface="Inter" pitchFamily="34" charset="0"/>
                <a:ea typeface="Inter" pitchFamily="34" charset="-122"/>
                <a:cs typeface="Inter" pitchFamily="34" charset="-120"/>
              </a:rPr>
              <a:t> les tests </a:t>
            </a:r>
            <a:r>
              <a:rPr lang="en-US" sz="2400" kern="0" spc="-34" dirty="0" err="1">
                <a:solidFill>
                  <a:srgbClr val="E5E0DF"/>
                </a:solidFill>
                <a:latin typeface="Inter" pitchFamily="34" charset="0"/>
                <a:ea typeface="Inter" pitchFamily="34" charset="-122"/>
                <a:cs typeface="Inter" pitchFamily="34" charset="-120"/>
              </a:rPr>
              <a:t>psychométriques</a:t>
            </a:r>
            <a:r>
              <a:rPr lang="en-US" sz="2400" kern="0" spc="-34" dirty="0">
                <a:solidFill>
                  <a:srgbClr val="E5E0DF"/>
                </a:solidFill>
                <a:latin typeface="Inter" pitchFamily="34" charset="0"/>
                <a:ea typeface="Inter" pitchFamily="34" charset="-122"/>
                <a:cs typeface="Inter" pitchFamily="34" charset="-120"/>
              </a:rPr>
              <a:t>.</a:t>
            </a:r>
            <a:endParaRPr lang="en-US" sz="2400" dirty="0"/>
          </a:p>
          <a:p>
            <a:endParaRPr lang="fr-FR" dirty="0"/>
          </a:p>
        </p:txBody>
      </p:sp>
      <p:pic>
        <p:nvPicPr>
          <p:cNvPr id="9" name="Image 0" descr="preencoded.png">
            <a:extLst>
              <a:ext uri="{FF2B5EF4-FFF2-40B4-BE49-F238E27FC236}">
                <a16:creationId xmlns:a16="http://schemas.microsoft.com/office/drawing/2014/main" id="{696F9B2E-88B0-4312-9750-E9E65AE7EDA4}"/>
              </a:ext>
            </a:extLst>
          </p:cNvPr>
          <p:cNvPicPr>
            <a:picLocks noChangeAspect="1"/>
          </p:cNvPicPr>
          <p:nvPr/>
        </p:nvPicPr>
        <p:blipFill>
          <a:blip r:embed="rId2"/>
          <a:stretch>
            <a:fillRect/>
          </a:stretch>
        </p:blipFill>
        <p:spPr>
          <a:xfrm>
            <a:off x="829412" y="4460878"/>
            <a:ext cx="3221355" cy="1990844"/>
          </a:xfrm>
          <a:prstGeom prst="rect">
            <a:avLst/>
          </a:prstGeom>
        </p:spPr>
      </p:pic>
      <p:pic>
        <p:nvPicPr>
          <p:cNvPr id="10" name="Image 1" descr="preencoded.png">
            <a:extLst>
              <a:ext uri="{FF2B5EF4-FFF2-40B4-BE49-F238E27FC236}">
                <a16:creationId xmlns:a16="http://schemas.microsoft.com/office/drawing/2014/main" id="{88BD9F8D-BD93-42D7-BAE1-2FE7D7C73A0B}"/>
              </a:ext>
            </a:extLst>
          </p:cNvPr>
          <p:cNvPicPr>
            <a:picLocks noChangeAspect="1"/>
          </p:cNvPicPr>
          <p:nvPr/>
        </p:nvPicPr>
        <p:blipFill>
          <a:blip r:embed="rId3"/>
          <a:stretch>
            <a:fillRect/>
          </a:stretch>
        </p:blipFill>
        <p:spPr>
          <a:xfrm>
            <a:off x="4593325" y="4460878"/>
            <a:ext cx="3221355" cy="1990844"/>
          </a:xfrm>
          <a:prstGeom prst="rect">
            <a:avLst/>
          </a:prstGeom>
        </p:spPr>
      </p:pic>
      <p:pic>
        <p:nvPicPr>
          <p:cNvPr id="11" name="Image 2" descr="preencoded.png">
            <a:extLst>
              <a:ext uri="{FF2B5EF4-FFF2-40B4-BE49-F238E27FC236}">
                <a16:creationId xmlns:a16="http://schemas.microsoft.com/office/drawing/2014/main" id="{727CA578-99D2-4058-AED2-3E5A2B17A309}"/>
              </a:ext>
            </a:extLst>
          </p:cNvPr>
          <p:cNvPicPr>
            <a:picLocks noChangeAspect="1"/>
          </p:cNvPicPr>
          <p:nvPr/>
        </p:nvPicPr>
        <p:blipFill>
          <a:blip r:embed="rId4"/>
          <a:stretch>
            <a:fillRect/>
          </a:stretch>
        </p:blipFill>
        <p:spPr>
          <a:xfrm>
            <a:off x="8357239" y="4460878"/>
            <a:ext cx="3221355" cy="1990844"/>
          </a:xfrm>
          <a:prstGeom prst="rect">
            <a:avLst/>
          </a:prstGeom>
        </p:spPr>
      </p:pic>
    </p:spTree>
    <p:extLst>
      <p:ext uri="{BB962C8B-B14F-4D97-AF65-F5344CB8AC3E}">
        <p14:creationId xmlns:p14="http://schemas.microsoft.com/office/powerpoint/2010/main" val="3095322407"/>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9C5E47-969D-498D-AC6A-BFABD25EB589}"/>
              </a:ext>
            </a:extLst>
          </p:cNvPr>
          <p:cNvSpPr>
            <a:spLocks noGrp="1"/>
          </p:cNvSpPr>
          <p:nvPr>
            <p:ph type="title"/>
          </p:nvPr>
        </p:nvSpPr>
        <p:spPr/>
        <p:txBody>
          <a:bodyPr>
            <a:noAutofit/>
          </a:bodyPr>
          <a:lstStyle/>
          <a:p>
            <a:r>
              <a:rPr lang="en-US" sz="4400" b="1" i="1" u="sng" kern="0" spc="-131" dirty="0" err="1">
                <a:solidFill>
                  <a:srgbClr val="FFFFFF"/>
                </a:solidFill>
                <a:latin typeface="Georgia" panose="02040502050405020303" pitchFamily="18" charset="0"/>
                <a:ea typeface="Inter" pitchFamily="34" charset="-122"/>
                <a:cs typeface="Inter" pitchFamily="34" charset="-120"/>
              </a:rPr>
              <a:t>Avantages</a:t>
            </a:r>
            <a:r>
              <a:rPr lang="en-US" sz="4400" b="1" i="1" u="sng" kern="0" spc="-131" dirty="0">
                <a:solidFill>
                  <a:srgbClr val="FFFFFF"/>
                </a:solidFill>
                <a:latin typeface="Georgia" panose="02040502050405020303" pitchFamily="18" charset="0"/>
                <a:ea typeface="Inter" pitchFamily="34" charset="-122"/>
                <a:cs typeface="Inter" pitchFamily="34" charset="-120"/>
              </a:rPr>
              <a:t> et </a:t>
            </a:r>
            <a:r>
              <a:rPr lang="en-US" sz="4400" b="1" i="1" u="sng" kern="0" spc="-131" dirty="0" err="1">
                <a:solidFill>
                  <a:srgbClr val="FFFFFF"/>
                </a:solidFill>
                <a:latin typeface="Georgia" panose="02040502050405020303" pitchFamily="18" charset="0"/>
                <a:ea typeface="Inter" pitchFamily="34" charset="-122"/>
                <a:cs typeface="Inter" pitchFamily="34" charset="-120"/>
              </a:rPr>
              <a:t>Inconvénients</a:t>
            </a:r>
            <a:r>
              <a:rPr lang="en-US" sz="4400" b="1" i="1" u="sng" kern="0" spc="-131" dirty="0">
                <a:solidFill>
                  <a:srgbClr val="FFFFFF"/>
                </a:solidFill>
                <a:latin typeface="Georgia" panose="02040502050405020303" pitchFamily="18" charset="0"/>
                <a:ea typeface="Inter" pitchFamily="34" charset="-122"/>
                <a:cs typeface="Inter" pitchFamily="34" charset="-120"/>
              </a:rPr>
              <a:t> de </a:t>
            </a:r>
            <a:r>
              <a:rPr lang="en-US" sz="4400" b="1" i="1" u="sng" kern="0" spc="-131" dirty="0" err="1">
                <a:solidFill>
                  <a:srgbClr val="FFFFFF"/>
                </a:solidFill>
                <a:latin typeface="Georgia" panose="02040502050405020303" pitchFamily="18" charset="0"/>
                <a:ea typeface="Inter" pitchFamily="34" charset="-122"/>
                <a:cs typeface="Inter" pitchFamily="34" charset="-120"/>
              </a:rPr>
              <a:t>l'Expérimentation</a:t>
            </a:r>
            <a:r>
              <a:rPr lang="en-US" sz="4400" b="1" i="1" u="sng" kern="0" spc="-131" dirty="0">
                <a:solidFill>
                  <a:srgbClr val="FFFFFF"/>
                </a:solidFill>
                <a:latin typeface="Georgia" panose="02040502050405020303" pitchFamily="18" charset="0"/>
                <a:ea typeface="Inter" pitchFamily="34" charset="-122"/>
                <a:cs typeface="Inter" pitchFamily="34" charset="-120"/>
              </a:rPr>
              <a:t> </a:t>
            </a:r>
            <a:r>
              <a:rPr lang="en-US" sz="4400" b="1" i="1" u="sng" kern="0" spc="-131" dirty="0" err="1">
                <a:solidFill>
                  <a:srgbClr val="FFFFFF"/>
                </a:solidFill>
                <a:latin typeface="Georgia" panose="02040502050405020303" pitchFamily="18" charset="0"/>
                <a:ea typeface="Inter" pitchFamily="34" charset="-122"/>
                <a:cs typeface="Inter" pitchFamily="34" charset="-120"/>
              </a:rPr>
              <a:t>Humaine</a:t>
            </a:r>
            <a:br>
              <a:rPr lang="en-US" sz="4400" b="1" i="1" u="sng" dirty="0">
                <a:latin typeface="Georgia" panose="02040502050405020303" pitchFamily="18" charset="0"/>
              </a:rPr>
            </a:br>
            <a:endParaRPr lang="fr-FR" sz="4400" b="1" i="1" u="sng" dirty="0">
              <a:latin typeface="Georgia" panose="02040502050405020303" pitchFamily="18" charset="0"/>
            </a:endParaRPr>
          </a:p>
        </p:txBody>
      </p:sp>
      <p:sp>
        <p:nvSpPr>
          <p:cNvPr id="3" name="Espace réservé du contenu 2">
            <a:extLst>
              <a:ext uri="{FF2B5EF4-FFF2-40B4-BE49-F238E27FC236}">
                <a16:creationId xmlns:a16="http://schemas.microsoft.com/office/drawing/2014/main" id="{B8DE4396-D8E5-4259-8E00-771860AFB3C6}"/>
              </a:ext>
            </a:extLst>
          </p:cNvPr>
          <p:cNvSpPr>
            <a:spLocks noGrp="1"/>
          </p:cNvSpPr>
          <p:nvPr>
            <p:ph sz="half" idx="1"/>
          </p:nvPr>
        </p:nvSpPr>
        <p:spPr>
          <a:xfrm>
            <a:off x="177422" y="1361685"/>
            <a:ext cx="5177912" cy="3255881"/>
          </a:xfrm>
        </p:spPr>
        <p:txBody>
          <a:bodyPr>
            <a:normAutofit fontScale="92500" lnSpcReduction="10000"/>
          </a:bodyPr>
          <a:lstStyle/>
          <a:p>
            <a:r>
              <a:rPr lang="en-US" sz="2800" b="1" u="sng" kern="0" spc="-79" dirty="0" err="1">
                <a:solidFill>
                  <a:schemeClr val="tx1"/>
                </a:solidFill>
                <a:latin typeface="Inter" pitchFamily="34" charset="0"/>
                <a:ea typeface="Inter" pitchFamily="34" charset="-122"/>
                <a:cs typeface="Inter" pitchFamily="34" charset="-120"/>
              </a:rPr>
              <a:t>Avantages</a:t>
            </a:r>
            <a:endParaRPr lang="en-US" sz="2800" u="sng" dirty="0">
              <a:solidFill>
                <a:schemeClr val="tx1"/>
              </a:solidFill>
            </a:endParaRPr>
          </a:p>
          <a:p>
            <a:r>
              <a:rPr lang="en-US" sz="2400" kern="0" spc="-35" dirty="0" err="1">
                <a:solidFill>
                  <a:srgbClr val="E5E0DF"/>
                </a:solidFill>
                <a:latin typeface="Inter" pitchFamily="34" charset="0"/>
                <a:ea typeface="Inter" pitchFamily="34" charset="-122"/>
                <a:cs typeface="Inter" pitchFamily="34" charset="-120"/>
              </a:rPr>
              <a:t>Développement</a:t>
            </a:r>
            <a:r>
              <a:rPr lang="en-US" sz="2400" kern="0" spc="-35" dirty="0">
                <a:solidFill>
                  <a:srgbClr val="E5E0DF"/>
                </a:solidFill>
                <a:latin typeface="Inter" pitchFamily="34" charset="0"/>
                <a:ea typeface="Inter" pitchFamily="34" charset="-122"/>
                <a:cs typeface="Inter" pitchFamily="34" charset="-120"/>
              </a:rPr>
              <a:t> de </a:t>
            </a:r>
            <a:r>
              <a:rPr lang="en-US" sz="2400" kern="0" spc="-35" dirty="0" err="1">
                <a:solidFill>
                  <a:srgbClr val="E5E0DF"/>
                </a:solidFill>
                <a:latin typeface="Inter" pitchFamily="34" charset="0"/>
                <a:ea typeface="Inter" pitchFamily="34" charset="-122"/>
                <a:cs typeface="Inter" pitchFamily="34" charset="-120"/>
              </a:rPr>
              <a:t>traitements</a:t>
            </a:r>
            <a:r>
              <a:rPr lang="en-US" sz="2400" kern="0" spc="-35" dirty="0">
                <a:solidFill>
                  <a:srgbClr val="E5E0DF"/>
                </a:solidFill>
                <a:latin typeface="Inter" pitchFamily="34" charset="0"/>
                <a:ea typeface="Inter" pitchFamily="34" charset="-122"/>
                <a:cs typeface="Inter" pitchFamily="34" charset="-120"/>
              </a:rPr>
              <a:t> </a:t>
            </a:r>
            <a:r>
              <a:rPr lang="en-US" sz="2400" kern="0" spc="-35" dirty="0" err="1">
                <a:solidFill>
                  <a:srgbClr val="E5E0DF"/>
                </a:solidFill>
                <a:latin typeface="Inter" pitchFamily="34" charset="0"/>
                <a:ea typeface="Inter" pitchFamily="34" charset="-122"/>
                <a:cs typeface="Inter" pitchFamily="34" charset="-120"/>
              </a:rPr>
              <a:t>médicaux</a:t>
            </a:r>
            <a:r>
              <a:rPr lang="en-US" sz="2400" kern="0" spc="-35" dirty="0">
                <a:solidFill>
                  <a:srgbClr val="E5E0DF"/>
                </a:solidFill>
                <a:latin typeface="Inter" pitchFamily="34" charset="0"/>
                <a:ea typeface="Inter" pitchFamily="34" charset="-122"/>
                <a:cs typeface="Inter" pitchFamily="34" charset="-120"/>
              </a:rPr>
              <a:t> </a:t>
            </a:r>
            <a:r>
              <a:rPr lang="en-US" sz="2400" kern="0" spc="-35" dirty="0" err="1">
                <a:solidFill>
                  <a:srgbClr val="E5E0DF"/>
                </a:solidFill>
                <a:latin typeface="Inter" pitchFamily="34" charset="0"/>
                <a:ea typeface="Inter" pitchFamily="34" charset="-122"/>
                <a:cs typeface="Inter" pitchFamily="34" charset="-120"/>
              </a:rPr>
              <a:t>innovants</a:t>
            </a:r>
            <a:endParaRPr lang="en-US" sz="2400" dirty="0"/>
          </a:p>
          <a:p>
            <a:r>
              <a:rPr lang="en-US" sz="2400" kern="0" spc="-35" dirty="0" err="1">
                <a:solidFill>
                  <a:srgbClr val="E5E0DF"/>
                </a:solidFill>
                <a:latin typeface="Inter" pitchFamily="34" charset="0"/>
                <a:ea typeface="Inter" pitchFamily="34" charset="-122"/>
                <a:cs typeface="Inter" pitchFamily="34" charset="-120"/>
              </a:rPr>
              <a:t>Découverte</a:t>
            </a:r>
            <a:r>
              <a:rPr lang="en-US" sz="2400" kern="0" spc="-35" dirty="0">
                <a:solidFill>
                  <a:srgbClr val="E5E0DF"/>
                </a:solidFill>
                <a:latin typeface="Inter" pitchFamily="34" charset="0"/>
                <a:ea typeface="Inter" pitchFamily="34" charset="-122"/>
                <a:cs typeface="Inter" pitchFamily="34" charset="-120"/>
              </a:rPr>
              <a:t> de nouveaux </a:t>
            </a:r>
            <a:r>
              <a:rPr lang="en-US" sz="2400" kern="0" spc="-35" dirty="0" err="1">
                <a:solidFill>
                  <a:srgbClr val="E5E0DF"/>
                </a:solidFill>
                <a:latin typeface="Inter" pitchFamily="34" charset="0"/>
                <a:ea typeface="Inter" pitchFamily="34" charset="-122"/>
                <a:cs typeface="Inter" pitchFamily="34" charset="-120"/>
              </a:rPr>
              <a:t>procédés</a:t>
            </a:r>
            <a:r>
              <a:rPr lang="en-US" sz="2400" kern="0" spc="-35" dirty="0">
                <a:solidFill>
                  <a:srgbClr val="E5E0DF"/>
                </a:solidFill>
                <a:latin typeface="Inter" pitchFamily="34" charset="0"/>
                <a:ea typeface="Inter" pitchFamily="34" charset="-122"/>
                <a:cs typeface="Inter" pitchFamily="34" charset="-120"/>
              </a:rPr>
              <a:t> de diagnostic</a:t>
            </a:r>
            <a:endParaRPr lang="en-US" sz="2400" dirty="0"/>
          </a:p>
          <a:p>
            <a:r>
              <a:rPr lang="en-US" sz="2400" kern="0" spc="-35" dirty="0" err="1">
                <a:solidFill>
                  <a:srgbClr val="E5E0DF"/>
                </a:solidFill>
                <a:latin typeface="Inter" pitchFamily="34" charset="0"/>
                <a:ea typeface="Inter" pitchFamily="34" charset="-122"/>
                <a:cs typeface="Inter" pitchFamily="34" charset="-120"/>
              </a:rPr>
              <a:t>Compréhension</a:t>
            </a:r>
            <a:r>
              <a:rPr lang="en-US" sz="2400" kern="0" spc="-35" dirty="0">
                <a:solidFill>
                  <a:srgbClr val="E5E0DF"/>
                </a:solidFill>
                <a:latin typeface="Inter" pitchFamily="34" charset="0"/>
                <a:ea typeface="Inter" pitchFamily="34" charset="-122"/>
                <a:cs typeface="Inter" pitchFamily="34" charset="-120"/>
              </a:rPr>
              <a:t> </a:t>
            </a:r>
            <a:r>
              <a:rPr lang="en-US" sz="2400" kern="0" spc="-35" dirty="0" err="1">
                <a:solidFill>
                  <a:srgbClr val="E5E0DF"/>
                </a:solidFill>
                <a:latin typeface="Inter" pitchFamily="34" charset="0"/>
                <a:ea typeface="Inter" pitchFamily="34" charset="-122"/>
                <a:cs typeface="Inter" pitchFamily="34" charset="-120"/>
              </a:rPr>
              <a:t>approfondie</a:t>
            </a:r>
            <a:r>
              <a:rPr lang="en-US" sz="2400" kern="0" spc="-35" dirty="0">
                <a:solidFill>
                  <a:srgbClr val="E5E0DF"/>
                </a:solidFill>
                <a:latin typeface="Inter" pitchFamily="34" charset="0"/>
                <a:ea typeface="Inter" pitchFamily="34" charset="-122"/>
                <a:cs typeface="Inter" pitchFamily="34" charset="-120"/>
              </a:rPr>
              <a:t> du corps </a:t>
            </a:r>
            <a:r>
              <a:rPr lang="en-US" sz="2400" kern="0" spc="-35" dirty="0" err="1">
                <a:solidFill>
                  <a:srgbClr val="E5E0DF"/>
                </a:solidFill>
                <a:latin typeface="Inter" pitchFamily="34" charset="0"/>
                <a:ea typeface="Inter" pitchFamily="34" charset="-122"/>
                <a:cs typeface="Inter" pitchFamily="34" charset="-120"/>
              </a:rPr>
              <a:t>humain</a:t>
            </a:r>
            <a:endParaRPr lang="en-US" sz="2400" dirty="0"/>
          </a:p>
          <a:p>
            <a:endParaRPr lang="fr-FR" dirty="0"/>
          </a:p>
        </p:txBody>
      </p:sp>
      <p:sp>
        <p:nvSpPr>
          <p:cNvPr id="4" name="Espace réservé du contenu 3">
            <a:extLst>
              <a:ext uri="{FF2B5EF4-FFF2-40B4-BE49-F238E27FC236}">
                <a16:creationId xmlns:a16="http://schemas.microsoft.com/office/drawing/2014/main" id="{5AE8C0F0-91BC-4A2C-9486-55826B4AA47C}"/>
              </a:ext>
            </a:extLst>
          </p:cNvPr>
          <p:cNvSpPr>
            <a:spLocks noGrp="1"/>
          </p:cNvSpPr>
          <p:nvPr>
            <p:ph sz="half" idx="2"/>
          </p:nvPr>
        </p:nvSpPr>
        <p:spPr>
          <a:xfrm>
            <a:off x="6213540" y="1580050"/>
            <a:ext cx="5387057" cy="3255881"/>
          </a:xfrm>
        </p:spPr>
        <p:txBody>
          <a:bodyPr>
            <a:normAutofit fontScale="92500" lnSpcReduction="10000"/>
          </a:bodyPr>
          <a:lstStyle/>
          <a:p>
            <a:r>
              <a:rPr lang="en-US" sz="2800" b="1" u="sng" kern="0" spc="-79" dirty="0" err="1">
                <a:solidFill>
                  <a:srgbClr val="FFFFFF"/>
                </a:solidFill>
                <a:latin typeface="Inter" pitchFamily="34" charset="0"/>
                <a:ea typeface="Inter" pitchFamily="34" charset="-122"/>
                <a:cs typeface="Inter" pitchFamily="34" charset="-120"/>
              </a:rPr>
              <a:t>Inconvénients</a:t>
            </a:r>
            <a:endParaRPr lang="en-US" sz="2800" u="sng" dirty="0"/>
          </a:p>
          <a:p>
            <a:r>
              <a:rPr lang="en-US" sz="2400" kern="0" spc="-35" dirty="0" err="1">
                <a:solidFill>
                  <a:srgbClr val="E5E0DF"/>
                </a:solidFill>
                <a:latin typeface="Inter" pitchFamily="34" charset="0"/>
                <a:ea typeface="Inter" pitchFamily="34" charset="-122"/>
                <a:cs typeface="Inter" pitchFamily="34" charset="-120"/>
              </a:rPr>
              <a:t>Risque</a:t>
            </a:r>
            <a:r>
              <a:rPr lang="en-US" sz="2400" kern="0" spc="-35" dirty="0">
                <a:solidFill>
                  <a:srgbClr val="E5E0DF"/>
                </a:solidFill>
                <a:latin typeface="Inter" pitchFamily="34" charset="0"/>
                <a:ea typeface="Inter" pitchFamily="34" charset="-122"/>
                <a:cs typeface="Inter" pitchFamily="34" charset="-120"/>
              </a:rPr>
              <a:t> pour la santé et la </a:t>
            </a:r>
            <a:r>
              <a:rPr lang="en-US" sz="2400" kern="0" spc="-35" dirty="0" err="1">
                <a:solidFill>
                  <a:srgbClr val="E5E0DF"/>
                </a:solidFill>
                <a:latin typeface="Inter" pitchFamily="34" charset="0"/>
                <a:ea typeface="Inter" pitchFamily="34" charset="-122"/>
                <a:cs typeface="Inter" pitchFamily="34" charset="-120"/>
              </a:rPr>
              <a:t>sécurité</a:t>
            </a:r>
            <a:r>
              <a:rPr lang="en-US" sz="2400" kern="0" spc="-35" dirty="0">
                <a:solidFill>
                  <a:srgbClr val="E5E0DF"/>
                </a:solidFill>
                <a:latin typeface="Inter" pitchFamily="34" charset="0"/>
                <a:ea typeface="Inter" pitchFamily="34" charset="-122"/>
                <a:cs typeface="Inter" pitchFamily="34" charset="-120"/>
              </a:rPr>
              <a:t> des </a:t>
            </a:r>
            <a:r>
              <a:rPr lang="en-US" sz="2400" kern="0" spc="-35" dirty="0" err="1">
                <a:solidFill>
                  <a:srgbClr val="E5E0DF"/>
                </a:solidFill>
                <a:latin typeface="Inter" pitchFamily="34" charset="0"/>
                <a:ea typeface="Inter" pitchFamily="34" charset="-122"/>
                <a:cs typeface="Inter" pitchFamily="34" charset="-120"/>
              </a:rPr>
              <a:t>sujets</a:t>
            </a:r>
            <a:endParaRPr lang="en-US" sz="2400" dirty="0"/>
          </a:p>
          <a:p>
            <a:r>
              <a:rPr lang="en-US" sz="2400" kern="0" spc="-35" dirty="0" err="1">
                <a:solidFill>
                  <a:srgbClr val="E5E0DF"/>
                </a:solidFill>
                <a:latin typeface="Inter" pitchFamily="34" charset="0"/>
                <a:ea typeface="Inter" pitchFamily="34" charset="-122"/>
                <a:cs typeface="Inter" pitchFamily="34" charset="-120"/>
              </a:rPr>
              <a:t>Difficulté</a:t>
            </a:r>
            <a:r>
              <a:rPr lang="en-US" sz="2400" kern="0" spc="-35" dirty="0">
                <a:solidFill>
                  <a:srgbClr val="E5E0DF"/>
                </a:solidFill>
                <a:latin typeface="Inter" pitchFamily="34" charset="0"/>
                <a:ea typeface="Inter" pitchFamily="34" charset="-122"/>
                <a:cs typeface="Inter" pitchFamily="34" charset="-120"/>
              </a:rPr>
              <a:t> à </a:t>
            </a:r>
            <a:r>
              <a:rPr lang="en-US" sz="2400" kern="0" spc="-35" dirty="0" err="1">
                <a:solidFill>
                  <a:srgbClr val="E5E0DF"/>
                </a:solidFill>
                <a:latin typeface="Inter" pitchFamily="34" charset="0"/>
                <a:ea typeface="Inter" pitchFamily="34" charset="-122"/>
                <a:cs typeface="Inter" pitchFamily="34" charset="-120"/>
              </a:rPr>
              <a:t>garantir</a:t>
            </a:r>
            <a:r>
              <a:rPr lang="en-US" sz="2400" kern="0" spc="-35" dirty="0">
                <a:solidFill>
                  <a:srgbClr val="E5E0DF"/>
                </a:solidFill>
                <a:latin typeface="Inter" pitchFamily="34" charset="0"/>
                <a:ea typeface="Inter" pitchFamily="34" charset="-122"/>
                <a:cs typeface="Inter" pitchFamily="34" charset="-120"/>
              </a:rPr>
              <a:t> </a:t>
            </a:r>
            <a:r>
              <a:rPr lang="en-US" sz="2400" kern="0" spc="-35" dirty="0" err="1">
                <a:solidFill>
                  <a:srgbClr val="E5E0DF"/>
                </a:solidFill>
                <a:latin typeface="Inter" pitchFamily="34" charset="0"/>
                <a:ea typeface="Inter" pitchFamily="34" charset="-122"/>
                <a:cs typeface="Inter" pitchFamily="34" charset="-120"/>
              </a:rPr>
              <a:t>l'éthique</a:t>
            </a:r>
            <a:r>
              <a:rPr lang="en-US" sz="2400" kern="0" spc="-35" dirty="0">
                <a:solidFill>
                  <a:srgbClr val="E5E0DF"/>
                </a:solidFill>
                <a:latin typeface="Inter" pitchFamily="34" charset="0"/>
                <a:ea typeface="Inter" pitchFamily="34" charset="-122"/>
                <a:cs typeface="Inter" pitchFamily="34" charset="-120"/>
              </a:rPr>
              <a:t> de </a:t>
            </a:r>
            <a:r>
              <a:rPr lang="en-US" sz="2400" kern="0" spc="-35" dirty="0" err="1">
                <a:solidFill>
                  <a:srgbClr val="E5E0DF"/>
                </a:solidFill>
                <a:latin typeface="Inter" pitchFamily="34" charset="0"/>
                <a:ea typeface="Inter" pitchFamily="34" charset="-122"/>
                <a:cs typeface="Inter" pitchFamily="34" charset="-120"/>
              </a:rPr>
              <a:t>l'expérience</a:t>
            </a:r>
            <a:endParaRPr lang="en-US" sz="2400" dirty="0"/>
          </a:p>
          <a:p>
            <a:r>
              <a:rPr lang="en-US" sz="2400" kern="0" spc="-35" dirty="0">
                <a:solidFill>
                  <a:srgbClr val="E5E0DF"/>
                </a:solidFill>
                <a:latin typeface="Inter" pitchFamily="34" charset="0"/>
                <a:ea typeface="Inter" pitchFamily="34" charset="-122"/>
                <a:cs typeface="Inter" pitchFamily="34" charset="-120"/>
              </a:rPr>
              <a:t>Limitation des conclusions qui </a:t>
            </a:r>
            <a:r>
              <a:rPr lang="en-US" sz="2400" kern="0" spc="-35" dirty="0" err="1">
                <a:solidFill>
                  <a:srgbClr val="E5E0DF"/>
                </a:solidFill>
                <a:latin typeface="Inter" pitchFamily="34" charset="0"/>
                <a:ea typeface="Inter" pitchFamily="34" charset="-122"/>
                <a:cs typeface="Inter" pitchFamily="34" charset="-120"/>
              </a:rPr>
              <a:t>peuvent</a:t>
            </a:r>
            <a:r>
              <a:rPr lang="en-US" sz="2400" kern="0" spc="-35" dirty="0">
                <a:solidFill>
                  <a:srgbClr val="E5E0DF"/>
                </a:solidFill>
                <a:latin typeface="Inter" pitchFamily="34" charset="0"/>
                <a:ea typeface="Inter" pitchFamily="34" charset="-122"/>
                <a:cs typeface="Inter" pitchFamily="34" charset="-120"/>
              </a:rPr>
              <a:t> </a:t>
            </a:r>
            <a:r>
              <a:rPr lang="en-US" sz="2400" kern="0" spc="-35" dirty="0" err="1">
                <a:solidFill>
                  <a:srgbClr val="E5E0DF"/>
                </a:solidFill>
                <a:latin typeface="Inter" pitchFamily="34" charset="0"/>
                <a:ea typeface="Inter" pitchFamily="34" charset="-122"/>
                <a:cs typeface="Inter" pitchFamily="34" charset="-120"/>
              </a:rPr>
              <a:t>être</a:t>
            </a:r>
            <a:r>
              <a:rPr lang="en-US" sz="2400" kern="0" spc="-35" dirty="0">
                <a:solidFill>
                  <a:srgbClr val="E5E0DF"/>
                </a:solidFill>
                <a:latin typeface="Inter" pitchFamily="34" charset="0"/>
                <a:ea typeface="Inter" pitchFamily="34" charset="-122"/>
                <a:cs typeface="Inter" pitchFamily="34" charset="-120"/>
              </a:rPr>
              <a:t> </a:t>
            </a:r>
            <a:r>
              <a:rPr lang="en-US" sz="2400" kern="0" spc="-35" dirty="0" err="1">
                <a:solidFill>
                  <a:srgbClr val="E5E0DF"/>
                </a:solidFill>
                <a:latin typeface="Inter" pitchFamily="34" charset="0"/>
                <a:ea typeface="Inter" pitchFamily="34" charset="-122"/>
                <a:cs typeface="Inter" pitchFamily="34" charset="-120"/>
              </a:rPr>
              <a:t>tirées</a:t>
            </a:r>
            <a:r>
              <a:rPr lang="en-US" sz="2400" kern="0" spc="-35" dirty="0">
                <a:solidFill>
                  <a:srgbClr val="E5E0DF"/>
                </a:solidFill>
                <a:latin typeface="Inter" pitchFamily="34" charset="0"/>
                <a:ea typeface="Inter" pitchFamily="34" charset="-122"/>
                <a:cs typeface="Inter" pitchFamily="34" charset="-120"/>
              </a:rPr>
              <a:t> des </a:t>
            </a:r>
            <a:r>
              <a:rPr lang="en-US" sz="2400" kern="0" spc="-35" dirty="0" err="1">
                <a:solidFill>
                  <a:srgbClr val="E5E0DF"/>
                </a:solidFill>
                <a:latin typeface="Inter" pitchFamily="34" charset="0"/>
                <a:ea typeface="Inter" pitchFamily="34" charset="-122"/>
                <a:cs typeface="Inter" pitchFamily="34" charset="-120"/>
              </a:rPr>
              <a:t>résultats</a:t>
            </a:r>
            <a:r>
              <a:rPr lang="en-US" sz="2400" kern="0" spc="-35" dirty="0">
                <a:solidFill>
                  <a:srgbClr val="E5E0DF"/>
                </a:solidFill>
                <a:latin typeface="Inter" pitchFamily="34" charset="0"/>
                <a:ea typeface="Inter" pitchFamily="34" charset="-122"/>
                <a:cs typeface="Inter" pitchFamily="34" charset="-120"/>
              </a:rPr>
              <a:t> (</a:t>
            </a:r>
            <a:r>
              <a:rPr lang="en-US" sz="2400" kern="0" spc="-35" dirty="0" err="1">
                <a:solidFill>
                  <a:srgbClr val="E5E0DF"/>
                </a:solidFill>
                <a:latin typeface="Inter" pitchFamily="34" charset="0"/>
                <a:ea typeface="Inter" pitchFamily="34" charset="-122"/>
                <a:cs typeface="Inter" pitchFamily="34" charset="-120"/>
              </a:rPr>
              <a:t>manque</a:t>
            </a:r>
            <a:r>
              <a:rPr lang="en-US" sz="2400" kern="0" spc="-35" dirty="0">
                <a:solidFill>
                  <a:srgbClr val="E5E0DF"/>
                </a:solidFill>
                <a:latin typeface="Inter" pitchFamily="34" charset="0"/>
                <a:ea typeface="Inter" pitchFamily="34" charset="-122"/>
                <a:cs typeface="Inter" pitchFamily="34" charset="-120"/>
              </a:rPr>
              <a:t> de </a:t>
            </a:r>
            <a:r>
              <a:rPr lang="en-US" sz="2400" kern="0" spc="-35" dirty="0" err="1">
                <a:solidFill>
                  <a:srgbClr val="E5E0DF"/>
                </a:solidFill>
                <a:latin typeface="Inter" pitchFamily="34" charset="0"/>
                <a:ea typeface="Inter" pitchFamily="34" charset="-122"/>
                <a:cs typeface="Inter" pitchFamily="34" charset="-120"/>
              </a:rPr>
              <a:t>représentativité</a:t>
            </a:r>
            <a:r>
              <a:rPr lang="en-US" sz="2400" kern="0" spc="-35" dirty="0">
                <a:solidFill>
                  <a:srgbClr val="E5E0DF"/>
                </a:solidFill>
                <a:latin typeface="Inter" pitchFamily="34" charset="0"/>
                <a:ea typeface="Inter" pitchFamily="34" charset="-122"/>
                <a:cs typeface="Inter" pitchFamily="34" charset="-120"/>
              </a:rPr>
              <a:t>)</a:t>
            </a:r>
            <a:endParaRPr lang="en-US" sz="2400" dirty="0"/>
          </a:p>
          <a:p>
            <a:endParaRPr lang="fr-FR" dirty="0"/>
          </a:p>
        </p:txBody>
      </p:sp>
      <p:pic>
        <p:nvPicPr>
          <p:cNvPr id="5" name="Picture 99">
            <a:extLst>
              <a:ext uri="{FF2B5EF4-FFF2-40B4-BE49-F238E27FC236}">
                <a16:creationId xmlns:a16="http://schemas.microsoft.com/office/drawing/2014/main" id="{1B65F890-3416-40AA-A89F-2B5E109B34A7}"/>
              </a:ext>
            </a:extLst>
          </p:cNvPr>
          <p:cNvPicPr/>
          <p:nvPr/>
        </p:nvPicPr>
        <p:blipFill>
          <a:blip r:embed="rId2"/>
          <a:stretch>
            <a:fillRect/>
          </a:stretch>
        </p:blipFill>
        <p:spPr>
          <a:xfrm>
            <a:off x="1574782" y="4200351"/>
            <a:ext cx="4921551" cy="2459756"/>
          </a:xfrm>
          <a:prstGeom prst="rect">
            <a:avLst/>
          </a:prstGeom>
          <a:ln>
            <a:noFill/>
          </a:ln>
          <a:effectLst>
            <a:softEdge rad="112500"/>
          </a:effectLst>
        </p:spPr>
      </p:pic>
    </p:spTree>
    <p:extLst>
      <p:ext uri="{BB962C8B-B14F-4D97-AF65-F5344CB8AC3E}">
        <p14:creationId xmlns:p14="http://schemas.microsoft.com/office/powerpoint/2010/main" val="3202663430"/>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8BC155-BA02-453C-9FC3-749E3B38D1AC}"/>
              </a:ext>
            </a:extLst>
          </p:cNvPr>
          <p:cNvSpPr>
            <a:spLocks noGrp="1"/>
          </p:cNvSpPr>
          <p:nvPr>
            <p:ph type="title"/>
          </p:nvPr>
        </p:nvSpPr>
        <p:spPr>
          <a:xfrm>
            <a:off x="919119" y="809625"/>
            <a:ext cx="10353762" cy="970450"/>
          </a:xfrm>
        </p:spPr>
        <p:txBody>
          <a:bodyPr>
            <a:noAutofit/>
          </a:bodyPr>
          <a:lstStyle/>
          <a:p>
            <a:r>
              <a:rPr lang="en-US" b="1" i="1" u="sng" kern="0" spc="-104" dirty="0">
                <a:solidFill>
                  <a:srgbClr val="FFFFFF"/>
                </a:solidFill>
                <a:latin typeface="Georgia" panose="02040502050405020303" pitchFamily="18" charset="0"/>
                <a:ea typeface="Inter" pitchFamily="34" charset="-122"/>
                <a:cs typeface="Inter" pitchFamily="34" charset="-120"/>
              </a:rPr>
              <a:t>Cas Notables </a:t>
            </a:r>
            <a:r>
              <a:rPr lang="en-US" b="1" i="1" u="sng" kern="0" spc="-104" dirty="0" err="1">
                <a:solidFill>
                  <a:srgbClr val="FFFFFF"/>
                </a:solidFill>
                <a:latin typeface="Georgia" panose="02040502050405020303" pitchFamily="18" charset="0"/>
                <a:ea typeface="Inter" pitchFamily="34" charset="-122"/>
                <a:cs typeface="Inter" pitchFamily="34" charset="-120"/>
              </a:rPr>
              <a:t>d'Expérimentation</a:t>
            </a:r>
            <a:r>
              <a:rPr lang="en-US" b="1" i="1" u="sng" kern="0" spc="-104" dirty="0">
                <a:solidFill>
                  <a:srgbClr val="FFFFFF"/>
                </a:solidFill>
                <a:latin typeface="Georgia" panose="02040502050405020303" pitchFamily="18" charset="0"/>
                <a:ea typeface="Inter" pitchFamily="34" charset="-122"/>
                <a:cs typeface="Inter" pitchFamily="34" charset="-120"/>
              </a:rPr>
              <a:t> sur </a:t>
            </a:r>
            <a:r>
              <a:rPr lang="en-US" b="1" i="1" u="sng" kern="0" spc="-104" dirty="0" err="1">
                <a:solidFill>
                  <a:srgbClr val="FFFFFF"/>
                </a:solidFill>
                <a:latin typeface="Georgia" panose="02040502050405020303" pitchFamily="18" charset="0"/>
                <a:ea typeface="Inter" pitchFamily="34" charset="-122"/>
                <a:cs typeface="Inter" pitchFamily="34" charset="-120"/>
              </a:rPr>
              <a:t>l'Être</a:t>
            </a:r>
            <a:r>
              <a:rPr lang="en-US" b="1" i="1" u="sng" kern="0" spc="-104" dirty="0">
                <a:solidFill>
                  <a:srgbClr val="FFFFFF"/>
                </a:solidFill>
                <a:latin typeface="Georgia" panose="02040502050405020303" pitchFamily="18" charset="0"/>
                <a:ea typeface="Inter" pitchFamily="34" charset="-122"/>
                <a:cs typeface="Inter" pitchFamily="34" charset="-120"/>
              </a:rPr>
              <a:t> </a:t>
            </a:r>
            <a:r>
              <a:rPr lang="en-US" b="1" i="1" u="sng" kern="0" spc="-104" dirty="0" err="1">
                <a:solidFill>
                  <a:srgbClr val="FFFFFF"/>
                </a:solidFill>
                <a:latin typeface="Georgia" panose="02040502050405020303" pitchFamily="18" charset="0"/>
                <a:ea typeface="Inter" pitchFamily="34" charset="-122"/>
                <a:cs typeface="Inter" pitchFamily="34" charset="-120"/>
              </a:rPr>
              <a:t>Humain</a:t>
            </a:r>
            <a:br>
              <a:rPr lang="en-US" b="1" i="1" u="sng" dirty="0">
                <a:latin typeface="Georgia" panose="02040502050405020303" pitchFamily="18" charset="0"/>
              </a:rPr>
            </a:br>
            <a:endParaRPr lang="fr-FR" b="1" i="1" u="sng" dirty="0">
              <a:latin typeface="Georgia" panose="02040502050405020303" pitchFamily="18" charset="0"/>
            </a:endParaRPr>
          </a:p>
        </p:txBody>
      </p:sp>
      <p:sp>
        <p:nvSpPr>
          <p:cNvPr id="23" name="Rectangle 22">
            <a:extLst>
              <a:ext uri="{FF2B5EF4-FFF2-40B4-BE49-F238E27FC236}">
                <a16:creationId xmlns:a16="http://schemas.microsoft.com/office/drawing/2014/main" id="{8410991D-D343-4288-B155-CDBB60991994}"/>
              </a:ext>
            </a:extLst>
          </p:cNvPr>
          <p:cNvSpPr/>
          <p:nvPr/>
        </p:nvSpPr>
        <p:spPr>
          <a:xfrm>
            <a:off x="919119" y="1923836"/>
            <a:ext cx="6158545" cy="435568"/>
          </a:xfrm>
          <a:prstGeom prst="rect">
            <a:avLst/>
          </a:prstGeom>
        </p:spPr>
        <p:txBody>
          <a:bodyPr wrap="none">
            <a:spAutoFit/>
          </a:bodyPr>
          <a:lstStyle/>
          <a:p>
            <a:pPr>
              <a:lnSpc>
                <a:spcPts val="2176"/>
              </a:lnSpc>
            </a:pPr>
            <a:r>
              <a:rPr lang="en-US" sz="4000" b="1" i="1" u="sng" kern="0" spc="-52" dirty="0">
                <a:solidFill>
                  <a:srgbClr val="E5E0DF"/>
                </a:solidFill>
                <a:latin typeface="Inter" pitchFamily="34" charset="0"/>
                <a:ea typeface="Inter" pitchFamily="34" charset="-122"/>
                <a:cs typeface="Inter" pitchFamily="34" charset="-120"/>
              </a:rPr>
              <a:t>1 : Tuskegee Syphilis Study</a:t>
            </a:r>
            <a:endParaRPr lang="en-US" sz="4000" i="1" u="sng" dirty="0"/>
          </a:p>
        </p:txBody>
      </p:sp>
      <p:sp>
        <p:nvSpPr>
          <p:cNvPr id="24" name="Rectangle 23">
            <a:extLst>
              <a:ext uri="{FF2B5EF4-FFF2-40B4-BE49-F238E27FC236}">
                <a16:creationId xmlns:a16="http://schemas.microsoft.com/office/drawing/2014/main" id="{DCB35A83-1031-4609-B3C3-9CDBB04AC79C}"/>
              </a:ext>
            </a:extLst>
          </p:cNvPr>
          <p:cNvSpPr/>
          <p:nvPr/>
        </p:nvSpPr>
        <p:spPr>
          <a:xfrm>
            <a:off x="5919744" y="2359404"/>
            <a:ext cx="6158545" cy="4524315"/>
          </a:xfrm>
          <a:prstGeom prst="rect">
            <a:avLst/>
          </a:prstGeom>
        </p:spPr>
        <p:txBody>
          <a:bodyPr wrap="square">
            <a:spAutoFit/>
          </a:bodyPr>
          <a:lstStyle/>
          <a:p>
            <a:r>
              <a:rPr lang="fr-FR" sz="2400" dirty="0">
                <a:latin typeface="Times New Roman" panose="02020603050405020304" pitchFamily="18" charset="0"/>
              </a:rPr>
              <a:t>Expériences menées par le gouvernement américain sur les </a:t>
            </a:r>
            <a:r>
              <a:rPr lang="fr-FR" sz="2400" dirty="0" err="1">
                <a:latin typeface="Times New Roman" panose="02020603050405020304" pitchFamily="18" charset="0"/>
              </a:rPr>
              <a:t>tuskegee</a:t>
            </a:r>
            <a:r>
              <a:rPr lang="fr-FR" sz="2400" dirty="0">
                <a:latin typeface="Times New Roman" panose="02020603050405020304" pitchFamily="18" charset="0"/>
              </a:rPr>
              <a:t> syphilis </a:t>
            </a:r>
            <a:r>
              <a:rPr lang="fr-FR" sz="2400" dirty="0" err="1">
                <a:latin typeface="Times New Roman" panose="02020603050405020304" pitchFamily="18" charset="0"/>
              </a:rPr>
              <a:t>study</a:t>
            </a:r>
            <a:r>
              <a:rPr lang="fr-FR" sz="2400" dirty="0">
                <a:latin typeface="Times New Roman" panose="02020603050405020304" pitchFamily="18" charset="0"/>
              </a:rPr>
              <a:t> sont un autre exemple d'expériences humaines non éthiques. Cette étude a été menée sur </a:t>
            </a:r>
            <a:r>
              <a:rPr lang="fr-FR" sz="2400" dirty="0">
                <a:latin typeface="Times New Roman" panose="02020603050405020304" pitchFamily="18" charset="0"/>
                <a:hlinkClick r:id="rId2">
                  <a:extLst>
                    <a:ext uri="{A12FA001-AC4F-418D-AE19-62706E023703}">
                      <ahyp:hlinkClr xmlns:ahyp="http://schemas.microsoft.com/office/drawing/2018/hyperlinkcolor" val="tx"/>
                    </a:ext>
                  </a:extLst>
                </a:hlinkClick>
              </a:rPr>
              <a:t>400</a:t>
            </a:r>
            <a:r>
              <a:rPr lang="fr-FR" sz="2400" dirty="0">
                <a:latin typeface="Times New Roman" panose="02020603050405020304" pitchFamily="18" charset="0"/>
              </a:rPr>
              <a:t> hommes afro-américains atteints de syphilis de </a:t>
            </a:r>
            <a:r>
              <a:rPr lang="fr-FR" sz="2400" dirty="0">
                <a:latin typeface="Times New Roman" panose="02020603050405020304" pitchFamily="18" charset="0"/>
                <a:hlinkClick r:id="rId3">
                  <a:extLst>
                    <a:ext uri="{A12FA001-AC4F-418D-AE19-62706E023703}">
                      <ahyp:hlinkClr xmlns:ahyp="http://schemas.microsoft.com/office/drawing/2018/hyperlinkcolor" val="tx"/>
                    </a:ext>
                  </a:extLst>
                </a:hlinkClick>
              </a:rPr>
              <a:t>1932</a:t>
            </a:r>
            <a:r>
              <a:rPr lang="fr-FR" sz="2400" dirty="0">
                <a:latin typeface="Times New Roman" panose="02020603050405020304" pitchFamily="18" charset="0"/>
              </a:rPr>
              <a:t> à </a:t>
            </a:r>
            <a:r>
              <a:rPr lang="fr-FR" sz="2400" dirty="0">
                <a:latin typeface="Times New Roman" panose="02020603050405020304" pitchFamily="18" charset="0"/>
                <a:hlinkClick r:id="rId4">
                  <a:extLst>
                    <a:ext uri="{A12FA001-AC4F-418D-AE19-62706E023703}">
                      <ahyp:hlinkClr xmlns:ahyp="http://schemas.microsoft.com/office/drawing/2018/hyperlinkcolor" val="tx"/>
                    </a:ext>
                  </a:extLst>
                </a:hlinkClick>
              </a:rPr>
              <a:t>1972</a:t>
            </a:r>
            <a:r>
              <a:rPr lang="fr-FR" sz="2400" dirty="0">
                <a:latin typeface="Times New Roman" panose="02020603050405020304" pitchFamily="18" charset="0"/>
              </a:rPr>
              <a:t>. Les hommes n'ont pas reçu de traitement antibiotique, même après la découverte de la pénicilline en </a:t>
            </a:r>
            <a:r>
              <a:rPr lang="fr-FR" sz="2400" dirty="0">
                <a:latin typeface="Times New Roman" panose="02020603050405020304" pitchFamily="18" charset="0"/>
                <a:hlinkClick r:id="rId5">
                  <a:extLst>
                    <a:ext uri="{A12FA001-AC4F-418D-AE19-62706E023703}">
                      <ahyp:hlinkClr xmlns:ahyp="http://schemas.microsoft.com/office/drawing/2018/hyperlinkcolor" val="tx"/>
                    </a:ext>
                  </a:extLst>
                </a:hlinkClick>
              </a:rPr>
              <a:t>1947</a:t>
            </a:r>
            <a:r>
              <a:rPr lang="fr-FR" sz="2400" dirty="0">
                <a:latin typeface="Times New Roman" panose="02020603050405020304" pitchFamily="18" charset="0"/>
              </a:rPr>
              <a:t>. Cette étude a permis de collecter des données sur la progression de la syphilis, mais elle a également causé des souffrances et des décès inutiles aux participants</a:t>
            </a:r>
            <a:endParaRPr lang="fr-FR" sz="2400" dirty="0"/>
          </a:p>
        </p:txBody>
      </p:sp>
      <p:pic>
        <p:nvPicPr>
          <p:cNvPr id="26" name="Image 25">
            <a:extLst>
              <a:ext uri="{FF2B5EF4-FFF2-40B4-BE49-F238E27FC236}">
                <a16:creationId xmlns:a16="http://schemas.microsoft.com/office/drawing/2014/main" id="{60AD2A4F-8304-4A00-AD40-06F6FB01EA32}"/>
              </a:ext>
            </a:extLst>
          </p:cNvPr>
          <p:cNvPicPr>
            <a:picLocks noChangeAspect="1"/>
          </p:cNvPicPr>
          <p:nvPr/>
        </p:nvPicPr>
        <p:blipFill>
          <a:blip r:embed="rId6"/>
          <a:stretch>
            <a:fillRect/>
          </a:stretch>
        </p:blipFill>
        <p:spPr>
          <a:xfrm>
            <a:off x="500063" y="2821403"/>
            <a:ext cx="5242509" cy="3354388"/>
          </a:xfrm>
          <a:prstGeom prst="rect">
            <a:avLst/>
          </a:prstGeom>
        </p:spPr>
      </p:pic>
    </p:spTree>
    <p:extLst>
      <p:ext uri="{BB962C8B-B14F-4D97-AF65-F5344CB8AC3E}">
        <p14:creationId xmlns:p14="http://schemas.microsoft.com/office/powerpoint/2010/main" val="2457882277"/>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C31DCC-E4D3-42D6-8807-C471736549BE}"/>
              </a:ext>
            </a:extLst>
          </p:cNvPr>
          <p:cNvSpPr/>
          <p:nvPr/>
        </p:nvSpPr>
        <p:spPr>
          <a:xfrm>
            <a:off x="708180" y="923042"/>
            <a:ext cx="5389873" cy="435568"/>
          </a:xfrm>
          <a:prstGeom prst="rect">
            <a:avLst/>
          </a:prstGeom>
        </p:spPr>
        <p:txBody>
          <a:bodyPr wrap="none">
            <a:spAutoFit/>
          </a:bodyPr>
          <a:lstStyle/>
          <a:p>
            <a:pPr>
              <a:lnSpc>
                <a:spcPts val="2176"/>
              </a:lnSpc>
            </a:pPr>
            <a:r>
              <a:rPr lang="en-US" sz="4000" i="1" u="sng" kern="0" spc="-52" dirty="0">
                <a:solidFill>
                  <a:srgbClr val="E5E0DF"/>
                </a:solidFill>
                <a:latin typeface="Inter" pitchFamily="34" charset="0"/>
                <a:ea typeface="Inter" pitchFamily="34" charset="-122"/>
                <a:cs typeface="Inter" pitchFamily="34" charset="-120"/>
              </a:rPr>
              <a:t>2 : </a:t>
            </a:r>
            <a:r>
              <a:rPr lang="en-US" sz="4000" i="1" u="sng" kern="0" spc="-52">
                <a:solidFill>
                  <a:srgbClr val="E5E0DF"/>
                </a:solidFill>
                <a:latin typeface="Inter" pitchFamily="34" charset="0"/>
                <a:ea typeface="Inter" pitchFamily="34" charset="-122"/>
                <a:cs typeface="Inter" pitchFamily="34" charset="-120"/>
              </a:rPr>
              <a:t>Japonaise</a:t>
            </a:r>
            <a:r>
              <a:rPr lang="en-US" sz="4000" i="1" u="sng" kern="0" spc="-52" dirty="0">
                <a:solidFill>
                  <a:srgbClr val="E5E0DF"/>
                </a:solidFill>
                <a:latin typeface="Inter" pitchFamily="34" charset="0"/>
                <a:ea typeface="Inter" pitchFamily="34" charset="-122"/>
                <a:cs typeface="Inter" pitchFamily="34" charset="-120"/>
              </a:rPr>
              <a:t> Experiment</a:t>
            </a:r>
            <a:endParaRPr lang="en-US" sz="4000" i="1" u="sng" dirty="0"/>
          </a:p>
        </p:txBody>
      </p:sp>
      <p:sp>
        <p:nvSpPr>
          <p:cNvPr id="6" name="Rectangle 5">
            <a:extLst>
              <a:ext uri="{FF2B5EF4-FFF2-40B4-BE49-F238E27FC236}">
                <a16:creationId xmlns:a16="http://schemas.microsoft.com/office/drawing/2014/main" id="{0C2C0370-E94D-4D76-8167-F21EC3411573}"/>
              </a:ext>
            </a:extLst>
          </p:cNvPr>
          <p:cNvSpPr/>
          <p:nvPr/>
        </p:nvSpPr>
        <p:spPr>
          <a:xfrm>
            <a:off x="6013607" y="1760146"/>
            <a:ext cx="5745005" cy="4893647"/>
          </a:xfrm>
          <a:prstGeom prst="rect">
            <a:avLst/>
          </a:prstGeom>
        </p:spPr>
        <p:txBody>
          <a:bodyPr wrap="square">
            <a:spAutoFit/>
          </a:bodyPr>
          <a:lstStyle/>
          <a:p>
            <a:r>
              <a:rPr lang="fr-FR" sz="2400" dirty="0">
                <a:latin typeface="Inter "/>
              </a:rPr>
              <a:t>Les expériences menées par le gouvernement japonais pendant la seconde guerre mondiale. Ces expériences ont été menées sur des prisonniers de guerre et des civils chinois et coréens. Les participants ont été soumis à des expériences médicales cruelles et barbares, telles que des vivisections, des expériences de survie dans le froid et des expériences de guerre biologique. Ces expériences ont causé des souffrances inimaginables aux victimes et ont conduit à la mort de nombreuses personnes.</a:t>
            </a:r>
          </a:p>
        </p:txBody>
      </p:sp>
      <p:pic>
        <p:nvPicPr>
          <p:cNvPr id="8" name="Image 7">
            <a:extLst>
              <a:ext uri="{FF2B5EF4-FFF2-40B4-BE49-F238E27FC236}">
                <a16:creationId xmlns:a16="http://schemas.microsoft.com/office/drawing/2014/main" id="{B5CECFBC-C302-4F1B-AA48-F0C179432A7D}"/>
              </a:ext>
            </a:extLst>
          </p:cNvPr>
          <p:cNvPicPr>
            <a:picLocks noChangeAspect="1"/>
          </p:cNvPicPr>
          <p:nvPr/>
        </p:nvPicPr>
        <p:blipFill>
          <a:blip r:embed="rId2"/>
          <a:stretch>
            <a:fillRect/>
          </a:stretch>
        </p:blipFill>
        <p:spPr>
          <a:xfrm>
            <a:off x="433388" y="2003425"/>
            <a:ext cx="5305427" cy="3740150"/>
          </a:xfrm>
          <a:prstGeom prst="rect">
            <a:avLst/>
          </a:prstGeom>
        </p:spPr>
      </p:pic>
    </p:spTree>
    <p:extLst>
      <p:ext uri="{BB962C8B-B14F-4D97-AF65-F5344CB8AC3E}">
        <p14:creationId xmlns:p14="http://schemas.microsoft.com/office/powerpoint/2010/main" val="3659160512"/>
      </p:ext>
    </p:extLst>
  </p:cSld>
  <p:clrMapOvr>
    <a:masterClrMapping/>
  </p:clrMapOvr>
  <p:transition spd="slow">
    <p:randomBar dir="vert"/>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rdoise">
  <a:themeElements>
    <a:clrScheme name="Vert">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Ardois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rdois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D5CBAF11-69B7-47EA-BC01-41F77058C2A9}"/>
    </a:ext>
  </a:extLst>
</a:theme>
</file>

<file path=docProps/app.xml><?xml version="1.0" encoding="utf-8"?>
<Properties xmlns="http://schemas.openxmlformats.org/officeDocument/2006/extended-properties" xmlns:vt="http://schemas.openxmlformats.org/officeDocument/2006/docPropsVTypes">
  <Template>TM04033929[[fn=Ardoise]]</Template>
  <TotalTime>389</TotalTime>
  <Words>716</Words>
  <Application>Microsoft Office PowerPoint</Application>
  <PresentationFormat>Grand écran</PresentationFormat>
  <Paragraphs>59</Paragraphs>
  <Slides>13</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13</vt:i4>
      </vt:variant>
    </vt:vector>
  </HeadingPairs>
  <TitlesOfParts>
    <vt:vector size="21" baseType="lpstr">
      <vt:lpstr>Arabic Typesetting</vt:lpstr>
      <vt:lpstr>Calisto MT</vt:lpstr>
      <vt:lpstr>Georgia</vt:lpstr>
      <vt:lpstr>Inter</vt:lpstr>
      <vt:lpstr>Inter </vt:lpstr>
      <vt:lpstr>Times New Roman</vt:lpstr>
      <vt:lpstr>Wingdings 2</vt:lpstr>
      <vt:lpstr>Ardoise</vt:lpstr>
      <vt:lpstr>Présentation PowerPoint</vt:lpstr>
      <vt:lpstr>Présentation PowerPoint</vt:lpstr>
      <vt:lpstr>L'Expérimentation sur l'Être Humain </vt:lpstr>
      <vt:lpstr>Histoire de l'Expérimentation sur l'Être Humain </vt:lpstr>
      <vt:lpstr>Présentation PowerPoint</vt:lpstr>
      <vt:lpstr>Différents Types d'Expérimentations sur l'Être Humain </vt:lpstr>
      <vt:lpstr>Avantages et Inconvénients de l'Expérimentation Humaine </vt:lpstr>
      <vt:lpstr>Cas Notables d'Expérimentation sur l'Être Humain </vt:lpstr>
      <vt:lpstr>Présentation PowerPoint</vt:lpstr>
      <vt:lpstr>Présentation PowerPoint</vt:lpstr>
      <vt:lpstr>Les leçons à tirer des expériences humaines non éthiques </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frd</dc:creator>
  <cp:lastModifiedBy>frd</cp:lastModifiedBy>
  <cp:revision>45</cp:revision>
  <dcterms:created xsi:type="dcterms:W3CDTF">2023-12-09T17:23:59Z</dcterms:created>
  <dcterms:modified xsi:type="dcterms:W3CDTF">2023-12-12T19:42:44Z</dcterms:modified>
</cp:coreProperties>
</file>