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6"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37211179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27352981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26620139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20509175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42243480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B8A67B-8DFB-471D-8C8C-28AD76E09E19}" type="datetimeFigureOut">
              <a:rPr lang="fr-FR" smtClean="0"/>
              <a:t>17/12/2023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22497759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B8A67B-8DFB-471D-8C8C-28AD76E09E19}" type="datetimeFigureOut">
              <a:rPr lang="fr-FR" smtClean="0"/>
              <a:t>17/12/2023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41804394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3B8A67B-8DFB-471D-8C8C-28AD76E09E19}" type="datetimeFigureOut">
              <a:rPr lang="fr-FR" smtClean="0"/>
              <a:t>17/12/2023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23910622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B8A67B-8DFB-471D-8C8C-28AD76E09E19}" type="datetimeFigureOut">
              <a:rPr lang="fr-FR" smtClean="0"/>
              <a:t>17/12/2023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35074914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B8A67B-8DFB-471D-8C8C-28AD76E09E19}" type="datetimeFigureOut">
              <a:rPr lang="fr-FR" smtClean="0"/>
              <a:t>17/12/2023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15910052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B8A67B-8DFB-471D-8C8C-28AD76E09E19}" type="datetimeFigureOut">
              <a:rPr lang="fr-FR" smtClean="0"/>
              <a:t>17/12/2023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169873-BB5E-48A0-823B-CEA62F29C0A7}" type="slidenum">
              <a:rPr lang="fr-FR" smtClean="0"/>
              <a:t>‹N°›</a:t>
            </a:fld>
            <a:endParaRPr lang="fr-FR"/>
          </a:p>
        </p:txBody>
      </p:sp>
    </p:spTree>
    <p:extLst>
      <p:ext uri="{BB962C8B-B14F-4D97-AF65-F5344CB8AC3E}">
        <p14:creationId xmlns:p14="http://schemas.microsoft.com/office/powerpoint/2010/main" val="10904055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accent1">
                <a:lumMod val="75000"/>
              </a:schemeClr>
            </a:gs>
            <a:gs pos="91000">
              <a:schemeClr val="accent1">
                <a:lumMod val="45000"/>
                <a:lumOff val="55000"/>
              </a:schemeClr>
            </a:gs>
            <a:gs pos="9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8A67B-8DFB-471D-8C8C-28AD76E09E19}" type="datetimeFigureOut">
              <a:rPr lang="fr-FR" smtClean="0"/>
              <a:t>17/12/2023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69873-BB5E-48A0-823B-CEA62F29C0A7}" type="slidenum">
              <a:rPr lang="fr-FR" smtClean="0"/>
              <a:t>‹N°›</a:t>
            </a:fld>
            <a:endParaRPr lang="fr-FR"/>
          </a:p>
        </p:txBody>
      </p:sp>
    </p:spTree>
    <p:extLst>
      <p:ext uri="{BB962C8B-B14F-4D97-AF65-F5344CB8AC3E}">
        <p14:creationId xmlns:p14="http://schemas.microsoft.com/office/powerpoint/2010/main" val="325276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bc.co.uk/news/uk-england-london-40593286"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itochondrialdiseasenews.com/2017/07/19/nucleoside-therapy-explained-why-doctors-debate-treating-charlie-gar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medicportal.com/application-guide/medical-school-interview/medical-ethics/medical-ethics-autonom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vers le haut 1"/>
          <p:cNvSpPr/>
          <p:nvPr/>
        </p:nvSpPr>
        <p:spPr>
          <a:xfrm>
            <a:off x="2099734" y="146756"/>
            <a:ext cx="8590844" cy="2020710"/>
          </a:xfrm>
          <a:prstGeom prst="ribbon2">
            <a:avLst/>
          </a:prstGeom>
          <a:ln>
            <a:solidFill>
              <a:schemeClr val="accent1">
                <a:lumMod val="60000"/>
                <a:lumOff val="40000"/>
              </a:schemeClr>
            </a:solidFill>
          </a:ln>
          <a:effectLst>
            <a:glow rad="63500">
              <a:schemeClr val="accent1">
                <a:satMod val="175000"/>
                <a:alpha val="40000"/>
              </a:schemeClr>
            </a:glo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i="1" u="sng" dirty="0">
                <a:solidFill>
                  <a:schemeClr val="bg2">
                    <a:lumMod val="25000"/>
                  </a:schemeClr>
                </a:solidFill>
                <a:latin typeface="Algerian"/>
              </a:rPr>
              <a:t>University of the Fraternity Mentouri Constantine 1</a:t>
            </a:r>
          </a:p>
        </p:txBody>
      </p:sp>
      <p:sp>
        <p:nvSpPr>
          <p:cNvPr id="3" name="ZoneTexte 2"/>
          <p:cNvSpPr txBox="1"/>
          <p:nvPr/>
        </p:nvSpPr>
        <p:spPr>
          <a:xfrm>
            <a:off x="282222" y="5655733"/>
            <a:ext cx="4440639" cy="830997"/>
          </a:xfrm>
          <a:prstGeom prst="rect">
            <a:avLst/>
          </a:prstGeom>
          <a:noFill/>
        </p:spPr>
        <p:txBody>
          <a:bodyPr wrap="none" rtlCol="0">
            <a:spAutoFit/>
          </a:bodyPr>
          <a:lstStyle/>
          <a:p>
            <a:r>
              <a:rPr lang="fr-FR" sz="2400" b="1" i="1" dirty="0" smtClean="0">
                <a:solidFill>
                  <a:schemeClr val="tx1">
                    <a:lumMod val="85000"/>
                    <a:lumOff val="15000"/>
                  </a:schemeClr>
                </a:solidFill>
                <a:latin typeface="Algerian" panose="04020705040A02060702"/>
              </a:rPr>
              <a:t>Eulmi nacerreddine chahinez</a:t>
            </a:r>
          </a:p>
          <a:p>
            <a:r>
              <a:rPr lang="fr-FR" sz="2400" b="1" i="1" dirty="0" smtClean="0">
                <a:solidFill>
                  <a:schemeClr val="tx1">
                    <a:lumMod val="85000"/>
                    <a:lumOff val="15000"/>
                  </a:schemeClr>
                </a:solidFill>
                <a:latin typeface="Algerian" panose="04020705040A02060702"/>
              </a:rPr>
              <a:t>Brahimi djihane</a:t>
            </a:r>
            <a:endParaRPr lang="fr-FR" sz="2400" b="1" i="1" dirty="0">
              <a:solidFill>
                <a:schemeClr val="tx1">
                  <a:lumMod val="85000"/>
                  <a:lumOff val="15000"/>
                </a:schemeClr>
              </a:solidFill>
              <a:latin typeface="Algerian" panose="04020705040A02060702"/>
            </a:endParaRPr>
          </a:p>
        </p:txBody>
      </p:sp>
      <p:sp>
        <p:nvSpPr>
          <p:cNvPr id="4" name="ZoneTexte 3"/>
          <p:cNvSpPr txBox="1"/>
          <p:nvPr/>
        </p:nvSpPr>
        <p:spPr>
          <a:xfrm>
            <a:off x="9869680" y="6369376"/>
            <a:ext cx="1641796" cy="461665"/>
          </a:xfrm>
          <a:prstGeom prst="rect">
            <a:avLst/>
          </a:prstGeom>
          <a:noFill/>
        </p:spPr>
        <p:txBody>
          <a:bodyPr wrap="none" rtlCol="0">
            <a:spAutoFit/>
          </a:bodyPr>
          <a:lstStyle/>
          <a:p>
            <a:r>
              <a:rPr lang="fr-FR" sz="2400" b="1" i="1" dirty="0" smtClean="0">
                <a:solidFill>
                  <a:schemeClr val="tx1">
                    <a:lumMod val="85000"/>
                    <a:lumOff val="15000"/>
                  </a:schemeClr>
                </a:solidFill>
                <a:latin typeface="Algerian" panose="04020705040A02060702"/>
              </a:rPr>
              <a:t>2023/2024</a:t>
            </a:r>
            <a:endParaRPr lang="fr-FR" sz="2400" b="1" i="1" dirty="0">
              <a:solidFill>
                <a:schemeClr val="tx1">
                  <a:lumMod val="85000"/>
                  <a:lumOff val="15000"/>
                </a:schemeClr>
              </a:solidFill>
              <a:latin typeface="Algerian" panose="04020705040A02060702"/>
            </a:endParaRPr>
          </a:p>
        </p:txBody>
      </p:sp>
      <p:sp>
        <p:nvSpPr>
          <p:cNvPr id="5" name="Rectangle 1"/>
          <p:cNvSpPr>
            <a:spLocks noChangeArrowheads="1"/>
          </p:cNvSpPr>
          <p:nvPr/>
        </p:nvSpPr>
        <p:spPr bwMode="auto">
          <a:xfrm>
            <a:off x="9042401" y="6369375"/>
            <a:ext cx="1275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1" u="sng" strike="noStrike" cap="none" normalizeH="0" baseline="0" dirty="0" smtClean="0">
                <a:ln>
                  <a:noFill/>
                </a:ln>
                <a:solidFill>
                  <a:schemeClr val="tx1">
                    <a:lumMod val="85000"/>
                    <a:lumOff val="15000"/>
                  </a:schemeClr>
                </a:solidFill>
                <a:effectLst/>
                <a:latin typeface="Algerian" panose="04020705040A02060702"/>
              </a:rPr>
              <a:t>year </a:t>
            </a:r>
          </a:p>
        </p:txBody>
      </p:sp>
      <p:sp>
        <p:nvSpPr>
          <p:cNvPr id="7" name="Organigramme : Alternative 6"/>
          <p:cNvSpPr/>
          <p:nvPr/>
        </p:nvSpPr>
        <p:spPr>
          <a:xfrm>
            <a:off x="3488269" y="3239910"/>
            <a:ext cx="5554132" cy="1535290"/>
          </a:xfrm>
          <a:prstGeom prst="flowChartAlternateProcess">
            <a:avLst/>
          </a:prstGeom>
          <a:effectLst>
            <a:glow rad="63500">
              <a:schemeClr val="accent1">
                <a:satMod val="175000"/>
                <a:alpha val="40000"/>
              </a:schemeClr>
            </a:glo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000" b="1" i="1" u="sng" dirty="0">
                <a:solidFill>
                  <a:schemeClr val="tx1">
                    <a:lumMod val="85000"/>
                    <a:lumOff val="15000"/>
                  </a:schemeClr>
                </a:solidFill>
                <a:latin typeface="Algerian" panose="04020705040A02060702"/>
              </a:rPr>
              <a:t>biomedical ethics</a:t>
            </a:r>
          </a:p>
        </p:txBody>
      </p:sp>
      <p:sp>
        <p:nvSpPr>
          <p:cNvPr id="8" name="ZoneTexte 7"/>
          <p:cNvSpPr txBox="1"/>
          <p:nvPr/>
        </p:nvSpPr>
        <p:spPr>
          <a:xfrm>
            <a:off x="9905748" y="4775200"/>
            <a:ext cx="1569660" cy="461665"/>
          </a:xfrm>
          <a:prstGeom prst="rect">
            <a:avLst/>
          </a:prstGeom>
          <a:noFill/>
        </p:spPr>
        <p:txBody>
          <a:bodyPr wrap="none" rtlCol="0">
            <a:spAutoFit/>
          </a:bodyPr>
          <a:lstStyle/>
          <a:p>
            <a:r>
              <a:rPr lang="fr-FR" sz="2400" b="1" i="1" dirty="0" smtClean="0">
                <a:solidFill>
                  <a:schemeClr val="tx1">
                    <a:lumMod val="85000"/>
                    <a:lumOff val="15000"/>
                  </a:schemeClr>
                </a:solidFill>
                <a:latin typeface="Algerian" panose="04020705040A02060702"/>
              </a:rPr>
              <a:t>Bioethics</a:t>
            </a:r>
            <a:endParaRPr lang="fr-FR" sz="2400" b="1" i="1" dirty="0">
              <a:solidFill>
                <a:schemeClr val="tx1">
                  <a:lumMod val="85000"/>
                  <a:lumOff val="15000"/>
                </a:schemeClr>
              </a:solidFill>
              <a:latin typeface="Algerian" panose="04020705040A02060702"/>
            </a:endParaRPr>
          </a:p>
        </p:txBody>
      </p:sp>
      <p:sp>
        <p:nvSpPr>
          <p:cNvPr id="9" name="ZoneTexte 8"/>
          <p:cNvSpPr txBox="1"/>
          <p:nvPr/>
        </p:nvSpPr>
        <p:spPr>
          <a:xfrm>
            <a:off x="10144645" y="5194068"/>
            <a:ext cx="2047355" cy="461665"/>
          </a:xfrm>
          <a:prstGeom prst="rect">
            <a:avLst/>
          </a:prstGeom>
          <a:noFill/>
        </p:spPr>
        <p:txBody>
          <a:bodyPr wrap="none" rtlCol="0">
            <a:spAutoFit/>
          </a:bodyPr>
          <a:lstStyle/>
          <a:p>
            <a:r>
              <a:rPr lang="fr-FR" sz="2400" b="1" i="1" dirty="0" smtClean="0">
                <a:solidFill>
                  <a:schemeClr val="tx1">
                    <a:lumMod val="85000"/>
                    <a:lumOff val="15000"/>
                  </a:schemeClr>
                </a:solidFill>
                <a:latin typeface="Algerian" panose="04020705040A02060702"/>
              </a:rPr>
              <a:t>Mennai imad</a:t>
            </a:r>
            <a:endParaRPr lang="fr-FR" sz="2400" b="1" i="1" dirty="0">
              <a:solidFill>
                <a:schemeClr val="tx1">
                  <a:lumMod val="85000"/>
                  <a:lumOff val="15000"/>
                </a:schemeClr>
              </a:solidFill>
              <a:latin typeface="Algerian" panose="04020705040A02060702"/>
            </a:endParaRPr>
          </a:p>
        </p:txBody>
      </p:sp>
    </p:spTree>
    <p:extLst>
      <p:ext uri="{BB962C8B-B14F-4D97-AF65-F5344CB8AC3E}">
        <p14:creationId xmlns:p14="http://schemas.microsoft.com/office/powerpoint/2010/main" val="28657217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450761" y="425003"/>
            <a:ext cx="4275786" cy="1210614"/>
          </a:xfrm>
          <a:prstGeom prst="homePlate">
            <a:avLst/>
          </a:prstGeom>
          <a:solidFill>
            <a:schemeClr val="accent1">
              <a:lumMod val="60000"/>
              <a:lumOff val="40000"/>
            </a:schemeClr>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u="sng" dirty="0" smtClean="0">
                <a:solidFill>
                  <a:schemeClr val="accent1">
                    <a:lumMod val="50000"/>
                  </a:schemeClr>
                </a:solidFill>
                <a:latin typeface="Algerian" panose="04020705040A02060702" pitchFamily="82" charset="0"/>
              </a:rPr>
              <a:t>Autonomy</a:t>
            </a:r>
            <a:endParaRPr lang="fr-FR" b="1" i="1" u="sng" dirty="0">
              <a:solidFill>
                <a:schemeClr val="accent1">
                  <a:lumMod val="50000"/>
                </a:schemeClr>
              </a:solidFill>
              <a:latin typeface="Algerian" panose="04020705040A02060702" pitchFamily="82" charset="0"/>
            </a:endParaRPr>
          </a:p>
        </p:txBody>
      </p:sp>
      <p:sp>
        <p:nvSpPr>
          <p:cNvPr id="3" name="Rectangle 2"/>
          <p:cNvSpPr/>
          <p:nvPr/>
        </p:nvSpPr>
        <p:spPr>
          <a:xfrm>
            <a:off x="450760" y="1779687"/>
            <a:ext cx="10715223" cy="4154984"/>
          </a:xfrm>
          <a:prstGeom prst="rect">
            <a:avLst/>
          </a:prstGeom>
        </p:spPr>
        <p:txBody>
          <a:bodyPr wrap="square">
            <a:spAutoFit/>
          </a:bodyPr>
          <a:lstStyle/>
          <a:p>
            <a:r>
              <a:rPr lang="en-US" sz="2400" b="1" i="1" dirty="0" smtClean="0">
                <a:solidFill>
                  <a:schemeClr val="bg1">
                    <a:lumMod val="95000"/>
                  </a:schemeClr>
                </a:solidFill>
              </a:rPr>
              <a:t>In Medicine, autonomy means that a patient has the ultimate decision-making responsibility for their own treatment. A medical practitioner cannot impose treatment on a patient. The only exception is in cases where the patient is deemed unable to make autonomous decisions </a:t>
            </a:r>
          </a:p>
          <a:p>
            <a:r>
              <a:rPr lang="en-US" sz="2400" b="1" i="1" dirty="0" smtClean="0">
                <a:solidFill>
                  <a:schemeClr val="bg1">
                    <a:lumMod val="95000"/>
                  </a:schemeClr>
                </a:solidFill>
              </a:rPr>
              <a:t>The principle that a patient has the right to choose what happens to their body seems pretty </a:t>
            </a:r>
            <a:r>
              <a:rPr lang="en-US" sz="2400" b="1" i="1" dirty="0" smtClean="0">
                <a:solidFill>
                  <a:schemeClr val="bg1">
                    <a:lumMod val="95000"/>
                  </a:schemeClr>
                </a:solidFill>
              </a:rPr>
              <a:t>straightforward</a:t>
            </a:r>
            <a:r>
              <a:rPr lang="ar-SA" sz="2400" b="1" i="1" dirty="0" smtClean="0">
                <a:solidFill>
                  <a:schemeClr val="bg1">
                    <a:lumMod val="95000"/>
                  </a:schemeClr>
                </a:solidFill>
              </a:rPr>
              <a:t> </a:t>
            </a:r>
          </a:p>
          <a:p>
            <a:r>
              <a:rPr lang="en-US" sz="2400" b="1" i="1" dirty="0" smtClean="0">
                <a:solidFill>
                  <a:schemeClr val="bg1">
                    <a:lumMod val="95000"/>
                  </a:schemeClr>
                </a:solidFill>
              </a:rPr>
              <a:t>Even </a:t>
            </a:r>
            <a:r>
              <a:rPr lang="en-US" sz="2400" b="1" i="1" dirty="0" smtClean="0">
                <a:solidFill>
                  <a:schemeClr val="bg1">
                    <a:lumMod val="95000"/>
                  </a:schemeClr>
                </a:solidFill>
              </a:rPr>
              <a:t>today, some patients defer all decision-making to the “wise Doctor” – even if they do not feel comfortable with their treatment plan.</a:t>
            </a:r>
          </a:p>
          <a:p>
            <a:r>
              <a:rPr lang="en-US" sz="2400" b="1" i="1" u="sng" dirty="0" smtClean="0">
                <a:solidFill>
                  <a:srgbClr val="002060"/>
                </a:solidFill>
                <a:latin typeface="Algerian" panose="04020705040A02060702" pitchFamily="82" charset="0"/>
              </a:rPr>
              <a:t>Why Is Patient Autonomy Important?</a:t>
            </a:r>
          </a:p>
          <a:p>
            <a:r>
              <a:rPr lang="en-US" sz="2400" b="1" i="1" dirty="0" smtClean="0">
                <a:solidFill>
                  <a:schemeClr val="bg1">
                    <a:lumMod val="95000"/>
                  </a:schemeClr>
                </a:solidFill>
              </a:rPr>
              <a:t>Autonomy is important because we need to make sure that the patient is actively involved in their diagnosis and treatment – and not just deferring to their Doctor.</a:t>
            </a:r>
            <a:endParaRPr lang="fr-FR" sz="2400" b="1" i="1" dirty="0">
              <a:solidFill>
                <a:schemeClr val="bg1">
                  <a:lumMod val="95000"/>
                </a:schemeClr>
              </a:solidFill>
            </a:endParaRPr>
          </a:p>
        </p:txBody>
      </p:sp>
    </p:spTree>
    <p:extLst>
      <p:ext uri="{BB962C8B-B14F-4D97-AF65-F5344CB8AC3E}">
        <p14:creationId xmlns:p14="http://schemas.microsoft.com/office/powerpoint/2010/main" val="36799708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270456" y="270455"/>
            <a:ext cx="3863662" cy="978795"/>
          </a:xfrm>
          <a:prstGeom prst="homePlate">
            <a:avLst/>
          </a:prstGeom>
          <a:solidFill>
            <a:schemeClr val="accent1">
              <a:lumMod val="60000"/>
              <a:lumOff val="40000"/>
            </a:schemeClr>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u="sng" dirty="0" smtClean="0">
                <a:solidFill>
                  <a:schemeClr val="accent1">
                    <a:lumMod val="50000"/>
                  </a:schemeClr>
                </a:solidFill>
                <a:latin typeface="Algerian" panose="04020705040A02060702" pitchFamily="82" charset="0"/>
              </a:rPr>
              <a:t>Justice</a:t>
            </a:r>
            <a:endParaRPr lang="fr-FR" b="1" i="1" u="sng" dirty="0">
              <a:solidFill>
                <a:schemeClr val="accent1">
                  <a:lumMod val="50000"/>
                </a:schemeClr>
              </a:solidFill>
              <a:latin typeface="Algerian" panose="04020705040A02060702" pitchFamily="82" charset="0"/>
            </a:endParaRPr>
          </a:p>
        </p:txBody>
      </p:sp>
      <p:sp>
        <p:nvSpPr>
          <p:cNvPr id="3" name="Rectangle 2"/>
          <p:cNvSpPr/>
          <p:nvPr/>
        </p:nvSpPr>
        <p:spPr>
          <a:xfrm>
            <a:off x="128789" y="1569669"/>
            <a:ext cx="6096000" cy="3785652"/>
          </a:xfrm>
          <a:prstGeom prst="rect">
            <a:avLst/>
          </a:prstGeom>
        </p:spPr>
        <p:txBody>
          <a:bodyPr>
            <a:spAutoFit/>
          </a:bodyPr>
          <a:lstStyle/>
          <a:p>
            <a:r>
              <a:rPr lang="en-US" sz="2400" b="1" i="1" dirty="0" smtClean="0">
                <a:solidFill>
                  <a:schemeClr val="bg1">
                    <a:lumMod val="95000"/>
                  </a:schemeClr>
                </a:solidFill>
              </a:rPr>
              <a:t>Justice – in the context of medical ethics – is the principle that when weighing up if something is ethical or not, we have to think about whether it’s compatible with the law, the patient’s rights, and if it’s fair and balanced.</a:t>
            </a:r>
          </a:p>
          <a:p>
            <a:endParaRPr lang="en-US" sz="2400" b="1" i="1" dirty="0" smtClean="0">
              <a:solidFill>
                <a:schemeClr val="bg1">
                  <a:lumMod val="95000"/>
                </a:schemeClr>
              </a:solidFill>
            </a:endParaRPr>
          </a:p>
          <a:p>
            <a:r>
              <a:rPr lang="en-US" sz="2400" b="1" i="1" dirty="0" smtClean="0">
                <a:solidFill>
                  <a:schemeClr val="bg1">
                    <a:lumMod val="95000"/>
                  </a:schemeClr>
                </a:solidFill>
              </a:rPr>
              <a:t>It also means that we must ensure no one is unfairly disadvantaged when it comes to access to healthcare</a:t>
            </a:r>
            <a:r>
              <a:rPr lang="en-US" sz="2400" b="1" i="1" dirty="0" smtClean="0">
                <a:solidFill>
                  <a:schemeClr val="bg1">
                    <a:lumMod val="95000"/>
                  </a:schemeClr>
                </a:solidFill>
              </a:rPr>
              <a:t>.</a:t>
            </a:r>
            <a:r>
              <a:rPr lang="en-US" dirty="0" smtClean="0">
                <a:solidFill>
                  <a:schemeClr val="bg1">
                    <a:lumMod val="95000"/>
                  </a:schemeClr>
                </a:solidFill>
              </a:rPr>
              <a:t>.</a:t>
            </a:r>
            <a:endParaRPr lang="fr-FR" dirty="0">
              <a:solidFill>
                <a:schemeClr val="bg1">
                  <a:lumMod val="9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820" y="1015877"/>
            <a:ext cx="5263166" cy="3966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26247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chemin horizontal 1"/>
          <p:cNvSpPr/>
          <p:nvPr/>
        </p:nvSpPr>
        <p:spPr>
          <a:xfrm>
            <a:off x="3341511" y="0"/>
            <a:ext cx="4752622" cy="1854925"/>
          </a:xfrm>
          <a:prstGeom prst="horizontalScroll">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000" b="1" i="1" u="sng" dirty="0">
                <a:solidFill>
                  <a:srgbClr val="002060"/>
                </a:solidFill>
                <a:latin typeface="Algerian" panose="04020705040A02060702"/>
              </a:rPr>
              <a:t>Opinion </a:t>
            </a:r>
            <a:r>
              <a:rPr lang="fr-FR" sz="4000" b="1" i="1" u="sng" dirty="0" smtClean="0">
                <a:solidFill>
                  <a:srgbClr val="002060"/>
                </a:solidFill>
                <a:latin typeface="Algerian" panose="04020705040A02060702"/>
              </a:rPr>
              <a:t>of religions</a:t>
            </a:r>
            <a:endParaRPr lang="fr-FR" sz="4000" b="1" i="1" u="sng" dirty="0">
              <a:solidFill>
                <a:srgbClr val="002060"/>
              </a:solidFill>
              <a:latin typeface="Algerian" panose="04020705040A02060702"/>
            </a:endParaRPr>
          </a:p>
        </p:txBody>
      </p:sp>
      <p:sp>
        <p:nvSpPr>
          <p:cNvPr id="4" name="Rectangle 1"/>
          <p:cNvSpPr>
            <a:spLocks noChangeArrowheads="1"/>
          </p:cNvSpPr>
          <p:nvPr/>
        </p:nvSpPr>
        <p:spPr bwMode="auto">
          <a:xfrm>
            <a:off x="383822" y="1760360"/>
            <a:ext cx="50593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3600" b="1" i="1" u="sng" dirty="0" smtClean="0">
                <a:solidFill>
                  <a:srgbClr val="002060"/>
                </a:solidFill>
                <a:latin typeface="Algerian" panose="04020705040A02060702" pitchFamily="82" charset="0"/>
              </a:rPr>
              <a:t>The opinion</a:t>
            </a:r>
            <a:r>
              <a:rPr kumimoji="0" lang="fr-FR" altLang="fr-FR" sz="3600" b="1" i="1" u="sng" strike="noStrike" cap="none" normalizeH="0" baseline="0" dirty="0" smtClean="0">
                <a:ln>
                  <a:noFill/>
                </a:ln>
                <a:solidFill>
                  <a:srgbClr val="002060"/>
                </a:solidFill>
                <a:effectLst/>
                <a:latin typeface="Algerian" panose="04020705040A02060702" pitchFamily="82" charset="0"/>
              </a:rPr>
              <a:t> of Islam </a:t>
            </a:r>
          </a:p>
        </p:txBody>
      </p:sp>
      <p:sp>
        <p:nvSpPr>
          <p:cNvPr id="5" name="Rectangle 2"/>
          <p:cNvSpPr>
            <a:spLocks noChangeArrowheads="1"/>
          </p:cNvSpPr>
          <p:nvPr/>
        </p:nvSpPr>
        <p:spPr bwMode="auto">
          <a:xfrm>
            <a:off x="6993966" y="1753089"/>
            <a:ext cx="47516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3600" b="1" i="1" u="sng" dirty="0" smtClean="0">
                <a:solidFill>
                  <a:srgbClr val="002060"/>
                </a:solidFill>
                <a:latin typeface="Algerian" panose="04020705040A02060702" pitchFamily="82" charset="0"/>
              </a:rPr>
              <a:t>The opinion of Jews</a:t>
            </a:r>
            <a:endParaRPr kumimoji="0" lang="fr-FR" altLang="fr-FR" sz="3600" b="1" i="1" u="sng" strike="noStrike" cap="none" normalizeH="0" baseline="0" dirty="0" smtClean="0">
              <a:ln>
                <a:noFill/>
              </a:ln>
              <a:solidFill>
                <a:srgbClr val="002060"/>
              </a:solidFill>
              <a:effectLst/>
              <a:latin typeface="Algerian" panose="04020705040A02060702" pitchFamily="82" charset="0"/>
            </a:endParaRPr>
          </a:p>
        </p:txBody>
      </p:sp>
      <p:sp>
        <p:nvSpPr>
          <p:cNvPr id="3" name="Rectangle 2"/>
          <p:cNvSpPr/>
          <p:nvPr/>
        </p:nvSpPr>
        <p:spPr>
          <a:xfrm>
            <a:off x="0" y="2943916"/>
            <a:ext cx="6096000" cy="3416320"/>
          </a:xfrm>
          <a:prstGeom prst="rect">
            <a:avLst/>
          </a:prstGeom>
        </p:spPr>
        <p:txBody>
          <a:bodyPr>
            <a:spAutoFit/>
          </a:bodyPr>
          <a:lstStyle/>
          <a:p>
            <a:r>
              <a:rPr lang="fr-FR" sz="2400" b="1" dirty="0">
                <a:solidFill>
                  <a:schemeClr val="bg1">
                    <a:lumMod val="95000"/>
                  </a:schemeClr>
                </a:solidFill>
              </a:rPr>
              <a:t>The doctor may not refrain from treating the patient in emergency cases, nor stop treating him in all cases, unless he refuses the instructions specified by the doctor, or seeks the assistance of another doctor without the approval of the doctor supervising his treatment.  It is not permissible for a doctor to refrain from treating a patient, unless his condition is outside his jurisdiction.</a:t>
            </a:r>
          </a:p>
        </p:txBody>
      </p:sp>
      <p:sp>
        <p:nvSpPr>
          <p:cNvPr id="6" name="Rectangle 5"/>
          <p:cNvSpPr/>
          <p:nvPr/>
        </p:nvSpPr>
        <p:spPr>
          <a:xfrm>
            <a:off x="6321777" y="2943916"/>
            <a:ext cx="6096000" cy="2677656"/>
          </a:xfrm>
          <a:prstGeom prst="rect">
            <a:avLst/>
          </a:prstGeom>
        </p:spPr>
        <p:txBody>
          <a:bodyPr>
            <a:spAutoFit/>
          </a:bodyPr>
          <a:lstStyle/>
          <a:p>
            <a:r>
              <a:rPr lang="fr-FR" sz="2400" b="1" dirty="0">
                <a:solidFill>
                  <a:schemeClr val="bg1">
                    <a:lumMod val="95000"/>
                  </a:schemeClr>
                </a:solidFill>
              </a:rPr>
              <a:t>Jewish medical ethics is a modern scientific and clinical approach to medical ethics based on Jewish thought and teachings. Pioneered by Rabbi Emanuel Jacobovitz in the 1950s, Jewish medical ethics centers primarily around applied ethics based on traditional rabbinic law (halakhah)</a:t>
            </a:r>
          </a:p>
        </p:txBody>
      </p:sp>
    </p:spTree>
    <p:extLst>
      <p:ext uri="{BB962C8B-B14F-4D97-AF65-F5344CB8AC3E}">
        <p14:creationId xmlns:p14="http://schemas.microsoft.com/office/powerpoint/2010/main" val="18349268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sées 1"/>
          <p:cNvSpPr/>
          <p:nvPr/>
        </p:nvSpPr>
        <p:spPr>
          <a:xfrm>
            <a:off x="451557" y="970844"/>
            <a:ext cx="3115732" cy="1749778"/>
          </a:xfrm>
          <a:prstGeom prst="cloudCallout">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i="1" u="sng" dirty="0" smtClean="0">
                <a:solidFill>
                  <a:srgbClr val="002060"/>
                </a:solidFill>
                <a:latin typeface="Algerian"/>
              </a:rPr>
              <a:t>Example</a:t>
            </a:r>
            <a:endParaRPr lang="fr-FR" sz="3200" b="1" i="1" u="sng" dirty="0">
              <a:solidFill>
                <a:srgbClr val="002060"/>
              </a:solidFill>
              <a:latin typeface="Algerian"/>
            </a:endParaRPr>
          </a:p>
        </p:txBody>
      </p:sp>
      <p:sp>
        <p:nvSpPr>
          <p:cNvPr id="3" name="Pentagone 2"/>
          <p:cNvSpPr/>
          <p:nvPr/>
        </p:nvSpPr>
        <p:spPr>
          <a:xfrm>
            <a:off x="451557" y="3702756"/>
            <a:ext cx="3973687" cy="2088444"/>
          </a:xfrm>
          <a:prstGeom prst="homePlate">
            <a:avLst/>
          </a:prstGeom>
          <a:ln>
            <a:solidFill>
              <a:schemeClr val="accent1">
                <a:lumMod val="60000"/>
                <a:lumOff val="4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i="1" u="sng" dirty="0">
                <a:solidFill>
                  <a:srgbClr val="002060"/>
                </a:solidFill>
              </a:rPr>
              <a:t>Key Patient: Charlie Gard</a:t>
            </a:r>
          </a:p>
        </p:txBody>
      </p:sp>
      <p:sp>
        <p:nvSpPr>
          <p:cNvPr id="4" name="Rectangle 3"/>
          <p:cNvSpPr/>
          <p:nvPr/>
        </p:nvSpPr>
        <p:spPr>
          <a:xfrm>
            <a:off x="5418667" y="135466"/>
            <a:ext cx="6096000" cy="6463308"/>
          </a:xfrm>
          <a:prstGeom prst="rect">
            <a:avLst/>
          </a:prstGeom>
        </p:spPr>
        <p:txBody>
          <a:bodyPr>
            <a:spAutoFit/>
          </a:bodyPr>
          <a:lstStyle/>
          <a:p>
            <a:r>
              <a:rPr lang="fr-FR" b="1" dirty="0">
                <a:solidFill>
                  <a:schemeClr val="bg1">
                    <a:lumMod val="95000"/>
                  </a:schemeClr>
                </a:solidFill>
              </a:rPr>
              <a:t>Born on 4th August 2016, Charlie Gard appeared to be a healthy child. After a month, his parents noticed that Charlie was unable to support himself or lift his head, which is something other infants his age are able to do. The weeks that followed saw Charlie unable to gain weight despite a regular feeding programme, and he was transferred to Great Ormond Street Hospital.</a:t>
            </a:r>
          </a:p>
          <a:p>
            <a:endParaRPr lang="fr-FR" b="1" dirty="0">
              <a:solidFill>
                <a:schemeClr val="bg1">
                  <a:lumMod val="95000"/>
                </a:schemeClr>
              </a:solidFill>
            </a:endParaRPr>
          </a:p>
          <a:p>
            <a:r>
              <a:rPr lang="fr-FR" b="1" dirty="0">
                <a:solidFill>
                  <a:schemeClr val="bg1">
                    <a:lumMod val="95000"/>
                  </a:schemeClr>
                </a:solidFill>
              </a:rPr>
              <a:t>Charlie was later diagnosed with infantile-onset encephalomyopathic mitochondrial DNA depletion syndrome (MDDS), caused by a mutation in the RRM2B gene. Charlie’s case was one of just 16 known cases of RRM2B-related MDDS.</a:t>
            </a:r>
          </a:p>
          <a:p>
            <a:endParaRPr lang="fr-FR" b="1" dirty="0">
              <a:solidFill>
                <a:schemeClr val="bg1">
                  <a:lumMod val="95000"/>
                </a:schemeClr>
              </a:solidFill>
            </a:endParaRPr>
          </a:p>
          <a:p>
            <a:r>
              <a:rPr lang="fr-FR" b="1" dirty="0">
                <a:solidFill>
                  <a:schemeClr val="bg1">
                    <a:lumMod val="95000"/>
                  </a:schemeClr>
                </a:solidFill>
              </a:rPr>
              <a:t>He inherited this disease because both his parents were carriers of the recessive gene. Charlie’s brain, heart, liver, kidneys and his ability to breathe were severely affected. He also had congenital deafness and epilepsy.</a:t>
            </a:r>
          </a:p>
          <a:p>
            <a:endParaRPr lang="fr-FR" b="1" dirty="0">
              <a:solidFill>
                <a:schemeClr val="bg1">
                  <a:lumMod val="95000"/>
                </a:schemeClr>
              </a:solidFill>
            </a:endParaRPr>
          </a:p>
          <a:p>
            <a:r>
              <a:rPr lang="fr-FR" b="1" dirty="0">
                <a:solidFill>
                  <a:schemeClr val="bg1">
                    <a:lumMod val="95000"/>
                  </a:schemeClr>
                </a:solidFill>
              </a:rPr>
              <a:t>Charlie suffered from severe progressive muscle weakness, which meant that he couldn’t move his arms or legs or breathe unaided. He couldn’t open his eyes, which weren’t developing properly. It was impossible to tell if he was in pain and whether he was awake or asleep.</a:t>
            </a:r>
          </a:p>
        </p:txBody>
      </p:sp>
    </p:spTree>
    <p:extLst>
      <p:ext uri="{BB962C8B-B14F-4D97-AF65-F5344CB8AC3E}">
        <p14:creationId xmlns:p14="http://schemas.microsoft.com/office/powerpoint/2010/main" val="33411323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77" y="2500616"/>
            <a:ext cx="6096000" cy="3785652"/>
          </a:xfrm>
          <a:prstGeom prst="rect">
            <a:avLst/>
          </a:prstGeom>
        </p:spPr>
        <p:txBody>
          <a:bodyPr>
            <a:spAutoFit/>
          </a:bodyPr>
          <a:lstStyle/>
          <a:p>
            <a:r>
              <a:rPr lang="fr-FR" sz="2400" b="1" dirty="0">
                <a:solidFill>
                  <a:schemeClr val="bg1">
                    <a:lumMod val="95000"/>
                  </a:schemeClr>
                </a:solidFill>
              </a:rPr>
              <a:t>A High Court ruling recommended that Charlie’s life support be stopped.</a:t>
            </a:r>
          </a:p>
          <a:p>
            <a:r>
              <a:rPr lang="fr-FR" sz="2400" b="1" dirty="0">
                <a:solidFill>
                  <a:schemeClr val="bg1">
                    <a:lumMod val="95000"/>
                  </a:schemeClr>
                </a:solidFill>
              </a:rPr>
              <a:t>After the ruling, neurologist Dr Hirano offered to continue treatment in the US. </a:t>
            </a:r>
            <a:r>
              <a:rPr lang="fr-FR" sz="2400" b="1" i="1" u="sng" dirty="0">
                <a:solidFill>
                  <a:schemeClr val="tx1">
                    <a:lumMod val="95000"/>
                    <a:lumOff val="5000"/>
                  </a:schemeClr>
                </a:solidFill>
                <a:hlinkClick r:id="rId2"/>
              </a:rPr>
              <a:t>Dr Hirano claimed there was a 10% chance that treatment could improve the baby’s condition</a:t>
            </a:r>
            <a:r>
              <a:rPr lang="fr-FR" sz="2400" b="1" i="1" u="sng" dirty="0">
                <a:solidFill>
                  <a:schemeClr val="tx1">
                    <a:lumMod val="95000"/>
                    <a:lumOff val="5000"/>
                  </a:schemeClr>
                </a:solidFill>
              </a:rPr>
              <a:t> </a:t>
            </a:r>
            <a:r>
              <a:rPr lang="fr-FR" sz="2400" b="1" dirty="0">
                <a:solidFill>
                  <a:schemeClr val="bg1">
                    <a:lumMod val="95000"/>
                  </a:schemeClr>
                </a:solidFill>
              </a:rPr>
              <a:t>– despite never meeting Charlie in-person.</a:t>
            </a:r>
          </a:p>
          <a:p>
            <a:r>
              <a:rPr lang="fr-FR" sz="2400" b="1" dirty="0">
                <a:solidFill>
                  <a:schemeClr val="bg1">
                    <a:lumMod val="95000"/>
                  </a:schemeClr>
                </a:solidFill>
              </a:rPr>
              <a:t>Experts at Great Ormond Street Hospital feared the treatment wouldn’t help and would only prolong his suffering.</a:t>
            </a:r>
          </a:p>
        </p:txBody>
      </p:sp>
      <p:sp>
        <p:nvSpPr>
          <p:cNvPr id="4" name="Rectangle avec flèche vers le bas 3"/>
          <p:cNvSpPr/>
          <p:nvPr/>
        </p:nvSpPr>
        <p:spPr>
          <a:xfrm>
            <a:off x="372533" y="564444"/>
            <a:ext cx="5429956" cy="1772355"/>
          </a:xfrm>
          <a:prstGeom prst="downArrowCallout">
            <a:avLst/>
          </a:prstGeom>
          <a:ln>
            <a:solidFill>
              <a:schemeClr val="accent1">
                <a:lumMod val="40000"/>
                <a:lumOff val="6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r>
              <a:rPr lang="fr-FR" sz="2800" b="1" i="1" u="sng" dirty="0">
                <a:solidFill>
                  <a:srgbClr val="002060"/>
                </a:solidFill>
                <a:latin typeface="Algerian" panose="04020705040A02060702" pitchFamily="82" charset="0"/>
              </a:rPr>
              <a:t>Potential Treatment: Nucleoside Bypass Therapy</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712" y="1162754"/>
            <a:ext cx="4391377" cy="4289778"/>
          </a:xfrm>
          <a:prstGeom prst="rect">
            <a:avLst/>
          </a:prstGeom>
        </p:spPr>
      </p:pic>
    </p:spTree>
    <p:extLst>
      <p:ext uri="{BB962C8B-B14F-4D97-AF65-F5344CB8AC3E}">
        <p14:creationId xmlns:p14="http://schemas.microsoft.com/office/powerpoint/2010/main" val="16112175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78" y="756355"/>
            <a:ext cx="6096000" cy="5632311"/>
          </a:xfrm>
          <a:prstGeom prst="rect">
            <a:avLst/>
          </a:prstGeom>
        </p:spPr>
        <p:txBody>
          <a:bodyPr>
            <a:spAutoFit/>
          </a:bodyPr>
          <a:lstStyle/>
          <a:p>
            <a:pPr>
              <a:buFont typeface="Arial" panose="020B0604020202020204" pitchFamily="34" charset="0"/>
              <a:buChar char="•"/>
            </a:pPr>
            <a:r>
              <a:rPr lang="fr-FR" sz="2000" b="1" dirty="0">
                <a:solidFill>
                  <a:schemeClr val="bg1">
                    <a:lumMod val="95000"/>
                  </a:schemeClr>
                </a:solidFill>
              </a:rPr>
              <a:t>It’s called nucleoside bypass therapy. </a:t>
            </a:r>
            <a:r>
              <a:rPr lang="fr-FR" sz="2000" b="1" dirty="0">
                <a:solidFill>
                  <a:schemeClr val="bg1">
                    <a:lumMod val="95000"/>
                  </a:schemeClr>
                </a:solidFill>
                <a:hlinkClick r:id="rId2"/>
              </a:rPr>
              <a:t>This explains more about the treatment</a:t>
            </a:r>
            <a:r>
              <a:rPr lang="fr-FR" sz="2000" b="1" dirty="0">
                <a:solidFill>
                  <a:schemeClr val="bg1">
                    <a:lumMod val="95000"/>
                  </a:schemeClr>
                </a:solidFill>
              </a:rPr>
              <a:t>.</a:t>
            </a:r>
          </a:p>
          <a:p>
            <a:pPr>
              <a:buFont typeface="Arial" panose="020B0604020202020204" pitchFamily="34" charset="0"/>
              <a:buChar char="•"/>
            </a:pPr>
            <a:r>
              <a:rPr lang="fr-FR" sz="2000" b="1" dirty="0">
                <a:solidFill>
                  <a:schemeClr val="bg1">
                    <a:lumMod val="95000"/>
                  </a:schemeClr>
                </a:solidFill>
              </a:rPr>
              <a:t>It was untested on human or animals with RRM2B-related MDDS – but it has been shown to have some positive effects on test subjects with other mitochondrial conditions.</a:t>
            </a:r>
          </a:p>
          <a:p>
            <a:pPr>
              <a:buFont typeface="Arial" panose="020B0604020202020204" pitchFamily="34" charset="0"/>
              <a:buChar char="•"/>
            </a:pPr>
            <a:r>
              <a:rPr lang="fr-FR" sz="2000" b="1" dirty="0">
                <a:solidFill>
                  <a:schemeClr val="bg1">
                    <a:lumMod val="95000"/>
                  </a:schemeClr>
                </a:solidFill>
              </a:rPr>
              <a:t>It had been used in 18 cases already – but Charlie’s condition was far more advanced.</a:t>
            </a:r>
          </a:p>
          <a:p>
            <a:pPr>
              <a:buFont typeface="Arial" panose="020B0604020202020204" pitchFamily="34" charset="0"/>
              <a:buChar char="•"/>
            </a:pPr>
            <a:r>
              <a:rPr lang="fr-FR" sz="2000" b="1" dirty="0">
                <a:solidFill>
                  <a:schemeClr val="bg1">
                    <a:lumMod val="95000"/>
                  </a:schemeClr>
                </a:solidFill>
              </a:rPr>
              <a:t>All of the other cases involved people who suffered from a mutation in the TK2 gene, not the RRM2B gene, which is a different form of mitochondrial DNA depletion.</a:t>
            </a:r>
          </a:p>
          <a:p>
            <a:pPr>
              <a:buFont typeface="Arial" panose="020B0604020202020204" pitchFamily="34" charset="0"/>
              <a:buChar char="•"/>
            </a:pPr>
            <a:r>
              <a:rPr lang="fr-FR" sz="2000" b="1" dirty="0">
                <a:solidFill>
                  <a:schemeClr val="bg1">
                    <a:lumMod val="95000"/>
                  </a:schemeClr>
                </a:solidFill>
              </a:rPr>
              <a:t>The patient must ingest compounds needed to develop new DNA strands which their body could not otherwise produce.</a:t>
            </a:r>
          </a:p>
          <a:p>
            <a:pPr>
              <a:buFont typeface="Arial" panose="020B0604020202020204" pitchFamily="34" charset="0"/>
              <a:buChar char="•"/>
            </a:pPr>
            <a:r>
              <a:rPr lang="fr-FR" sz="2000" b="1" dirty="0">
                <a:solidFill>
                  <a:schemeClr val="bg1">
                    <a:lumMod val="95000"/>
                  </a:schemeClr>
                </a:solidFill>
                <a:hlinkClick r:id="rId2"/>
              </a:rPr>
              <a:t>There was no evidence to suggest that the treatment would be able to cross the blood-brain barrier and resolve Charlie’s brain damage</a:t>
            </a:r>
            <a:r>
              <a:rPr lang="fr-FR" sz="2000" b="1" dirty="0">
                <a:solidFill>
                  <a:schemeClr val="bg1">
                    <a:lumMod val="95000"/>
                  </a:schemeClr>
                </a:solidFill>
              </a:rPr>
              <a:t>.</a:t>
            </a:r>
          </a:p>
        </p:txBody>
      </p:sp>
      <p:sp>
        <p:nvSpPr>
          <p:cNvPr id="4" name="Rectangle avec flèche vers la gauche 3"/>
          <p:cNvSpPr/>
          <p:nvPr/>
        </p:nvSpPr>
        <p:spPr>
          <a:xfrm>
            <a:off x="6039555" y="361245"/>
            <a:ext cx="5858934" cy="1840088"/>
          </a:xfrm>
          <a:prstGeom prst="leftArrowCallout">
            <a:avLst/>
          </a:prstGeom>
          <a:ln>
            <a:solidFill>
              <a:schemeClr val="accent1">
                <a:lumMod val="60000"/>
                <a:lumOff val="4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i="1" u="sng" dirty="0">
                <a:solidFill>
                  <a:srgbClr val="002060"/>
                </a:solidFill>
                <a:latin typeface="Algerian"/>
              </a:rPr>
              <a:t>What was the treatment?</a:t>
            </a:r>
          </a:p>
        </p:txBody>
      </p:sp>
      <p:pic>
        <p:nvPicPr>
          <p:cNvPr id="3" name="Image 2"/>
          <p:cNvPicPr>
            <a:picLocks noChangeAspect="1"/>
          </p:cNvPicPr>
          <p:nvPr/>
        </p:nvPicPr>
        <p:blipFill>
          <a:blip r:embed="rId3"/>
          <a:stretch>
            <a:fillRect/>
          </a:stretch>
        </p:blipFill>
        <p:spPr>
          <a:xfrm>
            <a:off x="6931378" y="2370665"/>
            <a:ext cx="4120444" cy="4275667"/>
          </a:xfrm>
          <a:prstGeom prst="rect">
            <a:avLst/>
          </a:prstGeom>
        </p:spPr>
      </p:pic>
    </p:spTree>
    <p:extLst>
      <p:ext uri="{BB962C8B-B14F-4D97-AF65-F5344CB8AC3E}">
        <p14:creationId xmlns:p14="http://schemas.microsoft.com/office/powerpoint/2010/main" val="2574113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a droite 1"/>
          <p:cNvSpPr/>
          <p:nvPr/>
        </p:nvSpPr>
        <p:spPr>
          <a:xfrm>
            <a:off x="327378" y="756356"/>
            <a:ext cx="4109155" cy="1715911"/>
          </a:xfrm>
          <a:prstGeom prst="rightArrowCallout">
            <a:avLst/>
          </a:prstGeom>
          <a:ln>
            <a:solidFill>
              <a:schemeClr val="accent1">
                <a:lumMod val="60000"/>
                <a:lumOff val="4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r>
              <a:rPr lang="fr-FR" sz="2400" b="1" i="1" u="sng" dirty="0">
                <a:solidFill>
                  <a:srgbClr val="002060"/>
                </a:solidFill>
                <a:latin typeface="Algerian" panose="04020705040A02060702"/>
              </a:rPr>
              <a:t>The Legal Battle To Continue Treatment</a:t>
            </a:r>
          </a:p>
        </p:txBody>
      </p:sp>
      <p:sp>
        <p:nvSpPr>
          <p:cNvPr id="3" name="Rectangle 2"/>
          <p:cNvSpPr/>
          <p:nvPr/>
        </p:nvSpPr>
        <p:spPr>
          <a:xfrm>
            <a:off x="5068711" y="1109892"/>
            <a:ext cx="6096000" cy="2308324"/>
          </a:xfrm>
          <a:prstGeom prst="rect">
            <a:avLst/>
          </a:prstGeom>
        </p:spPr>
        <p:txBody>
          <a:bodyPr>
            <a:spAutoFit/>
          </a:bodyPr>
          <a:lstStyle/>
          <a:p>
            <a:r>
              <a:rPr lang="fr-FR" sz="2400" b="1" i="1" dirty="0">
                <a:solidFill>
                  <a:schemeClr val="bg1">
                    <a:lumMod val="95000"/>
                  </a:schemeClr>
                </a:solidFill>
              </a:rPr>
              <a:t>Charlie's parents accepted Dr. Hirano's treatment and appealed to stop cutting off life support until he was transferred to the United States, but the appeal was rejected before the Supreme Court and also the European Court of Human Rights, and the child died.</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77" y="2641601"/>
            <a:ext cx="3651956" cy="383822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667" y="3610807"/>
            <a:ext cx="3962400" cy="2977896"/>
          </a:xfrm>
          <a:prstGeom prst="rect">
            <a:avLst/>
          </a:prstGeom>
        </p:spPr>
      </p:pic>
    </p:spTree>
    <p:extLst>
      <p:ext uri="{BB962C8B-B14F-4D97-AF65-F5344CB8AC3E}">
        <p14:creationId xmlns:p14="http://schemas.microsoft.com/office/powerpoint/2010/main" val="7234033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a droite 1"/>
          <p:cNvSpPr/>
          <p:nvPr/>
        </p:nvSpPr>
        <p:spPr>
          <a:xfrm>
            <a:off x="609601" y="2476159"/>
            <a:ext cx="4210755" cy="1603022"/>
          </a:xfrm>
          <a:prstGeom prst="rightArrowCallout">
            <a:avLst/>
          </a:prstGeom>
          <a:ln>
            <a:solidFill>
              <a:schemeClr val="accent1">
                <a:lumMod val="60000"/>
                <a:lumOff val="4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r>
              <a:rPr lang="fr-FR" sz="3200" b="1" i="1" u="sng" dirty="0">
                <a:solidFill>
                  <a:srgbClr val="002060"/>
                </a:solidFill>
                <a:latin typeface="Algerian"/>
              </a:rPr>
              <a:t>The Ethical Dilemmas</a:t>
            </a:r>
          </a:p>
        </p:txBody>
      </p:sp>
      <p:sp>
        <p:nvSpPr>
          <p:cNvPr id="3" name="Rectangle 2"/>
          <p:cNvSpPr/>
          <p:nvPr/>
        </p:nvSpPr>
        <p:spPr>
          <a:xfrm>
            <a:off x="5080000" y="1059512"/>
            <a:ext cx="6096000" cy="830997"/>
          </a:xfrm>
          <a:prstGeom prst="rect">
            <a:avLst/>
          </a:prstGeom>
        </p:spPr>
        <p:txBody>
          <a:bodyPr>
            <a:spAutoFit/>
          </a:bodyPr>
          <a:lstStyle/>
          <a:p>
            <a:r>
              <a:rPr lang="fr-FR" sz="2400" b="1" i="1" dirty="0">
                <a:solidFill>
                  <a:schemeClr val="bg1">
                    <a:lumMod val="95000"/>
                  </a:schemeClr>
                </a:solidFill>
              </a:rPr>
              <a:t>here are three key reasons why life-sustaining treatment is withheld or withdrawn:</a:t>
            </a:r>
          </a:p>
        </p:txBody>
      </p:sp>
      <p:sp>
        <p:nvSpPr>
          <p:cNvPr id="4" name="Rectangle 3"/>
          <p:cNvSpPr/>
          <p:nvPr/>
        </p:nvSpPr>
        <p:spPr>
          <a:xfrm>
            <a:off x="5328356" y="2411797"/>
            <a:ext cx="6096000" cy="2308324"/>
          </a:xfrm>
          <a:prstGeom prst="rect">
            <a:avLst/>
          </a:prstGeom>
        </p:spPr>
        <p:txBody>
          <a:bodyPr>
            <a:spAutoFit/>
          </a:bodyPr>
          <a:lstStyle/>
          <a:p>
            <a:r>
              <a:rPr lang="fr-FR" sz="2400" i="1" dirty="0">
                <a:solidFill>
                  <a:schemeClr val="bg1">
                    <a:lumMod val="95000"/>
                  </a:schemeClr>
                </a:solidFill>
              </a:rPr>
              <a:t>1. </a:t>
            </a:r>
            <a:r>
              <a:rPr lang="fr-FR" sz="2400" i="1" dirty="0">
                <a:solidFill>
                  <a:srgbClr val="002060"/>
                </a:solidFill>
                <a:hlinkClick r:id="rId2"/>
              </a:rPr>
              <a:t>Autonomy</a:t>
            </a:r>
            <a:r>
              <a:rPr lang="fr-FR" sz="2400" i="1" dirty="0">
                <a:solidFill>
                  <a:schemeClr val="bg1">
                    <a:lumMod val="95000"/>
                  </a:schemeClr>
                </a:solidFill>
              </a:rPr>
              <a:t>: A competent patient refuses it.</a:t>
            </a:r>
          </a:p>
          <a:p>
            <a:r>
              <a:rPr lang="fr-FR" sz="2400" i="1" dirty="0">
                <a:solidFill>
                  <a:schemeClr val="bg1">
                    <a:lumMod val="95000"/>
                  </a:schemeClr>
                </a:solidFill>
              </a:rPr>
              <a:t>In Charlie’s case, his parents acted on his behalf due to his age and mental state.</a:t>
            </a:r>
          </a:p>
          <a:p>
            <a:r>
              <a:rPr lang="fr-FR" sz="2400" i="1" dirty="0">
                <a:solidFill>
                  <a:schemeClr val="bg1">
                    <a:lumMod val="95000"/>
                  </a:schemeClr>
                </a:solidFill>
              </a:rPr>
              <a:t>2. </a:t>
            </a:r>
            <a:r>
              <a:rPr lang="fr-FR" sz="2400" i="1" dirty="0">
                <a:solidFill>
                  <a:srgbClr val="002060"/>
                </a:solidFill>
              </a:rPr>
              <a:t>Distributive justice</a:t>
            </a:r>
            <a:r>
              <a:rPr lang="fr-FR" sz="2400" i="1" dirty="0">
                <a:solidFill>
                  <a:schemeClr val="bg1">
                    <a:lumMod val="95000"/>
                  </a:schemeClr>
                </a:solidFill>
              </a:rPr>
              <a:t>: Expected benefit is insufficient to justify public resources being used</a:t>
            </a:r>
          </a:p>
        </p:txBody>
      </p:sp>
      <p:sp>
        <p:nvSpPr>
          <p:cNvPr id="5" name="Rectangle 4"/>
          <p:cNvSpPr/>
          <p:nvPr/>
        </p:nvSpPr>
        <p:spPr>
          <a:xfrm>
            <a:off x="2934243" y="5361060"/>
            <a:ext cx="7425623" cy="461665"/>
          </a:xfrm>
          <a:prstGeom prst="rect">
            <a:avLst/>
          </a:prstGeom>
        </p:spPr>
        <p:txBody>
          <a:bodyPr wrap="none">
            <a:spAutoFit/>
          </a:bodyPr>
          <a:lstStyle/>
          <a:p>
            <a:r>
              <a:rPr lang="fr-FR" sz="2400" b="1" i="1" dirty="0">
                <a:solidFill>
                  <a:schemeClr val="bg1">
                    <a:lumMod val="95000"/>
                  </a:schemeClr>
                </a:solidFill>
              </a:rPr>
              <a:t>3. Treatment is not actually the best thing for the patient</a:t>
            </a:r>
            <a:endParaRPr lang="fr-FR" sz="2400" i="1" dirty="0">
              <a:solidFill>
                <a:schemeClr val="bg1">
                  <a:lumMod val="95000"/>
                </a:schemeClr>
              </a:solidFill>
            </a:endParaRPr>
          </a:p>
        </p:txBody>
      </p:sp>
    </p:spTree>
    <p:extLst>
      <p:ext uri="{BB962C8B-B14F-4D97-AF65-F5344CB8AC3E}">
        <p14:creationId xmlns:p14="http://schemas.microsoft.com/office/powerpoint/2010/main" val="18000937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chemin horizontal 1"/>
          <p:cNvSpPr/>
          <p:nvPr/>
        </p:nvSpPr>
        <p:spPr>
          <a:xfrm>
            <a:off x="1725768" y="1674253"/>
            <a:ext cx="8306874" cy="4900412"/>
          </a:xfrm>
          <a:prstGeom prst="horizontalScroll">
            <a:avLst/>
          </a:prstGeom>
          <a:solidFill>
            <a:schemeClr val="accent1">
              <a:lumMod val="60000"/>
              <a:lumOff val="40000"/>
            </a:schemeClr>
          </a:solidFill>
          <a:ln>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002060"/>
                </a:solidFill>
                <a:latin typeface="Arial" panose="020B0604020202020204" pitchFamily="34" charset="0"/>
                <a:cs typeface="Arial" panose="020B0604020202020204" pitchFamily="34" charset="0"/>
              </a:rPr>
              <a:t>There was no evidence to suggest that the treatment would be able to cross the blood-brain barrier and resolve Charlie’s brain damage</a:t>
            </a:r>
          </a:p>
          <a:p>
            <a:pPr algn="ctr"/>
            <a:r>
              <a:rPr lang="en-US" b="1" i="1" dirty="0">
                <a:solidFill>
                  <a:srgbClr val="002060"/>
                </a:solidFill>
                <a:latin typeface="Arial" panose="020B0604020202020204" pitchFamily="34" charset="0"/>
                <a:cs typeface="Arial" panose="020B0604020202020204" pitchFamily="34" charset="0"/>
              </a:rPr>
              <a:t>Charlie suffered </a:t>
            </a:r>
            <a:r>
              <a:rPr lang="en-US" b="1" i="1" dirty="0" smtClean="0">
                <a:solidFill>
                  <a:srgbClr val="002060"/>
                </a:solidFill>
                <a:latin typeface="Arial" panose="020B0604020202020204" pitchFamily="34" charset="0"/>
                <a:cs typeface="Arial" panose="020B0604020202020204" pitchFamily="34" charset="0"/>
              </a:rPr>
              <a:t> . </a:t>
            </a:r>
            <a:r>
              <a:rPr lang="en-US" b="1" i="1" dirty="0">
                <a:solidFill>
                  <a:srgbClr val="002060"/>
                </a:solidFill>
                <a:latin typeface="Arial" panose="020B0604020202020204" pitchFamily="34" charset="0"/>
                <a:cs typeface="Arial" panose="020B0604020202020204" pitchFamily="34" charset="0"/>
              </a:rPr>
              <a:t>It was impossible to tell if he was in pain and whether he was awake or </a:t>
            </a:r>
            <a:r>
              <a:rPr lang="en-US" b="1" i="1" dirty="0" smtClean="0">
                <a:solidFill>
                  <a:srgbClr val="002060"/>
                </a:solidFill>
                <a:latin typeface="Arial" panose="020B0604020202020204" pitchFamily="34" charset="0"/>
                <a:cs typeface="Arial" panose="020B0604020202020204" pitchFamily="34" charset="0"/>
              </a:rPr>
              <a:t>asleep </a:t>
            </a:r>
          </a:p>
          <a:p>
            <a:pPr algn="ctr"/>
            <a:r>
              <a:rPr lang="en-US" b="1" i="1" dirty="0" smtClean="0">
                <a:solidFill>
                  <a:srgbClr val="002060"/>
                </a:solidFill>
                <a:latin typeface="Arial" panose="020B0604020202020204" pitchFamily="34" charset="0"/>
                <a:cs typeface="Arial" panose="020B0604020202020204" pitchFamily="34" charset="0"/>
              </a:rPr>
              <a:t> </a:t>
            </a:r>
            <a:r>
              <a:rPr lang="en-US" b="1" i="1" dirty="0">
                <a:solidFill>
                  <a:srgbClr val="002060"/>
                </a:solidFill>
                <a:latin typeface="Arial" panose="020B0604020202020204" pitchFamily="34" charset="0"/>
                <a:cs typeface="Arial" panose="020B0604020202020204" pitchFamily="34" charset="0"/>
              </a:rPr>
              <a:t>the treatment wouldn’t help and would only prolong his </a:t>
            </a:r>
            <a:r>
              <a:rPr lang="en-US" b="1" i="1" dirty="0" smtClean="0">
                <a:solidFill>
                  <a:srgbClr val="002060"/>
                </a:solidFill>
                <a:latin typeface="Arial" panose="020B0604020202020204" pitchFamily="34" charset="0"/>
                <a:cs typeface="Arial" panose="020B0604020202020204" pitchFamily="34" charset="0"/>
              </a:rPr>
              <a:t>suffering</a:t>
            </a:r>
            <a:endParaRPr lang="ar-SA" b="1" i="1" dirty="0" smtClean="0">
              <a:solidFill>
                <a:srgbClr val="002060"/>
              </a:solidFill>
              <a:latin typeface="Arial" panose="020B0604020202020204" pitchFamily="34" charset="0"/>
              <a:cs typeface="Arial" panose="020B0604020202020204" pitchFamily="34" charset="0"/>
            </a:endParaRPr>
          </a:p>
          <a:p>
            <a:pPr algn="ctr"/>
            <a:r>
              <a:rPr lang="en-US" b="1" i="1" dirty="0">
                <a:solidFill>
                  <a:srgbClr val="002060"/>
                </a:solidFill>
                <a:latin typeface="Arial" panose="020B0604020202020204" pitchFamily="34" charset="0"/>
                <a:cs typeface="Arial" panose="020B0604020202020204" pitchFamily="34" charset="0"/>
              </a:rPr>
              <a:t>Therefore, removing his life support is the best solution to relieve him of his suffering</a:t>
            </a:r>
            <a:endParaRPr lang="fr-FR" b="1" i="1" dirty="0">
              <a:solidFill>
                <a:srgbClr val="002060"/>
              </a:solidFill>
              <a:latin typeface="Arial" panose="020B0604020202020204" pitchFamily="34" charset="0"/>
              <a:cs typeface="Arial" panose="020B0604020202020204" pitchFamily="34" charset="0"/>
            </a:endParaRPr>
          </a:p>
        </p:txBody>
      </p:sp>
      <p:sp>
        <p:nvSpPr>
          <p:cNvPr id="3" name="Rectangle avec flèche vers le bas 2"/>
          <p:cNvSpPr/>
          <p:nvPr/>
        </p:nvSpPr>
        <p:spPr>
          <a:xfrm>
            <a:off x="3953814" y="579549"/>
            <a:ext cx="3850782" cy="1378039"/>
          </a:xfrm>
          <a:prstGeom prst="downArrowCallout">
            <a:avLst/>
          </a:prstGeom>
          <a:solidFill>
            <a:schemeClr val="accent1">
              <a:lumMod val="60000"/>
              <a:lumOff val="40000"/>
            </a:schemeClr>
          </a:solidFill>
          <a:ln>
            <a:solidFill>
              <a:schemeClr val="accent1">
                <a:lumMod val="40000"/>
                <a:lumOff val="6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u="sng" dirty="0">
                <a:solidFill>
                  <a:srgbClr val="002060"/>
                </a:solidFill>
                <a:latin typeface="Algerian" panose="04020705040A02060702" pitchFamily="82" charset="0"/>
              </a:rPr>
              <a:t>our opinion</a:t>
            </a:r>
          </a:p>
        </p:txBody>
      </p:sp>
    </p:spTree>
    <p:extLst>
      <p:ext uri="{BB962C8B-B14F-4D97-AF65-F5344CB8AC3E}">
        <p14:creationId xmlns:p14="http://schemas.microsoft.com/office/powerpoint/2010/main" val="11495892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89867" y="169333"/>
            <a:ext cx="3759200" cy="1941689"/>
          </a:xfrm>
          <a:prstGeom prst="wedgeRoundRectCallout">
            <a:avLst/>
          </a:prstGeom>
          <a:ln>
            <a:solidFill>
              <a:schemeClr val="accent1">
                <a:lumMod val="40000"/>
                <a:lumOff val="60000"/>
              </a:schemeClr>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000" b="1" i="1" u="sng" dirty="0">
                <a:solidFill>
                  <a:srgbClr val="002060"/>
                </a:solidFill>
                <a:latin typeface="Algerian"/>
              </a:rPr>
              <a:t>Conclusion</a:t>
            </a:r>
          </a:p>
        </p:txBody>
      </p:sp>
      <p:sp>
        <p:nvSpPr>
          <p:cNvPr id="3" name="Rectangle 2"/>
          <p:cNvSpPr/>
          <p:nvPr/>
        </p:nvSpPr>
        <p:spPr>
          <a:xfrm>
            <a:off x="2856088" y="2613504"/>
            <a:ext cx="6096000" cy="4154984"/>
          </a:xfrm>
          <a:prstGeom prst="rect">
            <a:avLst/>
          </a:prstGeom>
        </p:spPr>
        <p:txBody>
          <a:bodyPr>
            <a:spAutoFit/>
          </a:bodyPr>
          <a:lstStyle/>
          <a:p>
            <a:r>
              <a:rPr lang="fr-FR" sz="2400" b="1" i="1" dirty="0">
                <a:solidFill>
                  <a:schemeClr val="bg1">
                    <a:lumMod val="95000"/>
                  </a:schemeClr>
                </a:solidFill>
              </a:rPr>
              <a:t>Medical professionals frequently find themselves facing moral questions and ethical dilemmas in their line of work. Medical ethics provide a framework to help them make judgement calls which are morally sound and right for the patient in question.</a:t>
            </a:r>
          </a:p>
          <a:p>
            <a:endParaRPr lang="fr-FR" sz="2400" b="1" i="1" dirty="0">
              <a:solidFill>
                <a:schemeClr val="bg1">
                  <a:lumMod val="95000"/>
                </a:schemeClr>
              </a:solidFill>
            </a:endParaRPr>
          </a:p>
          <a:p>
            <a:r>
              <a:rPr lang="fr-FR" sz="2400" b="1" i="1" dirty="0">
                <a:solidFill>
                  <a:schemeClr val="bg1">
                    <a:lumMod val="95000"/>
                  </a:schemeClr>
                </a:solidFill>
              </a:rPr>
              <a:t>It’s essential for aspiring Doctors to have a good moral compass and a solid grasp of medical ethics so they can consistently do what is best for their patients.</a:t>
            </a:r>
          </a:p>
        </p:txBody>
      </p:sp>
    </p:spTree>
    <p:extLst>
      <p:ext uri="{BB962C8B-B14F-4D97-AF65-F5344CB8AC3E}">
        <p14:creationId xmlns:p14="http://schemas.microsoft.com/office/powerpoint/2010/main" val="11012154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83998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73" y="3089788"/>
            <a:ext cx="11051423" cy="923330"/>
          </a:xfrm>
          <a:prstGeom prst="rect">
            <a:avLst/>
          </a:prstGeom>
        </p:spPr>
        <p:txBody>
          <a:bodyPr wrap="none">
            <a:spAutoFit/>
          </a:bodyPr>
          <a:lstStyle/>
          <a:p>
            <a:pPr algn="ctr"/>
            <a:r>
              <a:rPr lang="en-US" sz="5400" b="1" i="1" u="sng" dirty="0">
                <a:solidFill>
                  <a:srgbClr val="002060"/>
                </a:solidFill>
                <a:latin typeface="Algerian" panose="04020705040A02060702" pitchFamily="82" charset="0"/>
              </a:rPr>
              <a:t>thank you for your attention</a:t>
            </a:r>
            <a:endParaRPr lang="fr-FR" sz="5400" b="1" i="1" u="sng"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25258596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46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4494726" y="141668"/>
            <a:ext cx="2408349" cy="97879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u="sng" dirty="0" smtClean="0">
                <a:solidFill>
                  <a:schemeClr val="accent1">
                    <a:lumMod val="50000"/>
                  </a:schemeClr>
                </a:solidFill>
                <a:latin typeface="Algerian" panose="04020705040A02060702" pitchFamily="82" charset="0"/>
              </a:rPr>
              <a:t>PLAN</a:t>
            </a:r>
            <a:r>
              <a:rPr lang="fr-FR" sz="2800" dirty="0" smtClean="0">
                <a:solidFill>
                  <a:schemeClr val="accent1">
                    <a:lumMod val="50000"/>
                  </a:schemeClr>
                </a:solidFill>
              </a:rPr>
              <a:t> </a:t>
            </a:r>
            <a:endParaRPr lang="fr-FR" dirty="0"/>
          </a:p>
        </p:txBody>
      </p:sp>
      <p:sp>
        <p:nvSpPr>
          <p:cNvPr id="4" name="Rectangle 3"/>
          <p:cNvSpPr/>
          <p:nvPr/>
        </p:nvSpPr>
        <p:spPr>
          <a:xfrm>
            <a:off x="304800" y="1356258"/>
            <a:ext cx="6350000" cy="3662541"/>
          </a:xfrm>
          <a:prstGeom prst="rect">
            <a:avLst/>
          </a:prstGeom>
        </p:spPr>
        <p:txBody>
          <a:bodyPr wrap="square">
            <a:spAutoFit/>
          </a:bodyPr>
          <a:lstStyle/>
          <a:p>
            <a:r>
              <a:rPr lang="en-US" sz="2400" b="1" i="1" u="sng" dirty="0" smtClean="0">
                <a:latin typeface="Algerian" panose="04020705040A02060702" pitchFamily="82" charset="0"/>
              </a:rPr>
              <a:t>INTRODUCTION</a:t>
            </a:r>
          </a:p>
          <a:p>
            <a:r>
              <a:rPr lang="en-US" sz="2400" b="1" i="1" u="sng" dirty="0" smtClean="0">
                <a:latin typeface="Algerian" panose="04020705040A02060702" pitchFamily="82" charset="0"/>
              </a:rPr>
              <a:t>BIOETHICS</a:t>
            </a:r>
          </a:p>
          <a:p>
            <a:r>
              <a:rPr lang="en-US" sz="2400" b="1" i="1" u="sng" dirty="0">
                <a:latin typeface="Algerian" panose="04020705040A02060702" pitchFamily="82" charset="0"/>
              </a:rPr>
              <a:t>History</a:t>
            </a:r>
            <a:endParaRPr lang="en-US" sz="2400" b="1" i="1" u="sng" dirty="0" smtClean="0">
              <a:latin typeface="Algerian" panose="04020705040A02060702" pitchFamily="82" charset="0"/>
            </a:endParaRPr>
          </a:p>
          <a:p>
            <a:r>
              <a:rPr lang="en-US" sz="2000" b="1" i="1" u="sng" dirty="0" smtClean="0">
                <a:latin typeface="Algerian" panose="04020705040A02060702" pitchFamily="82" charset="0"/>
              </a:rPr>
              <a:t>The four pillars of medical ethics</a:t>
            </a:r>
          </a:p>
          <a:p>
            <a:r>
              <a:rPr lang="en-US" dirty="0" smtClean="0"/>
              <a:t> </a:t>
            </a:r>
            <a:r>
              <a:rPr lang="en-US" sz="2000" b="1" i="1" dirty="0" smtClean="0"/>
              <a:t>Beneficence </a:t>
            </a:r>
          </a:p>
          <a:p>
            <a:r>
              <a:rPr lang="en-US" sz="2000" b="1" i="1" dirty="0" smtClean="0"/>
              <a:t>Why Is Beneficence Important?</a:t>
            </a:r>
          </a:p>
          <a:p>
            <a:r>
              <a:rPr lang="en-US" sz="2000" b="1" i="1" dirty="0" smtClean="0"/>
              <a:t>Non-maleficence</a:t>
            </a:r>
          </a:p>
          <a:p>
            <a:r>
              <a:rPr lang="en-US" sz="2000" b="1" i="1" dirty="0" smtClean="0"/>
              <a:t>How Is Non-Maleficence Different to Beneficence</a:t>
            </a:r>
          </a:p>
          <a:p>
            <a:r>
              <a:rPr lang="en-US" sz="2000" b="1" i="1" dirty="0" smtClean="0"/>
              <a:t>Autonomy</a:t>
            </a:r>
          </a:p>
          <a:p>
            <a:r>
              <a:rPr lang="en-US" sz="2000" b="1" i="1" dirty="0" smtClean="0"/>
              <a:t>Why Is Patient Autonomy Important</a:t>
            </a:r>
          </a:p>
          <a:p>
            <a:r>
              <a:rPr lang="en-US" sz="2000" b="1" i="1" dirty="0" smtClean="0"/>
              <a:t>Justice </a:t>
            </a:r>
            <a:endParaRPr lang="en-US" sz="2000" b="1" i="1" dirty="0"/>
          </a:p>
        </p:txBody>
      </p:sp>
      <p:sp>
        <p:nvSpPr>
          <p:cNvPr id="7" name="Rectangle 1"/>
          <p:cNvSpPr>
            <a:spLocks noChangeArrowheads="1"/>
          </p:cNvSpPr>
          <p:nvPr/>
        </p:nvSpPr>
        <p:spPr bwMode="auto">
          <a:xfrm>
            <a:off x="304800" y="5580342"/>
            <a:ext cx="2071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1" u="sng" strike="noStrike" cap="none" normalizeH="0" baseline="0" dirty="0" smtClean="0">
                <a:ln>
                  <a:noFill/>
                </a:ln>
                <a:effectLst/>
                <a:latin typeface="Algerian" panose="04020705040A02060702"/>
              </a:rPr>
              <a:t>Example </a:t>
            </a:r>
          </a:p>
        </p:txBody>
      </p:sp>
      <p:sp>
        <p:nvSpPr>
          <p:cNvPr id="8" name="Rectangle 2"/>
          <p:cNvSpPr>
            <a:spLocks noChangeArrowheads="1"/>
          </p:cNvSpPr>
          <p:nvPr/>
        </p:nvSpPr>
        <p:spPr bwMode="auto">
          <a:xfrm>
            <a:off x="304800" y="5990136"/>
            <a:ext cx="4910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1" u="sng" strike="noStrike" cap="none" normalizeH="0" baseline="0" smtClean="0">
                <a:ln>
                  <a:noFill/>
                </a:ln>
                <a:effectLst/>
                <a:latin typeface="Algerian" panose="04020705040A02060702"/>
              </a:rPr>
              <a:t>Conclusion </a:t>
            </a:r>
            <a:endParaRPr kumimoji="0" lang="fr-FR" altLang="fr-FR" sz="2800" b="1" i="1" u="sng" strike="noStrike" cap="none" normalizeH="0" baseline="0" dirty="0" smtClean="0">
              <a:ln>
                <a:noFill/>
              </a:ln>
              <a:effectLst/>
              <a:latin typeface="Algerian" panose="04020705040A02060702"/>
            </a:endParaRPr>
          </a:p>
        </p:txBody>
      </p:sp>
      <p:sp>
        <p:nvSpPr>
          <p:cNvPr id="9" name="Rectangle 8"/>
          <p:cNvSpPr/>
          <p:nvPr/>
        </p:nvSpPr>
        <p:spPr>
          <a:xfrm>
            <a:off x="304800" y="4515932"/>
            <a:ext cx="2260555" cy="400110"/>
          </a:xfrm>
          <a:prstGeom prst="rect">
            <a:avLst/>
          </a:prstGeom>
        </p:spPr>
        <p:txBody>
          <a:bodyPr wrap="none">
            <a:spAutoFit/>
          </a:bodyPr>
          <a:lstStyle/>
          <a:p>
            <a:r>
              <a:rPr lang="fr-FR" sz="2000" b="1" i="1" dirty="0"/>
              <a:t>Opinion of religions</a:t>
            </a:r>
          </a:p>
        </p:txBody>
      </p:sp>
      <p:sp>
        <p:nvSpPr>
          <p:cNvPr id="10" name="Rectangle 1"/>
          <p:cNvSpPr>
            <a:spLocks noChangeArrowheads="1"/>
          </p:cNvSpPr>
          <p:nvPr/>
        </p:nvSpPr>
        <p:spPr bwMode="auto">
          <a:xfrm>
            <a:off x="304800" y="4812340"/>
            <a:ext cx="127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chemeClr val="tx1"/>
                </a:solidFill>
                <a:effectLst/>
                <a:latin typeface="Arial Unicode MS"/>
              </a:rPr>
              <a:t>The opinion of Islam</a:t>
            </a:r>
            <a:r>
              <a:rPr kumimoji="0" lang="fr-FR" altLang="fr-FR" b="1" i="1" u="none" strike="noStrike" cap="none" normalizeH="0" baseline="0" dirty="0" smtClean="0">
                <a:ln>
                  <a:noFill/>
                </a:ln>
                <a:solidFill>
                  <a:schemeClr val="tx1"/>
                </a:solidFill>
                <a:effectLst/>
              </a:rPr>
              <a:t> </a:t>
            </a:r>
            <a:endParaRPr kumimoji="0" lang="fr-FR" altLang="fr-FR" b="1" i="1"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304800" y="5101998"/>
            <a:ext cx="6096000" cy="677108"/>
          </a:xfrm>
          <a:prstGeom prst="rect">
            <a:avLst/>
          </a:prstGeom>
        </p:spPr>
        <p:txBody>
          <a:bodyPr>
            <a:spAutoFit/>
          </a:bodyPr>
          <a:lstStyle/>
          <a:p>
            <a:r>
              <a:rPr lang="fr-FR" sz="2000" b="1" i="1" dirty="0"/>
              <a:t>The opinion of the Jews</a:t>
            </a:r>
          </a:p>
          <a:p>
            <a:endParaRPr lang="fr-FR" dirty="0"/>
          </a:p>
        </p:txBody>
      </p:sp>
    </p:spTree>
    <p:extLst>
      <p:ext uri="{BB962C8B-B14F-4D97-AF65-F5344CB8AC3E}">
        <p14:creationId xmlns:p14="http://schemas.microsoft.com/office/powerpoint/2010/main" val="25461802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321971" y="347730"/>
            <a:ext cx="4713667" cy="1790163"/>
          </a:xfrm>
          <a:prstGeom prst="downArrowCallout">
            <a:avLst/>
          </a:prstGeom>
          <a:solidFill>
            <a:schemeClr val="accent1">
              <a:lumMod val="60000"/>
              <a:lumOff val="40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u="sng" dirty="0" smtClean="0">
                <a:solidFill>
                  <a:schemeClr val="accent1">
                    <a:lumMod val="50000"/>
                  </a:schemeClr>
                </a:solidFill>
                <a:latin typeface="Algerian" panose="04020705040A02060702" pitchFamily="82" charset="0"/>
              </a:rPr>
              <a:t>introduction</a:t>
            </a:r>
            <a:endParaRPr lang="fr-FR" sz="3600" b="1" i="1" u="sng" dirty="0">
              <a:solidFill>
                <a:schemeClr val="accent1">
                  <a:lumMod val="50000"/>
                </a:schemeClr>
              </a:solidFill>
              <a:latin typeface="Algerian" panose="04020705040A02060702" pitchFamily="82" charset="0"/>
            </a:endParaRPr>
          </a:p>
        </p:txBody>
      </p:sp>
      <p:sp>
        <p:nvSpPr>
          <p:cNvPr id="3" name="Rectangle 2"/>
          <p:cNvSpPr/>
          <p:nvPr/>
        </p:nvSpPr>
        <p:spPr>
          <a:xfrm>
            <a:off x="206060" y="2242744"/>
            <a:ext cx="5718221" cy="3046988"/>
          </a:xfrm>
          <a:prstGeom prst="rect">
            <a:avLst/>
          </a:prstGeom>
        </p:spPr>
        <p:txBody>
          <a:bodyPr wrap="square">
            <a:spAutoFit/>
          </a:bodyPr>
          <a:lstStyle/>
          <a:p>
            <a:r>
              <a:rPr lang="en-US" sz="2400" b="1" i="1" dirty="0" smtClean="0">
                <a:solidFill>
                  <a:schemeClr val="bg1">
                    <a:lumMod val="95000"/>
                  </a:schemeClr>
                </a:solidFill>
              </a:rPr>
              <a:t>Medical ethics is an applied branch of ethics which analyzes the practice of clinical medicine and related scientific research. Medical ethics is based on a set of values that professionals can refer to in the case of any confusion or conflict. These values include the respect for autonomy, non-maleficence, beneficence, and justice.</a:t>
            </a:r>
            <a:endParaRPr lang="fr-FR" sz="2400" b="1" i="1" dirty="0">
              <a:solidFill>
                <a:schemeClr val="bg1">
                  <a:lumMod val="9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679" y="1558344"/>
            <a:ext cx="4919729" cy="3554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35565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321971" y="682579"/>
            <a:ext cx="4250028" cy="1712890"/>
          </a:xfrm>
          <a:prstGeom prst="downArrowCallout">
            <a:avLst/>
          </a:prstGeom>
          <a:solidFill>
            <a:schemeClr val="accent1">
              <a:lumMod val="60000"/>
              <a:lumOff val="40000"/>
            </a:schemeClr>
          </a:solidFill>
          <a:ln>
            <a:solidFill>
              <a:schemeClr val="accent1">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u="sng" dirty="0" smtClean="0">
                <a:solidFill>
                  <a:schemeClr val="accent1">
                    <a:lumMod val="50000"/>
                  </a:schemeClr>
                </a:solidFill>
                <a:latin typeface="Algerian" panose="04020705040A02060702" pitchFamily="82" charset="0"/>
              </a:rPr>
              <a:t>Bioethics</a:t>
            </a:r>
            <a:endParaRPr lang="fr-FR" b="1" i="1" u="sng" dirty="0">
              <a:solidFill>
                <a:schemeClr val="accent1">
                  <a:lumMod val="50000"/>
                </a:schemeClr>
              </a:solidFill>
              <a:latin typeface="Algerian" panose="04020705040A02060702" pitchFamily="82" charset="0"/>
            </a:endParaRPr>
          </a:p>
        </p:txBody>
      </p:sp>
      <p:sp>
        <p:nvSpPr>
          <p:cNvPr id="3" name="Rectangle 2"/>
          <p:cNvSpPr/>
          <p:nvPr/>
        </p:nvSpPr>
        <p:spPr>
          <a:xfrm>
            <a:off x="193183" y="2960380"/>
            <a:ext cx="11153103" cy="3416320"/>
          </a:xfrm>
          <a:prstGeom prst="rect">
            <a:avLst/>
          </a:prstGeom>
        </p:spPr>
        <p:txBody>
          <a:bodyPr wrap="square">
            <a:spAutoFit/>
          </a:bodyPr>
          <a:lstStyle/>
          <a:p>
            <a:r>
              <a:rPr lang="en-US" sz="2400" b="1" i="1" dirty="0" smtClean="0">
                <a:solidFill>
                  <a:schemeClr val="bg1">
                    <a:lumMod val="95000"/>
                  </a:schemeClr>
                </a:solidFill>
              </a:rPr>
              <a:t> is both a field of study and professional practice, interested in ethical issues related to health (primarily focused on the human, but also increasingly includes animal ethics), including those emerging from advances in biology, medicine, and technologies. It proposes the discussion about moral discernment in society (what decisions are "good" or "bad" and why) and it is often related to medical policy and practice,  Bioethics is concerned with the ethical questions that arise in the relationships among life sciences, biotechnology, medicine, politics, law, theology and philosophy. It includes the study of values relating to primary care, other branches of medicine , ethical education in science, animal, and environmental ethics, and public health</a:t>
            </a:r>
            <a:endParaRPr lang="fr-FR" sz="2400" b="1" i="1" dirty="0">
              <a:solidFill>
                <a:schemeClr val="bg1">
                  <a:lumMod val="9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491" y="283335"/>
            <a:ext cx="5795492" cy="2511379"/>
          </a:xfrm>
          <a:prstGeom prst="ellipse">
            <a:avLst/>
          </a:prstGeom>
          <a:ln>
            <a:noFill/>
          </a:ln>
          <a:effectLst>
            <a:softEdge rad="112500"/>
          </a:effectLst>
        </p:spPr>
      </p:pic>
    </p:spTree>
    <p:extLst>
      <p:ext uri="{BB962C8B-B14F-4D97-AF65-F5344CB8AC3E}">
        <p14:creationId xmlns:p14="http://schemas.microsoft.com/office/powerpoint/2010/main" val="34750614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579549" y="334850"/>
            <a:ext cx="3541690" cy="1635617"/>
          </a:xfrm>
          <a:prstGeom prst="downArrowCallout">
            <a:avLst/>
          </a:prstGeom>
          <a:solidFill>
            <a:schemeClr val="accent1">
              <a:lumMod val="60000"/>
              <a:lumOff val="40000"/>
            </a:schemeClr>
          </a:solidFill>
          <a:ln>
            <a:solidFill>
              <a:schemeClr val="accent1">
                <a:lumMod val="40000"/>
                <a:lumOff val="6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u="sng" dirty="0">
                <a:solidFill>
                  <a:srgbClr val="002060"/>
                </a:solidFill>
                <a:latin typeface="Algerian" panose="04020705040A02060702" pitchFamily="82" charset="0"/>
              </a:rPr>
              <a:t>History</a:t>
            </a:r>
            <a:endParaRPr lang="fr-FR" b="1" i="1" u="sng" dirty="0">
              <a:solidFill>
                <a:srgbClr val="002060"/>
              </a:solidFill>
              <a:latin typeface="Algerian" panose="04020705040A02060702" pitchFamily="82" charset="0"/>
            </a:endParaRPr>
          </a:p>
        </p:txBody>
      </p:sp>
      <p:sp>
        <p:nvSpPr>
          <p:cNvPr id="3" name="Parchemin horizontal 2"/>
          <p:cNvSpPr/>
          <p:nvPr/>
        </p:nvSpPr>
        <p:spPr>
          <a:xfrm>
            <a:off x="437882" y="1751527"/>
            <a:ext cx="7096259" cy="43916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lumMod val="95000"/>
                  </a:schemeClr>
                </a:solidFill>
              </a:rPr>
              <a:t>There are several codes of conduct. The Hippocratic Oath discusses basic </a:t>
            </a:r>
            <a:r>
              <a:rPr lang="en-US" sz="2000" b="1" i="1" dirty="0" smtClean="0">
                <a:solidFill>
                  <a:schemeClr val="bg1">
                    <a:lumMod val="95000"/>
                  </a:schemeClr>
                </a:solidFill>
              </a:rPr>
              <a:t>principles for </a:t>
            </a:r>
            <a:r>
              <a:rPr lang="en-US" sz="2000" b="1" i="1" dirty="0">
                <a:solidFill>
                  <a:schemeClr val="bg1">
                    <a:lumMod val="95000"/>
                  </a:schemeClr>
                </a:solidFill>
              </a:rPr>
              <a:t>medical professionals</a:t>
            </a:r>
            <a:r>
              <a:rPr lang="en-US" sz="2000" b="1" i="1" dirty="0" smtClean="0">
                <a:solidFill>
                  <a:schemeClr val="bg1">
                    <a:lumMod val="95000"/>
                  </a:schemeClr>
                </a:solidFill>
              </a:rPr>
              <a:t>.</a:t>
            </a:r>
          </a:p>
          <a:p>
            <a:pPr algn="ctr"/>
            <a:r>
              <a:rPr lang="en-US" sz="2000" b="1" i="1" dirty="0" smtClean="0">
                <a:solidFill>
                  <a:schemeClr val="bg1">
                    <a:lumMod val="95000"/>
                  </a:schemeClr>
                </a:solidFill>
              </a:rPr>
              <a:t> </a:t>
            </a:r>
            <a:r>
              <a:rPr lang="en-US" sz="2000" b="1" i="1" dirty="0">
                <a:solidFill>
                  <a:schemeClr val="bg1">
                    <a:lumMod val="95000"/>
                  </a:schemeClr>
                </a:solidFill>
              </a:rPr>
              <a:t>This document dates back to the fifth century </a:t>
            </a:r>
            <a:r>
              <a:rPr lang="en-US" sz="2000" b="1" i="1" dirty="0" smtClean="0">
                <a:solidFill>
                  <a:schemeClr val="bg1">
                    <a:lumMod val="95000"/>
                  </a:schemeClr>
                </a:solidFill>
              </a:rPr>
              <a:t> </a:t>
            </a:r>
            <a:r>
              <a:rPr lang="en-US" sz="2000" b="1" i="1" dirty="0">
                <a:solidFill>
                  <a:schemeClr val="bg1">
                    <a:lumMod val="95000"/>
                  </a:schemeClr>
                </a:solidFill>
              </a:rPr>
              <a:t>Both The Declaration of Helsinki (1964) and The Nuremberg Code (1947) are two well-known and well respected documents contributing to medical ethics</a:t>
            </a:r>
            <a:r>
              <a:rPr lang="en-US" dirty="0"/>
              <a:t>.</a:t>
            </a:r>
            <a:endParaRPr lang="fr-FR" dirty="0"/>
          </a:p>
        </p:txBody>
      </p:sp>
      <p:pic>
        <p:nvPicPr>
          <p:cNvPr id="4" name="Image 3"/>
          <p:cNvPicPr>
            <a:picLocks noChangeAspect="1"/>
          </p:cNvPicPr>
          <p:nvPr/>
        </p:nvPicPr>
        <p:blipFill>
          <a:blip r:embed="rId2"/>
          <a:stretch>
            <a:fillRect/>
          </a:stretch>
        </p:blipFill>
        <p:spPr>
          <a:xfrm>
            <a:off x="8075053" y="1012265"/>
            <a:ext cx="3467100" cy="4524375"/>
          </a:xfrm>
          <a:prstGeom prst="rect">
            <a:avLst/>
          </a:prstGeom>
        </p:spPr>
      </p:pic>
    </p:spTree>
    <p:extLst>
      <p:ext uri="{BB962C8B-B14F-4D97-AF65-F5344CB8AC3E}">
        <p14:creationId xmlns:p14="http://schemas.microsoft.com/office/powerpoint/2010/main" val="22640739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729" y="2468021"/>
            <a:ext cx="4185634" cy="4062651"/>
          </a:xfrm>
          <a:prstGeom prst="rect">
            <a:avLst/>
          </a:prstGeom>
        </p:spPr>
        <p:txBody>
          <a:bodyPr wrap="square">
            <a:spAutoFit/>
          </a:bodyPr>
          <a:lstStyle/>
          <a:p>
            <a:endParaRPr lang="en-US" dirty="0" smtClean="0"/>
          </a:p>
          <a:p>
            <a:r>
              <a:rPr lang="en-US" sz="2400" b="1" i="1" u="sng" dirty="0" smtClean="0">
                <a:solidFill>
                  <a:srgbClr val="002060"/>
                </a:solidFill>
              </a:rPr>
              <a:t>The four pillars of medical ethics are:</a:t>
            </a:r>
          </a:p>
          <a:p>
            <a:endParaRPr lang="en-US" sz="2400" b="1" i="1" dirty="0" smtClean="0">
              <a:solidFill>
                <a:schemeClr val="bg1">
                  <a:lumMod val="95000"/>
                </a:schemeClr>
              </a:solidFill>
            </a:endParaRPr>
          </a:p>
          <a:p>
            <a:r>
              <a:rPr lang="en-US" sz="2400" b="1" i="1" u="sng" dirty="0" smtClean="0">
                <a:solidFill>
                  <a:srgbClr val="002060"/>
                </a:solidFill>
                <a:latin typeface="Algerian" panose="04020705040A02060702" pitchFamily="82" charset="0"/>
              </a:rPr>
              <a:t>1*Beneficence</a:t>
            </a:r>
            <a:r>
              <a:rPr lang="en-US" sz="2400" b="1" i="1" dirty="0" smtClean="0">
                <a:solidFill>
                  <a:srgbClr val="002060"/>
                </a:solidFill>
              </a:rPr>
              <a:t> </a:t>
            </a:r>
            <a:r>
              <a:rPr lang="en-US" sz="2400" b="1" i="1" dirty="0" smtClean="0">
                <a:solidFill>
                  <a:schemeClr val="bg1">
                    <a:lumMod val="95000"/>
                  </a:schemeClr>
                </a:solidFill>
              </a:rPr>
              <a:t>(doing good)</a:t>
            </a:r>
          </a:p>
          <a:p>
            <a:r>
              <a:rPr lang="en-US" sz="2400" b="1" i="1" u="sng" dirty="0" smtClean="0">
                <a:solidFill>
                  <a:srgbClr val="002060"/>
                </a:solidFill>
                <a:latin typeface="Algerian" panose="04020705040A02060702" pitchFamily="82" charset="0"/>
              </a:rPr>
              <a:t>2*Non-maleficence</a:t>
            </a:r>
            <a:r>
              <a:rPr lang="en-US" sz="2400" b="1" i="1" dirty="0" smtClean="0">
                <a:solidFill>
                  <a:srgbClr val="002060"/>
                </a:solidFill>
              </a:rPr>
              <a:t> </a:t>
            </a:r>
            <a:r>
              <a:rPr lang="en-US" sz="2400" b="1" i="1" dirty="0" smtClean="0">
                <a:solidFill>
                  <a:schemeClr val="bg1">
                    <a:lumMod val="95000"/>
                  </a:schemeClr>
                </a:solidFill>
              </a:rPr>
              <a:t>(to do no harm)</a:t>
            </a:r>
          </a:p>
          <a:p>
            <a:r>
              <a:rPr lang="en-US" sz="2400" b="1" i="1" u="sng" dirty="0" smtClean="0">
                <a:solidFill>
                  <a:srgbClr val="002060"/>
                </a:solidFill>
                <a:latin typeface="Algerian" panose="04020705040A02060702" pitchFamily="82" charset="0"/>
              </a:rPr>
              <a:t>3*Autonomy</a:t>
            </a:r>
            <a:r>
              <a:rPr lang="en-US" sz="2400" b="1" i="1" dirty="0" smtClean="0">
                <a:solidFill>
                  <a:srgbClr val="002060"/>
                </a:solidFill>
              </a:rPr>
              <a:t> </a:t>
            </a:r>
            <a:r>
              <a:rPr lang="en-US" sz="2400" b="1" i="1" dirty="0" smtClean="0">
                <a:solidFill>
                  <a:schemeClr val="bg1">
                    <a:lumMod val="95000"/>
                  </a:schemeClr>
                </a:solidFill>
              </a:rPr>
              <a:t>(giving the patient the freedom to choose freely, where they are able)</a:t>
            </a:r>
          </a:p>
          <a:p>
            <a:r>
              <a:rPr lang="en-US" sz="2400" b="1" i="1" u="sng" dirty="0" smtClean="0">
                <a:solidFill>
                  <a:srgbClr val="002060"/>
                </a:solidFill>
                <a:latin typeface="Algerian" panose="04020705040A02060702" pitchFamily="82" charset="0"/>
              </a:rPr>
              <a:t>4*Justice</a:t>
            </a:r>
            <a:r>
              <a:rPr lang="en-US" sz="2400" b="1" i="1" dirty="0" smtClean="0">
                <a:solidFill>
                  <a:srgbClr val="002060"/>
                </a:solidFill>
              </a:rPr>
              <a:t> </a:t>
            </a:r>
            <a:r>
              <a:rPr lang="en-US" sz="2400" b="1" i="1" dirty="0" smtClean="0">
                <a:solidFill>
                  <a:schemeClr val="bg1">
                    <a:lumMod val="95000"/>
                  </a:schemeClr>
                </a:solidFill>
              </a:rPr>
              <a:t>(ensuring fairness)</a:t>
            </a:r>
            <a:endParaRPr lang="fr-FR" sz="2400" b="1" i="1" dirty="0">
              <a:solidFill>
                <a:schemeClr val="bg1">
                  <a:lumMod val="95000"/>
                </a:schemeClr>
              </a:solidFill>
            </a:endParaRPr>
          </a:p>
        </p:txBody>
      </p:sp>
      <p:sp>
        <p:nvSpPr>
          <p:cNvPr id="4" name="Rectangle avec flèche vers le bas 3"/>
          <p:cNvSpPr/>
          <p:nvPr/>
        </p:nvSpPr>
        <p:spPr>
          <a:xfrm>
            <a:off x="257577" y="549068"/>
            <a:ext cx="4185634" cy="1918953"/>
          </a:xfrm>
          <a:prstGeom prst="downArrowCallout">
            <a:avLst/>
          </a:prstGeom>
          <a:solidFill>
            <a:schemeClr val="accent1">
              <a:lumMod val="60000"/>
              <a:lumOff val="40000"/>
            </a:schemeClr>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u="sng" dirty="0" smtClean="0">
                <a:solidFill>
                  <a:schemeClr val="accent1">
                    <a:lumMod val="50000"/>
                  </a:schemeClr>
                </a:solidFill>
                <a:latin typeface="Algerian" panose="04020705040A02060702" pitchFamily="82" charset="0"/>
              </a:rPr>
              <a:t>Pillars of Medical Ethics</a:t>
            </a:r>
            <a:endParaRPr lang="fr-FR" sz="3200" b="1" i="1" u="sng" dirty="0">
              <a:solidFill>
                <a:schemeClr val="accent1">
                  <a:lumMod val="50000"/>
                </a:schemeClr>
              </a:solidFill>
              <a:latin typeface="Algerian" panose="04020705040A02060702" pitchFamily="82"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217" y="721217"/>
            <a:ext cx="6021722" cy="5550794"/>
          </a:xfrm>
          <a:prstGeom prst="rect">
            <a:avLst/>
          </a:prstGeom>
          <a:ln>
            <a:noFill/>
          </a:ln>
          <a:effectLst>
            <a:softEdge rad="112500"/>
          </a:effectLst>
        </p:spPr>
      </p:pic>
    </p:spTree>
    <p:extLst>
      <p:ext uri="{BB962C8B-B14F-4D97-AF65-F5344CB8AC3E}">
        <p14:creationId xmlns:p14="http://schemas.microsoft.com/office/powerpoint/2010/main" val="40213530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283335" y="244699"/>
            <a:ext cx="4301544" cy="991673"/>
          </a:xfrm>
          <a:prstGeom prst="homePlate">
            <a:avLst/>
          </a:prstGeom>
          <a:solidFill>
            <a:schemeClr val="accent1">
              <a:lumMod val="60000"/>
              <a:lumOff val="40000"/>
            </a:schemeClr>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u="sng" dirty="0" smtClean="0">
                <a:solidFill>
                  <a:schemeClr val="accent1">
                    <a:lumMod val="50000"/>
                  </a:schemeClr>
                </a:solidFill>
                <a:latin typeface="Algerian" panose="04020705040A02060702" pitchFamily="82" charset="0"/>
              </a:rPr>
              <a:t>Beneficence</a:t>
            </a:r>
            <a:endParaRPr lang="fr-FR" b="1" i="1" u="sng" dirty="0">
              <a:solidFill>
                <a:schemeClr val="accent1">
                  <a:lumMod val="50000"/>
                </a:schemeClr>
              </a:solidFill>
              <a:latin typeface="Algerian" panose="04020705040A02060702" pitchFamily="82" charset="0"/>
            </a:endParaRPr>
          </a:p>
        </p:txBody>
      </p:sp>
      <p:sp>
        <p:nvSpPr>
          <p:cNvPr id="3" name="Rectangle 2"/>
          <p:cNvSpPr/>
          <p:nvPr/>
        </p:nvSpPr>
        <p:spPr>
          <a:xfrm>
            <a:off x="283335" y="1520702"/>
            <a:ext cx="10702343" cy="5262979"/>
          </a:xfrm>
          <a:prstGeom prst="rect">
            <a:avLst/>
          </a:prstGeom>
        </p:spPr>
        <p:txBody>
          <a:bodyPr wrap="square">
            <a:spAutoFit/>
          </a:bodyPr>
          <a:lstStyle/>
          <a:p>
            <a:r>
              <a:rPr lang="en-US" sz="2000" b="1" i="1" dirty="0" smtClean="0">
                <a:solidFill>
                  <a:schemeClr val="bg1">
                    <a:lumMod val="95000"/>
                  </a:schemeClr>
                </a:solidFill>
              </a:rPr>
              <a:t>Beneficence means that all medical practitioners have a moral duty to promote the course of action that they believe is in the best interests of the patient. </a:t>
            </a:r>
          </a:p>
          <a:p>
            <a:r>
              <a:rPr lang="en-US" sz="2000" b="1" i="1" dirty="0" smtClean="0">
                <a:solidFill>
                  <a:schemeClr val="bg1">
                    <a:lumMod val="95000"/>
                  </a:schemeClr>
                </a:solidFill>
              </a:rPr>
              <a:t>It’s better to think of beneficence as the process of ranking the available options for the patient from best to worst, taking into consideration the following aspects:</a:t>
            </a:r>
          </a:p>
          <a:p>
            <a:endParaRPr lang="en-US" sz="2000" b="1" i="1" dirty="0" smtClean="0">
              <a:solidFill>
                <a:schemeClr val="bg1">
                  <a:lumMod val="95000"/>
                </a:schemeClr>
              </a:solidFill>
            </a:endParaRPr>
          </a:p>
          <a:p>
            <a:r>
              <a:rPr lang="en-US" sz="2000" b="1" i="1" dirty="0" smtClean="0">
                <a:solidFill>
                  <a:schemeClr val="bg1">
                    <a:lumMod val="95000"/>
                  </a:schemeClr>
                </a:solidFill>
              </a:rPr>
              <a:t>Will this option resolve this patient’s medical problem?</a:t>
            </a:r>
          </a:p>
          <a:p>
            <a:r>
              <a:rPr lang="en-US" sz="2000" b="1" i="1" dirty="0" smtClean="0">
                <a:solidFill>
                  <a:schemeClr val="bg1">
                    <a:lumMod val="95000"/>
                  </a:schemeClr>
                </a:solidFill>
              </a:rPr>
              <a:t>Is it proportionate to the scale of the medical problem?</a:t>
            </a:r>
          </a:p>
          <a:p>
            <a:r>
              <a:rPr lang="en-US" sz="2000" b="1" i="1" dirty="0" smtClean="0">
                <a:solidFill>
                  <a:schemeClr val="bg1">
                    <a:lumMod val="95000"/>
                  </a:schemeClr>
                </a:solidFill>
              </a:rPr>
              <a:t>Is this option compatible with this patient’s individual circumstances?</a:t>
            </a:r>
          </a:p>
          <a:p>
            <a:r>
              <a:rPr lang="en-US" sz="2000" b="1" i="1" dirty="0" smtClean="0">
                <a:solidFill>
                  <a:schemeClr val="bg1">
                    <a:lumMod val="95000"/>
                  </a:schemeClr>
                </a:solidFill>
              </a:rPr>
              <a:t>Is this option and its outcomes in-line with the patient’s expectations </a:t>
            </a:r>
          </a:p>
          <a:p>
            <a:r>
              <a:rPr lang="en-US" sz="2000" b="1" i="1" dirty="0" smtClean="0">
                <a:solidFill>
                  <a:schemeClr val="bg1">
                    <a:lumMod val="95000"/>
                  </a:schemeClr>
                </a:solidFill>
              </a:rPr>
              <a:t>of treatment?</a:t>
            </a:r>
          </a:p>
          <a:p>
            <a:endParaRPr lang="en-US" sz="2000" b="1" i="1" dirty="0" smtClean="0">
              <a:solidFill>
                <a:schemeClr val="bg1">
                  <a:lumMod val="95000"/>
                </a:schemeClr>
              </a:solidFill>
            </a:endParaRPr>
          </a:p>
          <a:p>
            <a:r>
              <a:rPr lang="en-US" sz="2800" b="1" i="1" u="sng" dirty="0" smtClean="0">
                <a:solidFill>
                  <a:srgbClr val="002060"/>
                </a:solidFill>
                <a:latin typeface="Algerian" panose="04020705040A02060702" pitchFamily="82" charset="0"/>
              </a:rPr>
              <a:t>Why Is Beneficence Important?</a:t>
            </a:r>
          </a:p>
          <a:p>
            <a:endParaRPr lang="en-US" sz="2800" b="1" i="1" u="sng" dirty="0" smtClean="0">
              <a:solidFill>
                <a:schemeClr val="accent1">
                  <a:lumMod val="50000"/>
                </a:schemeClr>
              </a:solidFill>
            </a:endParaRPr>
          </a:p>
          <a:p>
            <a:r>
              <a:rPr lang="en-US" sz="2000" b="1" i="1" dirty="0" smtClean="0">
                <a:solidFill>
                  <a:schemeClr val="bg1">
                    <a:lumMod val="95000"/>
                  </a:schemeClr>
                </a:solidFill>
              </a:rPr>
              <a:t>Beneficence is important because it ensures that healthcare professionals consider individual circumstances and remember that what is good for one patient may not necessarily be great for another.</a:t>
            </a:r>
            <a:endParaRPr lang="fr-FR" sz="2000" b="1" i="1" dirty="0">
              <a:solidFill>
                <a:schemeClr val="bg1">
                  <a:lumMod val="95000"/>
                </a:schemeClr>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087" y="2917401"/>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782970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360607" y="154547"/>
            <a:ext cx="4456092" cy="1030310"/>
          </a:xfrm>
          <a:prstGeom prst="homePlate">
            <a:avLst/>
          </a:prstGeom>
          <a:solidFill>
            <a:schemeClr val="accent1">
              <a:lumMod val="60000"/>
              <a:lumOff val="40000"/>
            </a:schemeClr>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u="sng" dirty="0" smtClean="0">
                <a:solidFill>
                  <a:schemeClr val="accent1">
                    <a:lumMod val="50000"/>
                  </a:schemeClr>
                </a:solidFill>
                <a:latin typeface="Algerian" panose="04020705040A02060702" pitchFamily="82" charset="0"/>
              </a:rPr>
              <a:t>Non-</a:t>
            </a:r>
            <a:r>
              <a:rPr lang="fr-FR" sz="3200" b="1" i="1" u="sng" dirty="0" err="1" smtClean="0">
                <a:solidFill>
                  <a:schemeClr val="accent1">
                    <a:lumMod val="50000"/>
                  </a:schemeClr>
                </a:solidFill>
                <a:latin typeface="Algerian" panose="04020705040A02060702" pitchFamily="82" charset="0"/>
              </a:rPr>
              <a:t>Maleficence</a:t>
            </a:r>
            <a:endParaRPr lang="fr-FR" sz="3200" b="1" i="1" u="sng" dirty="0">
              <a:solidFill>
                <a:schemeClr val="accent1">
                  <a:lumMod val="50000"/>
                </a:schemeClr>
              </a:solidFill>
              <a:latin typeface="Algerian" panose="04020705040A02060702" pitchFamily="82" charset="0"/>
            </a:endParaRPr>
          </a:p>
        </p:txBody>
      </p:sp>
      <p:sp>
        <p:nvSpPr>
          <p:cNvPr id="3" name="Rectangle 2"/>
          <p:cNvSpPr/>
          <p:nvPr/>
        </p:nvSpPr>
        <p:spPr>
          <a:xfrm>
            <a:off x="360606" y="1365161"/>
            <a:ext cx="9169760" cy="4770537"/>
          </a:xfrm>
          <a:prstGeom prst="rect">
            <a:avLst/>
          </a:prstGeom>
        </p:spPr>
        <p:txBody>
          <a:bodyPr wrap="square">
            <a:spAutoFit/>
          </a:bodyPr>
          <a:lstStyle/>
          <a:p>
            <a:r>
              <a:rPr lang="en-US" sz="2000" b="1" i="1" dirty="0" smtClean="0">
                <a:solidFill>
                  <a:schemeClr val="bg1">
                    <a:lumMod val="95000"/>
                  </a:schemeClr>
                </a:solidFill>
              </a:rPr>
              <a:t>Non-maleficence states that a medical practitioner has a duty to do no harm or allow harm to be caused to a patient through neglect. Any consideration of beneficence is likely, therefore, to involve an examination of non-maleficence.</a:t>
            </a:r>
          </a:p>
          <a:p>
            <a:endParaRPr lang="en-US" sz="2000" b="1" i="1" dirty="0" smtClean="0">
              <a:solidFill>
                <a:schemeClr val="bg1">
                  <a:lumMod val="95000"/>
                </a:schemeClr>
              </a:solidFill>
            </a:endParaRPr>
          </a:p>
          <a:p>
            <a:r>
              <a:rPr lang="en-US" sz="2400" b="1" i="1" u="sng" dirty="0" smtClean="0">
                <a:solidFill>
                  <a:srgbClr val="002060"/>
                </a:solidFill>
                <a:latin typeface="Algerian" panose="04020705040A02060702" pitchFamily="82" charset="0"/>
              </a:rPr>
              <a:t>How Is Non-Maleficence Different to Beneficence?</a:t>
            </a:r>
          </a:p>
          <a:p>
            <a:r>
              <a:rPr lang="en-US" sz="2000" b="1" i="1" dirty="0" smtClean="0">
                <a:solidFill>
                  <a:schemeClr val="bg1">
                    <a:lumMod val="95000"/>
                  </a:schemeClr>
                </a:solidFill>
              </a:rPr>
              <a:t>Non-maleficence differs from beneficence in two major ways.</a:t>
            </a:r>
          </a:p>
          <a:p>
            <a:endParaRPr lang="en-US" sz="2000" b="1" i="1" dirty="0" smtClean="0">
              <a:solidFill>
                <a:schemeClr val="bg1">
                  <a:lumMod val="95000"/>
                </a:schemeClr>
              </a:solidFill>
            </a:endParaRPr>
          </a:p>
          <a:p>
            <a:r>
              <a:rPr lang="en-US" sz="2000" b="1" i="1" dirty="0" smtClean="0">
                <a:solidFill>
                  <a:schemeClr val="bg1">
                    <a:lumMod val="95000"/>
                  </a:schemeClr>
                </a:solidFill>
              </a:rPr>
              <a:t>First of all, it acts as a threshold for treatment. If a treatment causes more harm than good, then it should not be considered. This is in contrast to beneficence, where we consider all valid treatment options and then rank them in order of preference.</a:t>
            </a:r>
          </a:p>
          <a:p>
            <a:endParaRPr lang="en-US" sz="2000" b="1" i="1" dirty="0" smtClean="0">
              <a:solidFill>
                <a:schemeClr val="bg1">
                  <a:lumMod val="95000"/>
                </a:schemeClr>
              </a:solidFill>
            </a:endParaRPr>
          </a:p>
          <a:p>
            <a:r>
              <a:rPr lang="en-US" sz="2000" b="1" i="1" dirty="0" smtClean="0">
                <a:solidFill>
                  <a:schemeClr val="bg1">
                    <a:lumMod val="95000"/>
                  </a:schemeClr>
                </a:solidFill>
              </a:rPr>
              <a:t>Second, we tend to use beneficence in response to a specific situation – such as determining the best treatment for a patient. In contrast, non-maleficence is a constant in clinical practice. For example, if you see a patient collapse in a corridor you have a duty to provide (or seek) medical attention to prevent injury</a:t>
            </a:r>
            <a:endParaRPr lang="fr-FR" sz="2000" b="1" i="1" dirty="0">
              <a:solidFill>
                <a:schemeClr val="bg1">
                  <a:lumMod val="9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363" y="1365161"/>
            <a:ext cx="2764360" cy="3748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88708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1673</Words>
  <Application>Microsoft Office PowerPoint</Application>
  <PresentationFormat>Grand écran</PresentationFormat>
  <Paragraphs>115</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 Unicode MS</vt:lpstr>
      <vt:lpstr>Algerian</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 LAPTOP</dc:creator>
  <cp:lastModifiedBy>LENOVO LAPTOP</cp:lastModifiedBy>
  <cp:revision>53</cp:revision>
  <dcterms:created xsi:type="dcterms:W3CDTF">2023-12-08T12:26:10Z</dcterms:created>
  <dcterms:modified xsi:type="dcterms:W3CDTF">2023-12-17T19:27:50Z</dcterms:modified>
</cp:coreProperties>
</file>