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notesMasterIdLst>
    <p:notesMasterId r:id="rId42"/>
  </p:notesMasterIdLst>
  <p:sldIdLst>
    <p:sldId id="312" r:id="rId2"/>
    <p:sldId id="263" r:id="rId3"/>
    <p:sldId id="278" r:id="rId4"/>
    <p:sldId id="314" r:id="rId5"/>
    <p:sldId id="288" r:id="rId6"/>
    <p:sldId id="268" r:id="rId7"/>
    <p:sldId id="289" r:id="rId8"/>
    <p:sldId id="279" r:id="rId9"/>
    <p:sldId id="290" r:id="rId10"/>
    <p:sldId id="271" r:id="rId11"/>
    <p:sldId id="291" r:id="rId12"/>
    <p:sldId id="269" r:id="rId13"/>
    <p:sldId id="270" r:id="rId14"/>
    <p:sldId id="313" r:id="rId15"/>
    <p:sldId id="274" r:id="rId16"/>
    <p:sldId id="281" r:id="rId17"/>
    <p:sldId id="282" r:id="rId18"/>
    <p:sldId id="273" r:id="rId19"/>
    <p:sldId id="283" r:id="rId20"/>
    <p:sldId id="294" r:id="rId21"/>
    <p:sldId id="293" r:id="rId22"/>
    <p:sldId id="295" r:id="rId23"/>
    <p:sldId id="284" r:id="rId24"/>
    <p:sldId id="315" r:id="rId25"/>
    <p:sldId id="277" r:id="rId26"/>
    <p:sldId id="296" r:id="rId27"/>
    <p:sldId id="285" r:id="rId28"/>
    <p:sldId id="299" r:id="rId29"/>
    <p:sldId id="309" r:id="rId30"/>
    <p:sldId id="310" r:id="rId31"/>
    <p:sldId id="301" r:id="rId32"/>
    <p:sldId id="298" r:id="rId33"/>
    <p:sldId id="303" r:id="rId34"/>
    <p:sldId id="311" r:id="rId35"/>
    <p:sldId id="304" r:id="rId36"/>
    <p:sldId id="306" r:id="rId37"/>
    <p:sldId id="307" r:id="rId38"/>
    <p:sldId id="308" r:id="rId39"/>
    <p:sldId id="287" r:id="rId40"/>
    <p:sldId id="276" r:id="rId4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925" autoAdjust="0"/>
    <p:restoredTop sz="94660"/>
  </p:normalViewPr>
  <p:slideViewPr>
    <p:cSldViewPr snapToGrid="0">
      <p:cViewPr varScale="1">
        <p:scale>
          <a:sx n="62" d="100"/>
          <a:sy n="62" d="100"/>
        </p:scale>
        <p:origin x="-66" y="-22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F98ACC-E757-45DF-80D5-0D2FC2C3A86B}"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x-none"/>
        </a:p>
      </dgm:t>
    </dgm:pt>
    <dgm:pt modelId="{B517C885-283D-47A0-946B-34FFA341D539}">
      <dgm:prSet phldrT="[Texte]"/>
      <dgm:spPr/>
      <dgm:t>
        <a:bodyPr/>
        <a:lstStyle/>
        <a:p>
          <a:r>
            <a:rPr lang="ar-DZ" b="1" dirty="0"/>
            <a:t>يتضمن </a:t>
          </a:r>
          <a:endParaRPr lang="x-none" b="1" dirty="0"/>
        </a:p>
      </dgm:t>
    </dgm:pt>
    <dgm:pt modelId="{9355AF91-5F4C-47DA-AA2E-5AC52BC4B9E0}" type="parTrans" cxnId="{D1E671B8-3E38-4447-9CE6-85038B81022C}">
      <dgm:prSet/>
      <dgm:spPr/>
      <dgm:t>
        <a:bodyPr/>
        <a:lstStyle/>
        <a:p>
          <a:endParaRPr lang="x-none" b="1"/>
        </a:p>
      </dgm:t>
    </dgm:pt>
    <dgm:pt modelId="{3DAC6ED6-AB30-4299-817B-2CF4CA51F978}" type="sibTrans" cxnId="{D1E671B8-3E38-4447-9CE6-85038B81022C}">
      <dgm:prSet/>
      <dgm:spPr/>
      <dgm:t>
        <a:bodyPr/>
        <a:lstStyle/>
        <a:p>
          <a:endParaRPr lang="x-none" b="1"/>
        </a:p>
      </dgm:t>
    </dgm:pt>
    <dgm:pt modelId="{0EC4BCE6-E967-4B22-86FF-96F465BA1306}">
      <dgm:prSet phldrT="[Texte]"/>
      <dgm:spPr/>
      <dgm:t>
        <a:bodyPr/>
        <a:lstStyle/>
        <a:p>
          <a:r>
            <a:rPr lang="ar-DZ" b="1" dirty="0">
              <a:solidFill>
                <a:schemeClr val="tx2">
                  <a:lumMod val="75000"/>
                </a:schemeClr>
              </a:solidFill>
            </a:rPr>
            <a:t>الأعباء والشروط التي تقع على المستثمر</a:t>
          </a:r>
          <a:endParaRPr lang="x-none" b="1" dirty="0">
            <a:solidFill>
              <a:schemeClr val="tx2">
                <a:lumMod val="75000"/>
              </a:schemeClr>
            </a:solidFill>
          </a:endParaRPr>
        </a:p>
      </dgm:t>
    </dgm:pt>
    <dgm:pt modelId="{29923951-93AE-4E29-92F3-5B85C3791AE7}" type="parTrans" cxnId="{99685A18-E78C-4232-BB96-3E7FB8F433E8}">
      <dgm:prSet/>
      <dgm:spPr/>
      <dgm:t>
        <a:bodyPr/>
        <a:lstStyle/>
        <a:p>
          <a:endParaRPr lang="x-none" b="1"/>
        </a:p>
      </dgm:t>
    </dgm:pt>
    <dgm:pt modelId="{8545C148-841D-4878-B15E-00ED117982AA}" type="sibTrans" cxnId="{99685A18-E78C-4232-BB96-3E7FB8F433E8}">
      <dgm:prSet/>
      <dgm:spPr/>
      <dgm:t>
        <a:bodyPr/>
        <a:lstStyle/>
        <a:p>
          <a:endParaRPr lang="x-none" b="1"/>
        </a:p>
      </dgm:t>
    </dgm:pt>
    <dgm:pt modelId="{9369A138-A438-4C55-8F09-7CD40B7E8FB6}">
      <dgm:prSet phldrT="[Texte]"/>
      <dgm:spPr/>
      <dgm:t>
        <a:bodyPr/>
        <a:lstStyle/>
        <a:p>
          <a:r>
            <a:rPr lang="ar-DZ" b="1" dirty="0">
              <a:solidFill>
                <a:schemeClr val="tx2">
                  <a:lumMod val="75000"/>
                </a:schemeClr>
              </a:solidFill>
            </a:rPr>
            <a:t>الحصص المتحصل عليها في الشيوع عند الاقتضاء</a:t>
          </a:r>
          <a:endParaRPr lang="x-none" b="1" dirty="0">
            <a:solidFill>
              <a:schemeClr val="tx2">
                <a:lumMod val="75000"/>
              </a:schemeClr>
            </a:solidFill>
          </a:endParaRPr>
        </a:p>
      </dgm:t>
    </dgm:pt>
    <dgm:pt modelId="{16E93684-7F6D-4932-AD2B-7F20921EE33F}" type="parTrans" cxnId="{EC43129E-A51C-43B6-B256-6A3F0D636D40}">
      <dgm:prSet/>
      <dgm:spPr/>
      <dgm:t>
        <a:bodyPr/>
        <a:lstStyle/>
        <a:p>
          <a:endParaRPr lang="x-none" b="1"/>
        </a:p>
      </dgm:t>
    </dgm:pt>
    <dgm:pt modelId="{52F42727-D3F5-47F6-8A1E-1972F0B8F2E0}" type="sibTrans" cxnId="{EC43129E-A51C-43B6-B256-6A3F0D636D40}">
      <dgm:prSet/>
      <dgm:spPr/>
      <dgm:t>
        <a:bodyPr/>
        <a:lstStyle/>
        <a:p>
          <a:endParaRPr lang="x-none" b="1"/>
        </a:p>
      </dgm:t>
    </dgm:pt>
    <dgm:pt modelId="{3C6937FE-072E-40DC-9952-E1B9CEC626D2}">
      <dgm:prSet phldrT="[Texte]"/>
      <dgm:spPr/>
      <dgm:t>
        <a:bodyPr/>
        <a:lstStyle/>
        <a:p>
          <a:r>
            <a:rPr lang="ar-DZ" b="1" dirty="0">
              <a:solidFill>
                <a:schemeClr val="tx2">
                  <a:lumMod val="75000"/>
                </a:schemeClr>
              </a:solidFill>
            </a:rPr>
            <a:t>مدة الامتياز</a:t>
          </a:r>
          <a:endParaRPr lang="x-none" b="1" dirty="0">
            <a:solidFill>
              <a:schemeClr val="tx2">
                <a:lumMod val="75000"/>
              </a:schemeClr>
            </a:solidFill>
          </a:endParaRPr>
        </a:p>
      </dgm:t>
    </dgm:pt>
    <dgm:pt modelId="{CCA64BFB-9416-45EB-825E-4EE33609C81B}" type="parTrans" cxnId="{1C556F4A-38F1-4372-AA31-6A0B4DB86802}">
      <dgm:prSet/>
      <dgm:spPr/>
      <dgm:t>
        <a:bodyPr/>
        <a:lstStyle/>
        <a:p>
          <a:endParaRPr lang="x-none" b="1"/>
        </a:p>
      </dgm:t>
    </dgm:pt>
    <dgm:pt modelId="{D62D764A-226A-4C64-8AA9-CC4FC42FEFE5}" type="sibTrans" cxnId="{1C556F4A-38F1-4372-AA31-6A0B4DB86802}">
      <dgm:prSet/>
      <dgm:spPr/>
      <dgm:t>
        <a:bodyPr/>
        <a:lstStyle/>
        <a:p>
          <a:endParaRPr lang="x-none" b="1"/>
        </a:p>
      </dgm:t>
    </dgm:pt>
    <dgm:pt modelId="{F56B0ACA-7AAB-4669-9B82-6EDE9F5F60CD}">
      <dgm:prSet phldrT="[Texte]"/>
      <dgm:spPr/>
      <dgm:t>
        <a:bodyPr/>
        <a:lstStyle/>
        <a:p>
          <a:r>
            <a:rPr lang="ar-DZ" b="1" dirty="0">
              <a:solidFill>
                <a:schemeClr val="tx2">
                  <a:lumMod val="75000"/>
                </a:schemeClr>
              </a:solidFill>
            </a:rPr>
            <a:t>موقع الأرض وقوام الأرض والأملاك السطحية</a:t>
          </a:r>
          <a:endParaRPr lang="x-none" b="1" dirty="0">
            <a:solidFill>
              <a:schemeClr val="tx2">
                <a:lumMod val="75000"/>
              </a:schemeClr>
            </a:solidFill>
          </a:endParaRPr>
        </a:p>
      </dgm:t>
    </dgm:pt>
    <dgm:pt modelId="{039FC749-545A-456A-8BB7-16F76C59AED7}" type="parTrans" cxnId="{CBE01177-704F-4B41-B0D8-CDC4BC02ABEA}">
      <dgm:prSet/>
      <dgm:spPr/>
      <dgm:t>
        <a:bodyPr/>
        <a:lstStyle/>
        <a:p>
          <a:endParaRPr lang="x-none" b="1"/>
        </a:p>
      </dgm:t>
    </dgm:pt>
    <dgm:pt modelId="{5CA0140C-63DF-4F89-83A3-F2BD037EEFBA}" type="sibTrans" cxnId="{CBE01177-704F-4B41-B0D8-CDC4BC02ABEA}">
      <dgm:prSet/>
      <dgm:spPr/>
      <dgm:t>
        <a:bodyPr/>
        <a:lstStyle/>
        <a:p>
          <a:endParaRPr lang="x-none" b="1"/>
        </a:p>
      </dgm:t>
    </dgm:pt>
    <dgm:pt modelId="{28F82CA5-97A1-4DB2-BEC6-B004342314B9}" type="pres">
      <dgm:prSet presAssocID="{87F98ACC-E757-45DF-80D5-0D2FC2C3A86B}" presName="diagram" presStyleCnt="0">
        <dgm:presLayoutVars>
          <dgm:chPref val="1"/>
          <dgm:dir/>
          <dgm:animOne val="branch"/>
          <dgm:animLvl val="lvl"/>
          <dgm:resizeHandles/>
        </dgm:presLayoutVars>
      </dgm:prSet>
      <dgm:spPr/>
      <dgm:t>
        <a:bodyPr/>
        <a:lstStyle/>
        <a:p>
          <a:endParaRPr lang="fr-FR"/>
        </a:p>
      </dgm:t>
    </dgm:pt>
    <dgm:pt modelId="{06BB390F-8090-437C-8F6D-E30D899477FB}" type="pres">
      <dgm:prSet presAssocID="{B517C885-283D-47A0-946B-34FFA341D539}" presName="root" presStyleCnt="0"/>
      <dgm:spPr/>
    </dgm:pt>
    <dgm:pt modelId="{BA157615-47CF-47D3-9430-1ECE8844E772}" type="pres">
      <dgm:prSet presAssocID="{B517C885-283D-47A0-946B-34FFA341D539}" presName="rootComposite" presStyleCnt="0"/>
      <dgm:spPr/>
    </dgm:pt>
    <dgm:pt modelId="{2A5E8F91-5C81-4E50-9CB7-6F486510B111}" type="pres">
      <dgm:prSet presAssocID="{B517C885-283D-47A0-946B-34FFA341D539}" presName="rootText" presStyleLbl="node1" presStyleIdx="0" presStyleCnt="1" custScaleX="67823" custScaleY="56869" custLinFactNeighborX="1786" custLinFactNeighborY="-12109"/>
      <dgm:spPr/>
      <dgm:t>
        <a:bodyPr/>
        <a:lstStyle/>
        <a:p>
          <a:endParaRPr lang="fr-FR"/>
        </a:p>
      </dgm:t>
    </dgm:pt>
    <dgm:pt modelId="{A0DE3641-6906-4707-8825-519F9549CDD1}" type="pres">
      <dgm:prSet presAssocID="{B517C885-283D-47A0-946B-34FFA341D539}" presName="rootConnector" presStyleLbl="node1" presStyleIdx="0" presStyleCnt="1"/>
      <dgm:spPr/>
      <dgm:t>
        <a:bodyPr/>
        <a:lstStyle/>
        <a:p>
          <a:endParaRPr lang="fr-FR"/>
        </a:p>
      </dgm:t>
    </dgm:pt>
    <dgm:pt modelId="{0CB458B4-7368-4522-A593-767EC92BF3E7}" type="pres">
      <dgm:prSet presAssocID="{B517C885-283D-47A0-946B-34FFA341D539}" presName="childShape" presStyleCnt="0"/>
      <dgm:spPr/>
    </dgm:pt>
    <dgm:pt modelId="{8D240992-57B2-4888-A0F9-B376DB5AEAB3}" type="pres">
      <dgm:prSet presAssocID="{29923951-93AE-4E29-92F3-5B85C3791AE7}" presName="Name13" presStyleLbl="parChTrans1D2" presStyleIdx="0" presStyleCnt="4"/>
      <dgm:spPr/>
      <dgm:t>
        <a:bodyPr/>
        <a:lstStyle/>
        <a:p>
          <a:endParaRPr lang="fr-FR"/>
        </a:p>
      </dgm:t>
    </dgm:pt>
    <dgm:pt modelId="{6F635FD6-D4E9-4419-9534-12AAEBCB14A7}" type="pres">
      <dgm:prSet presAssocID="{0EC4BCE6-E967-4B22-86FF-96F465BA1306}" presName="childText" presStyleLbl="bgAcc1" presStyleIdx="0" presStyleCnt="4" custScaleX="337634" custScaleY="61233">
        <dgm:presLayoutVars>
          <dgm:bulletEnabled val="1"/>
        </dgm:presLayoutVars>
      </dgm:prSet>
      <dgm:spPr/>
      <dgm:t>
        <a:bodyPr/>
        <a:lstStyle/>
        <a:p>
          <a:endParaRPr lang="fr-FR"/>
        </a:p>
      </dgm:t>
    </dgm:pt>
    <dgm:pt modelId="{5CFCE31F-759C-4403-A20F-D55E98670909}" type="pres">
      <dgm:prSet presAssocID="{16E93684-7F6D-4932-AD2B-7F20921EE33F}" presName="Name13" presStyleLbl="parChTrans1D2" presStyleIdx="1" presStyleCnt="4"/>
      <dgm:spPr/>
      <dgm:t>
        <a:bodyPr/>
        <a:lstStyle/>
        <a:p>
          <a:endParaRPr lang="fr-FR"/>
        </a:p>
      </dgm:t>
    </dgm:pt>
    <dgm:pt modelId="{377CFADE-F8EB-4DF4-9992-5E900204F08B}" type="pres">
      <dgm:prSet presAssocID="{9369A138-A438-4C55-8F09-7CD40B7E8FB6}" presName="childText" presStyleLbl="bgAcc1" presStyleIdx="1" presStyleCnt="4" custScaleX="334904" custScaleY="72638">
        <dgm:presLayoutVars>
          <dgm:bulletEnabled val="1"/>
        </dgm:presLayoutVars>
      </dgm:prSet>
      <dgm:spPr/>
      <dgm:t>
        <a:bodyPr/>
        <a:lstStyle/>
        <a:p>
          <a:endParaRPr lang="fr-FR"/>
        </a:p>
      </dgm:t>
    </dgm:pt>
    <dgm:pt modelId="{E26CD3C4-5E36-42DE-AC01-0FFEE0CBFAC9}" type="pres">
      <dgm:prSet presAssocID="{CCA64BFB-9416-45EB-825E-4EE33609C81B}" presName="Name13" presStyleLbl="parChTrans1D2" presStyleIdx="2" presStyleCnt="4"/>
      <dgm:spPr/>
      <dgm:t>
        <a:bodyPr/>
        <a:lstStyle/>
        <a:p>
          <a:endParaRPr lang="fr-FR"/>
        </a:p>
      </dgm:t>
    </dgm:pt>
    <dgm:pt modelId="{A2D8507E-86C0-40FB-9511-86B517CE4495}" type="pres">
      <dgm:prSet presAssocID="{3C6937FE-072E-40DC-9952-E1B9CEC626D2}" presName="childText" presStyleLbl="bgAcc1" presStyleIdx="2" presStyleCnt="4" custScaleX="338253" custScaleY="54441">
        <dgm:presLayoutVars>
          <dgm:bulletEnabled val="1"/>
        </dgm:presLayoutVars>
      </dgm:prSet>
      <dgm:spPr/>
      <dgm:t>
        <a:bodyPr/>
        <a:lstStyle/>
        <a:p>
          <a:endParaRPr lang="fr-FR"/>
        </a:p>
      </dgm:t>
    </dgm:pt>
    <dgm:pt modelId="{D85180FB-3889-49BF-968A-89C660066416}" type="pres">
      <dgm:prSet presAssocID="{039FC749-545A-456A-8BB7-16F76C59AED7}" presName="Name13" presStyleLbl="parChTrans1D2" presStyleIdx="3" presStyleCnt="4"/>
      <dgm:spPr/>
      <dgm:t>
        <a:bodyPr/>
        <a:lstStyle/>
        <a:p>
          <a:endParaRPr lang="fr-FR"/>
        </a:p>
      </dgm:t>
    </dgm:pt>
    <dgm:pt modelId="{2EA0818B-C10B-4D6A-8E88-C9312DBBD600}" type="pres">
      <dgm:prSet presAssocID="{F56B0ACA-7AAB-4669-9B82-6EDE9F5F60CD}" presName="childText" presStyleLbl="bgAcc1" presStyleIdx="3" presStyleCnt="4" custScaleX="337633" custScaleY="56305">
        <dgm:presLayoutVars>
          <dgm:bulletEnabled val="1"/>
        </dgm:presLayoutVars>
      </dgm:prSet>
      <dgm:spPr/>
      <dgm:t>
        <a:bodyPr/>
        <a:lstStyle/>
        <a:p>
          <a:endParaRPr lang="fr-FR"/>
        </a:p>
      </dgm:t>
    </dgm:pt>
  </dgm:ptLst>
  <dgm:cxnLst>
    <dgm:cxn modelId="{17CD4E01-1FC3-4FBC-97D2-420F35D1F759}" type="presOf" srcId="{0EC4BCE6-E967-4B22-86FF-96F465BA1306}" destId="{6F635FD6-D4E9-4419-9534-12AAEBCB14A7}" srcOrd="0" destOrd="0" presId="urn:microsoft.com/office/officeart/2005/8/layout/hierarchy3"/>
    <dgm:cxn modelId="{1C556F4A-38F1-4372-AA31-6A0B4DB86802}" srcId="{B517C885-283D-47A0-946B-34FFA341D539}" destId="{3C6937FE-072E-40DC-9952-E1B9CEC626D2}" srcOrd="2" destOrd="0" parTransId="{CCA64BFB-9416-45EB-825E-4EE33609C81B}" sibTransId="{D62D764A-226A-4C64-8AA9-CC4FC42FEFE5}"/>
    <dgm:cxn modelId="{CC4070FB-9730-4C8F-9851-DB0C7D2C9914}" type="presOf" srcId="{CCA64BFB-9416-45EB-825E-4EE33609C81B}" destId="{E26CD3C4-5E36-42DE-AC01-0FFEE0CBFAC9}" srcOrd="0" destOrd="0" presId="urn:microsoft.com/office/officeart/2005/8/layout/hierarchy3"/>
    <dgm:cxn modelId="{5C16DB66-BEA7-47C4-8ABB-0E0AA600F0CB}" type="presOf" srcId="{9369A138-A438-4C55-8F09-7CD40B7E8FB6}" destId="{377CFADE-F8EB-4DF4-9992-5E900204F08B}" srcOrd="0" destOrd="0" presId="urn:microsoft.com/office/officeart/2005/8/layout/hierarchy3"/>
    <dgm:cxn modelId="{C9F6F137-DA8B-49FB-8A17-D80B42892CAB}" type="presOf" srcId="{16E93684-7F6D-4932-AD2B-7F20921EE33F}" destId="{5CFCE31F-759C-4403-A20F-D55E98670909}" srcOrd="0" destOrd="0" presId="urn:microsoft.com/office/officeart/2005/8/layout/hierarchy3"/>
    <dgm:cxn modelId="{DB108F5A-0336-4748-B832-C674633ED608}" type="presOf" srcId="{B517C885-283D-47A0-946B-34FFA341D539}" destId="{2A5E8F91-5C81-4E50-9CB7-6F486510B111}" srcOrd="0" destOrd="0" presId="urn:microsoft.com/office/officeart/2005/8/layout/hierarchy3"/>
    <dgm:cxn modelId="{D1E671B8-3E38-4447-9CE6-85038B81022C}" srcId="{87F98ACC-E757-45DF-80D5-0D2FC2C3A86B}" destId="{B517C885-283D-47A0-946B-34FFA341D539}" srcOrd="0" destOrd="0" parTransId="{9355AF91-5F4C-47DA-AA2E-5AC52BC4B9E0}" sibTransId="{3DAC6ED6-AB30-4299-817B-2CF4CA51F978}"/>
    <dgm:cxn modelId="{CBE01177-704F-4B41-B0D8-CDC4BC02ABEA}" srcId="{B517C885-283D-47A0-946B-34FFA341D539}" destId="{F56B0ACA-7AAB-4669-9B82-6EDE9F5F60CD}" srcOrd="3" destOrd="0" parTransId="{039FC749-545A-456A-8BB7-16F76C59AED7}" sibTransId="{5CA0140C-63DF-4F89-83A3-F2BD037EEFBA}"/>
    <dgm:cxn modelId="{E2AD110F-DEA3-4F63-A5C3-99992CAFB9BB}" type="presOf" srcId="{87F98ACC-E757-45DF-80D5-0D2FC2C3A86B}" destId="{28F82CA5-97A1-4DB2-BEC6-B004342314B9}" srcOrd="0" destOrd="0" presId="urn:microsoft.com/office/officeart/2005/8/layout/hierarchy3"/>
    <dgm:cxn modelId="{9477BFFD-58F9-4ED8-94A4-84205C41D1FC}" type="presOf" srcId="{29923951-93AE-4E29-92F3-5B85C3791AE7}" destId="{8D240992-57B2-4888-A0F9-B376DB5AEAB3}" srcOrd="0" destOrd="0" presId="urn:microsoft.com/office/officeart/2005/8/layout/hierarchy3"/>
    <dgm:cxn modelId="{EC43129E-A51C-43B6-B256-6A3F0D636D40}" srcId="{B517C885-283D-47A0-946B-34FFA341D539}" destId="{9369A138-A438-4C55-8F09-7CD40B7E8FB6}" srcOrd="1" destOrd="0" parTransId="{16E93684-7F6D-4932-AD2B-7F20921EE33F}" sibTransId="{52F42727-D3F5-47F6-8A1E-1972F0B8F2E0}"/>
    <dgm:cxn modelId="{8E39DD68-C87F-49CC-A0E9-FB1119B83E9B}" type="presOf" srcId="{F56B0ACA-7AAB-4669-9B82-6EDE9F5F60CD}" destId="{2EA0818B-C10B-4D6A-8E88-C9312DBBD600}" srcOrd="0" destOrd="0" presId="urn:microsoft.com/office/officeart/2005/8/layout/hierarchy3"/>
    <dgm:cxn modelId="{99685A18-E78C-4232-BB96-3E7FB8F433E8}" srcId="{B517C885-283D-47A0-946B-34FFA341D539}" destId="{0EC4BCE6-E967-4B22-86FF-96F465BA1306}" srcOrd="0" destOrd="0" parTransId="{29923951-93AE-4E29-92F3-5B85C3791AE7}" sibTransId="{8545C148-841D-4878-B15E-00ED117982AA}"/>
    <dgm:cxn modelId="{0FE61D53-9D24-4D7E-9AC6-6BE2B25AEC3D}" type="presOf" srcId="{3C6937FE-072E-40DC-9952-E1B9CEC626D2}" destId="{A2D8507E-86C0-40FB-9511-86B517CE4495}" srcOrd="0" destOrd="0" presId="urn:microsoft.com/office/officeart/2005/8/layout/hierarchy3"/>
    <dgm:cxn modelId="{8D19DCD8-F94F-4175-AFE4-ADC1620D54D3}" type="presOf" srcId="{B517C885-283D-47A0-946B-34FFA341D539}" destId="{A0DE3641-6906-4707-8825-519F9549CDD1}" srcOrd="1" destOrd="0" presId="urn:microsoft.com/office/officeart/2005/8/layout/hierarchy3"/>
    <dgm:cxn modelId="{A3532D4F-5CAA-467E-A77F-9741B29D9E52}" type="presOf" srcId="{039FC749-545A-456A-8BB7-16F76C59AED7}" destId="{D85180FB-3889-49BF-968A-89C660066416}" srcOrd="0" destOrd="0" presId="urn:microsoft.com/office/officeart/2005/8/layout/hierarchy3"/>
    <dgm:cxn modelId="{4D9DA4BC-78E2-4801-AAB0-529450BF76EE}" type="presParOf" srcId="{28F82CA5-97A1-4DB2-BEC6-B004342314B9}" destId="{06BB390F-8090-437C-8F6D-E30D899477FB}" srcOrd="0" destOrd="0" presId="urn:microsoft.com/office/officeart/2005/8/layout/hierarchy3"/>
    <dgm:cxn modelId="{5BD0CF31-A534-4EAB-8979-308324C24D66}" type="presParOf" srcId="{06BB390F-8090-437C-8F6D-E30D899477FB}" destId="{BA157615-47CF-47D3-9430-1ECE8844E772}" srcOrd="0" destOrd="0" presId="urn:microsoft.com/office/officeart/2005/8/layout/hierarchy3"/>
    <dgm:cxn modelId="{5D9CF3E2-F34B-4903-A7B9-D4347CFF9DE3}" type="presParOf" srcId="{BA157615-47CF-47D3-9430-1ECE8844E772}" destId="{2A5E8F91-5C81-4E50-9CB7-6F486510B111}" srcOrd="0" destOrd="0" presId="urn:microsoft.com/office/officeart/2005/8/layout/hierarchy3"/>
    <dgm:cxn modelId="{8FDD833A-7381-491F-826E-1664222574F2}" type="presParOf" srcId="{BA157615-47CF-47D3-9430-1ECE8844E772}" destId="{A0DE3641-6906-4707-8825-519F9549CDD1}" srcOrd="1" destOrd="0" presId="urn:microsoft.com/office/officeart/2005/8/layout/hierarchy3"/>
    <dgm:cxn modelId="{98D9F309-1FE9-448C-8716-CA48D7DAA6DC}" type="presParOf" srcId="{06BB390F-8090-437C-8F6D-E30D899477FB}" destId="{0CB458B4-7368-4522-A593-767EC92BF3E7}" srcOrd="1" destOrd="0" presId="urn:microsoft.com/office/officeart/2005/8/layout/hierarchy3"/>
    <dgm:cxn modelId="{8EC6F22E-6C45-4609-81FC-BB385293C674}" type="presParOf" srcId="{0CB458B4-7368-4522-A593-767EC92BF3E7}" destId="{8D240992-57B2-4888-A0F9-B376DB5AEAB3}" srcOrd="0" destOrd="0" presId="urn:microsoft.com/office/officeart/2005/8/layout/hierarchy3"/>
    <dgm:cxn modelId="{FB85B238-F6ED-46FE-815A-7B52E3E3FB0C}" type="presParOf" srcId="{0CB458B4-7368-4522-A593-767EC92BF3E7}" destId="{6F635FD6-D4E9-4419-9534-12AAEBCB14A7}" srcOrd="1" destOrd="0" presId="urn:microsoft.com/office/officeart/2005/8/layout/hierarchy3"/>
    <dgm:cxn modelId="{21BD3504-328F-4F98-9EFF-2D0D03D98DD6}" type="presParOf" srcId="{0CB458B4-7368-4522-A593-767EC92BF3E7}" destId="{5CFCE31F-759C-4403-A20F-D55E98670909}" srcOrd="2" destOrd="0" presId="urn:microsoft.com/office/officeart/2005/8/layout/hierarchy3"/>
    <dgm:cxn modelId="{774B98F0-0ED4-412C-A4C4-622B8BD9D580}" type="presParOf" srcId="{0CB458B4-7368-4522-A593-767EC92BF3E7}" destId="{377CFADE-F8EB-4DF4-9992-5E900204F08B}" srcOrd="3" destOrd="0" presId="urn:microsoft.com/office/officeart/2005/8/layout/hierarchy3"/>
    <dgm:cxn modelId="{D01DC012-0A80-44A2-8EB9-76C7C7EC30D7}" type="presParOf" srcId="{0CB458B4-7368-4522-A593-767EC92BF3E7}" destId="{E26CD3C4-5E36-42DE-AC01-0FFEE0CBFAC9}" srcOrd="4" destOrd="0" presId="urn:microsoft.com/office/officeart/2005/8/layout/hierarchy3"/>
    <dgm:cxn modelId="{2F5A2C95-25C9-4728-8E9D-CCFD9C0CC4B1}" type="presParOf" srcId="{0CB458B4-7368-4522-A593-767EC92BF3E7}" destId="{A2D8507E-86C0-40FB-9511-86B517CE4495}" srcOrd="5" destOrd="0" presId="urn:microsoft.com/office/officeart/2005/8/layout/hierarchy3"/>
    <dgm:cxn modelId="{28950958-2DEC-4288-BF6E-CE68452121B3}" type="presParOf" srcId="{0CB458B4-7368-4522-A593-767EC92BF3E7}" destId="{D85180FB-3889-49BF-968A-89C660066416}" srcOrd="6" destOrd="0" presId="urn:microsoft.com/office/officeart/2005/8/layout/hierarchy3"/>
    <dgm:cxn modelId="{5C5099C5-541D-434A-9404-23EBE1D77DAB}" type="presParOf" srcId="{0CB458B4-7368-4522-A593-767EC92BF3E7}" destId="{2EA0818B-C10B-4D6A-8E88-C9312DBBD600}" srcOrd="7"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A5E8F91-5C81-4E50-9CB7-6F486510B111}">
      <dsp:nvSpPr>
        <dsp:cNvPr id="0" name=""/>
        <dsp:cNvSpPr/>
      </dsp:nvSpPr>
      <dsp:spPr>
        <a:xfrm>
          <a:off x="23238" y="352090"/>
          <a:ext cx="818867" cy="34330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ar-DZ" sz="2000" b="1" kern="1200" dirty="0"/>
            <a:t>يتضمن </a:t>
          </a:r>
          <a:endParaRPr lang="x-none" sz="2000" b="1" kern="1200" dirty="0"/>
        </a:p>
      </dsp:txBody>
      <dsp:txXfrm>
        <a:off x="23238" y="352090"/>
        <a:ext cx="818867" cy="343306"/>
      </dsp:txXfrm>
    </dsp:sp>
    <dsp:sp modelId="{8D240992-57B2-4888-A0F9-B376DB5AEAB3}">
      <dsp:nvSpPr>
        <dsp:cNvPr id="0" name=""/>
        <dsp:cNvSpPr/>
      </dsp:nvSpPr>
      <dsp:spPr>
        <a:xfrm>
          <a:off x="59405" y="695397"/>
          <a:ext cx="91440" cy="408845"/>
        </a:xfrm>
        <a:custGeom>
          <a:avLst/>
          <a:gdLst/>
          <a:ahLst/>
          <a:cxnLst/>
          <a:rect l="0" t="0" r="0" b="0"/>
          <a:pathLst>
            <a:path>
              <a:moveTo>
                <a:pt x="45720" y="0"/>
              </a:moveTo>
              <a:lnTo>
                <a:pt x="45720" y="408845"/>
              </a:lnTo>
              <a:lnTo>
                <a:pt x="106043" y="40884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635FD6-D4E9-4419-9534-12AAEBCB14A7}">
      <dsp:nvSpPr>
        <dsp:cNvPr id="0" name=""/>
        <dsp:cNvSpPr/>
      </dsp:nvSpPr>
      <dsp:spPr>
        <a:xfrm>
          <a:off x="165448" y="919417"/>
          <a:ext cx="3261166" cy="36965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ar-DZ" sz="1500" b="1" kern="1200" dirty="0">
              <a:solidFill>
                <a:schemeClr val="tx2">
                  <a:lumMod val="75000"/>
                </a:schemeClr>
              </a:solidFill>
            </a:rPr>
            <a:t>الأعباء والشروط التي تقع على المستثمر</a:t>
          </a:r>
          <a:endParaRPr lang="x-none" sz="1500" b="1" kern="1200" dirty="0">
            <a:solidFill>
              <a:schemeClr val="tx2">
                <a:lumMod val="75000"/>
              </a:schemeClr>
            </a:solidFill>
          </a:endParaRPr>
        </a:p>
      </dsp:txBody>
      <dsp:txXfrm>
        <a:off x="165448" y="919417"/>
        <a:ext cx="3261166" cy="369651"/>
      </dsp:txXfrm>
    </dsp:sp>
    <dsp:sp modelId="{5CFCE31F-759C-4403-A20F-D55E98670909}">
      <dsp:nvSpPr>
        <dsp:cNvPr id="0" name=""/>
        <dsp:cNvSpPr/>
      </dsp:nvSpPr>
      <dsp:spPr>
        <a:xfrm>
          <a:off x="59405" y="695397"/>
          <a:ext cx="91440" cy="963841"/>
        </a:xfrm>
        <a:custGeom>
          <a:avLst/>
          <a:gdLst/>
          <a:ahLst/>
          <a:cxnLst/>
          <a:rect l="0" t="0" r="0" b="0"/>
          <a:pathLst>
            <a:path>
              <a:moveTo>
                <a:pt x="45720" y="0"/>
              </a:moveTo>
              <a:lnTo>
                <a:pt x="45720" y="963841"/>
              </a:lnTo>
              <a:lnTo>
                <a:pt x="106043" y="96384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77CFADE-F8EB-4DF4-9992-5E900204F08B}">
      <dsp:nvSpPr>
        <dsp:cNvPr id="0" name=""/>
        <dsp:cNvSpPr/>
      </dsp:nvSpPr>
      <dsp:spPr>
        <a:xfrm>
          <a:off x="165448" y="1439988"/>
          <a:ext cx="3234798" cy="4385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ar-DZ" sz="1500" b="1" kern="1200" dirty="0">
              <a:solidFill>
                <a:schemeClr val="tx2">
                  <a:lumMod val="75000"/>
                </a:schemeClr>
              </a:solidFill>
            </a:rPr>
            <a:t>الحصص المتحصل عليها في الشيوع عند الاقتضاء</a:t>
          </a:r>
          <a:endParaRPr lang="x-none" sz="1500" b="1" kern="1200" dirty="0">
            <a:solidFill>
              <a:schemeClr val="tx2">
                <a:lumMod val="75000"/>
              </a:schemeClr>
            </a:solidFill>
          </a:endParaRPr>
        </a:p>
      </dsp:txBody>
      <dsp:txXfrm>
        <a:off x="165448" y="1439988"/>
        <a:ext cx="3234798" cy="438501"/>
      </dsp:txXfrm>
    </dsp:sp>
    <dsp:sp modelId="{E26CD3C4-5E36-42DE-AC01-0FFEE0CBFAC9}">
      <dsp:nvSpPr>
        <dsp:cNvPr id="0" name=""/>
        <dsp:cNvSpPr/>
      </dsp:nvSpPr>
      <dsp:spPr>
        <a:xfrm>
          <a:off x="59405" y="695397"/>
          <a:ext cx="91440" cy="1498337"/>
        </a:xfrm>
        <a:custGeom>
          <a:avLst/>
          <a:gdLst/>
          <a:ahLst/>
          <a:cxnLst/>
          <a:rect l="0" t="0" r="0" b="0"/>
          <a:pathLst>
            <a:path>
              <a:moveTo>
                <a:pt x="45720" y="0"/>
              </a:moveTo>
              <a:lnTo>
                <a:pt x="45720" y="1498337"/>
              </a:lnTo>
              <a:lnTo>
                <a:pt x="106043" y="149833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D8507E-86C0-40FB-9511-86B517CE4495}">
      <dsp:nvSpPr>
        <dsp:cNvPr id="0" name=""/>
        <dsp:cNvSpPr/>
      </dsp:nvSpPr>
      <dsp:spPr>
        <a:xfrm>
          <a:off x="165448" y="2029409"/>
          <a:ext cx="3267145" cy="32864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ar-DZ" sz="1500" b="1" kern="1200" dirty="0">
              <a:solidFill>
                <a:schemeClr val="tx2">
                  <a:lumMod val="75000"/>
                </a:schemeClr>
              </a:solidFill>
            </a:rPr>
            <a:t>مدة الامتياز</a:t>
          </a:r>
          <a:endParaRPr lang="x-none" sz="1500" b="1" kern="1200" dirty="0">
            <a:solidFill>
              <a:schemeClr val="tx2">
                <a:lumMod val="75000"/>
              </a:schemeClr>
            </a:solidFill>
          </a:endParaRPr>
        </a:p>
      </dsp:txBody>
      <dsp:txXfrm>
        <a:off x="165448" y="2029409"/>
        <a:ext cx="3267145" cy="328649"/>
      </dsp:txXfrm>
    </dsp:sp>
    <dsp:sp modelId="{D85180FB-3889-49BF-968A-89C660066416}">
      <dsp:nvSpPr>
        <dsp:cNvPr id="0" name=""/>
        <dsp:cNvSpPr/>
      </dsp:nvSpPr>
      <dsp:spPr>
        <a:xfrm>
          <a:off x="59405" y="695397"/>
          <a:ext cx="91440" cy="1983532"/>
        </a:xfrm>
        <a:custGeom>
          <a:avLst/>
          <a:gdLst/>
          <a:ahLst/>
          <a:cxnLst/>
          <a:rect l="0" t="0" r="0" b="0"/>
          <a:pathLst>
            <a:path>
              <a:moveTo>
                <a:pt x="45720" y="0"/>
              </a:moveTo>
              <a:lnTo>
                <a:pt x="45720" y="1983532"/>
              </a:lnTo>
              <a:lnTo>
                <a:pt x="106043" y="1983532"/>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A0818B-C10B-4D6A-8E88-C9312DBBD600}">
      <dsp:nvSpPr>
        <dsp:cNvPr id="0" name=""/>
        <dsp:cNvSpPr/>
      </dsp:nvSpPr>
      <dsp:spPr>
        <a:xfrm>
          <a:off x="165448" y="2508979"/>
          <a:ext cx="3261157" cy="33990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ar-DZ" sz="1500" b="1" kern="1200" dirty="0">
              <a:solidFill>
                <a:schemeClr val="tx2">
                  <a:lumMod val="75000"/>
                </a:schemeClr>
              </a:solidFill>
            </a:rPr>
            <a:t>موقع الأرض وقوام الأرض والأملاك السطحية</a:t>
          </a:r>
          <a:endParaRPr lang="x-none" sz="1500" b="1" kern="1200" dirty="0">
            <a:solidFill>
              <a:schemeClr val="tx2">
                <a:lumMod val="75000"/>
              </a:schemeClr>
            </a:solidFill>
          </a:endParaRPr>
        </a:p>
      </dsp:txBody>
      <dsp:txXfrm>
        <a:off x="165448" y="2508979"/>
        <a:ext cx="3261157" cy="33990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2DE2-425F-4796-A361-D7D7107F2A76}" type="datetimeFigureOut">
              <a:rPr lang="fr-FR" smtClean="0"/>
              <a:pPr/>
              <a:t>06/06/2023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AB9AEE-F664-45AC-BCFC-D74C6100031F}" type="slidenum">
              <a:rPr lang="fr-FR" smtClean="0"/>
              <a:pPr/>
              <a:t>‹N°›</a:t>
            </a:fld>
            <a:endParaRPr lang="fr-FR"/>
          </a:p>
        </p:txBody>
      </p:sp>
    </p:spTree>
    <p:extLst>
      <p:ext uri="{BB962C8B-B14F-4D97-AF65-F5344CB8AC3E}">
        <p14:creationId xmlns="" xmlns:p14="http://schemas.microsoft.com/office/powerpoint/2010/main" val="118113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 </a:t>
            </a:r>
          </a:p>
        </p:txBody>
      </p:sp>
      <p:sp>
        <p:nvSpPr>
          <p:cNvPr id="4" name="灯片编号占位符 3"/>
          <p:cNvSpPr>
            <a:spLocks noGrp="1"/>
          </p:cNvSpPr>
          <p:nvPr>
            <p:ph type="sldNum" sz="quarter" idx="10"/>
          </p:nvPr>
        </p:nvSpPr>
        <p:spPr/>
        <p:txBody>
          <a:bodyPr/>
          <a:lstStyle/>
          <a:p>
            <a:fld id="{A002E457-8557-45E5-AA5D-AB744FF2000F}" type="slidenum">
              <a:rPr lang="zh-CN" altLang="en-US" smtClean="0"/>
              <a:pPr/>
              <a:t>40</a:t>
            </a:fld>
            <a:endParaRPr lang="zh-CN" altLang="en-US"/>
          </a:p>
        </p:txBody>
      </p:sp>
    </p:spTree>
    <p:extLst>
      <p:ext uri="{BB962C8B-B14F-4D97-AF65-F5344CB8AC3E}">
        <p14:creationId xmlns="" xmlns:p14="http://schemas.microsoft.com/office/powerpoint/2010/main" val="61941250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标题幻灯片">
    <p:spTree>
      <p:nvGrpSpPr>
        <p:cNvPr id="1" name=""/>
        <p:cNvGrpSpPr/>
        <p:nvPr/>
      </p:nvGrpSpPr>
      <p:grpSpPr>
        <a:xfrm>
          <a:off x="0" y="0"/>
          <a:ext cx="0" cy="0"/>
          <a:chOff x="0" y="0"/>
          <a:chExt cx="0" cy="0"/>
        </a:xfrm>
      </p:grpSpPr>
      <p:sp>
        <p:nvSpPr>
          <p:cNvPr id="4" name="Rectangle 73">
            <a:extLst>
              <a:ext uri="{FF2B5EF4-FFF2-40B4-BE49-F238E27FC236}">
                <a16:creationId xmlns="" xmlns:a16="http://schemas.microsoft.com/office/drawing/2014/main" id="{F16D72C0-61A3-40BF-9A48-9FE47AEFE6F0}"/>
              </a:ext>
            </a:extLst>
          </p:cNvPr>
          <p:cNvSpPr>
            <a:spLocks noChangeArrowheads="1"/>
          </p:cNvSpPr>
          <p:nvPr/>
        </p:nvSpPr>
        <p:spPr bwMode="gray">
          <a:xfrm>
            <a:off x="2264833" y="3705225"/>
            <a:ext cx="990600" cy="742950"/>
          </a:xfrm>
          <a:prstGeom prst="rect">
            <a:avLst/>
          </a:prstGeom>
          <a:solidFill>
            <a:schemeClr val="accent1">
              <a:alpha val="50195"/>
            </a:schemeClr>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5" name="Rectangle 44" descr="3">
            <a:extLst>
              <a:ext uri="{FF2B5EF4-FFF2-40B4-BE49-F238E27FC236}">
                <a16:creationId xmlns="" xmlns:a16="http://schemas.microsoft.com/office/drawing/2014/main" id="{6D71617D-271E-46C2-99D0-5B1F23E8E244}"/>
              </a:ext>
            </a:extLst>
          </p:cNvPr>
          <p:cNvSpPr>
            <a:spLocks noChangeArrowheads="1"/>
          </p:cNvSpPr>
          <p:nvPr/>
        </p:nvSpPr>
        <p:spPr bwMode="gray">
          <a:xfrm>
            <a:off x="3323167" y="4510089"/>
            <a:ext cx="990600" cy="744537"/>
          </a:xfrm>
          <a:prstGeom prst="rect">
            <a:avLst/>
          </a:prstGeom>
          <a:blipFill dpi="0" rotWithShape="1">
            <a:blip r:embed="rId2" cstate="print"/>
            <a:srcRect/>
            <a:stretch>
              <a:fillRect/>
            </a:stretch>
          </a:blip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6" name="Rectangle 34" descr="5">
            <a:extLst>
              <a:ext uri="{FF2B5EF4-FFF2-40B4-BE49-F238E27FC236}">
                <a16:creationId xmlns="" xmlns:a16="http://schemas.microsoft.com/office/drawing/2014/main" id="{D6756D88-937B-4E01-A8FB-8F2267F8DCCA}"/>
              </a:ext>
            </a:extLst>
          </p:cNvPr>
          <p:cNvSpPr>
            <a:spLocks noChangeArrowheads="1"/>
          </p:cNvSpPr>
          <p:nvPr/>
        </p:nvSpPr>
        <p:spPr bwMode="gray">
          <a:xfrm>
            <a:off x="1221317" y="4510089"/>
            <a:ext cx="990600" cy="744537"/>
          </a:xfrm>
          <a:prstGeom prst="rect">
            <a:avLst/>
          </a:prstGeom>
          <a:blipFill dpi="0" rotWithShape="1">
            <a:blip r:embed="rId3" cstate="print"/>
            <a:srcRect/>
            <a:stretch>
              <a:fillRect/>
            </a:stretch>
          </a:blip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7" name="Rectangle 59">
            <a:extLst>
              <a:ext uri="{FF2B5EF4-FFF2-40B4-BE49-F238E27FC236}">
                <a16:creationId xmlns="" xmlns:a16="http://schemas.microsoft.com/office/drawing/2014/main" id="{E3EC394A-2116-4A63-A32A-886D1321D228}"/>
              </a:ext>
            </a:extLst>
          </p:cNvPr>
          <p:cNvSpPr>
            <a:spLocks noChangeArrowheads="1"/>
          </p:cNvSpPr>
          <p:nvPr/>
        </p:nvSpPr>
        <p:spPr bwMode="gray">
          <a:xfrm>
            <a:off x="2271184" y="5314950"/>
            <a:ext cx="990600" cy="742950"/>
          </a:xfrm>
          <a:prstGeom prst="rect">
            <a:avLst/>
          </a:prstGeom>
          <a:solidFill>
            <a:srgbClr val="DDDDDD"/>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8" name="Rectangle 54">
            <a:extLst>
              <a:ext uri="{FF2B5EF4-FFF2-40B4-BE49-F238E27FC236}">
                <a16:creationId xmlns="" xmlns:a16="http://schemas.microsoft.com/office/drawing/2014/main" id="{6457655C-74B8-4CFB-B3EA-3DF6C298E4B7}"/>
              </a:ext>
            </a:extLst>
          </p:cNvPr>
          <p:cNvSpPr>
            <a:spLocks noChangeArrowheads="1"/>
          </p:cNvSpPr>
          <p:nvPr/>
        </p:nvSpPr>
        <p:spPr bwMode="gray">
          <a:xfrm>
            <a:off x="171451" y="3705225"/>
            <a:ext cx="990600" cy="742950"/>
          </a:xfrm>
          <a:prstGeom prst="rect">
            <a:avLst/>
          </a:prstGeom>
          <a:solidFill>
            <a:srgbClr val="DDDDDD"/>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9" name="Rectangle 56">
            <a:extLst>
              <a:ext uri="{FF2B5EF4-FFF2-40B4-BE49-F238E27FC236}">
                <a16:creationId xmlns="" xmlns:a16="http://schemas.microsoft.com/office/drawing/2014/main" id="{346495F7-B817-4FAD-9A0B-B2B5E42BBABC}"/>
              </a:ext>
            </a:extLst>
          </p:cNvPr>
          <p:cNvSpPr>
            <a:spLocks noChangeArrowheads="1"/>
          </p:cNvSpPr>
          <p:nvPr/>
        </p:nvSpPr>
        <p:spPr bwMode="gray">
          <a:xfrm>
            <a:off x="3323167" y="3705225"/>
            <a:ext cx="990600" cy="742950"/>
          </a:xfrm>
          <a:prstGeom prst="rect">
            <a:avLst/>
          </a:prstGeom>
          <a:solidFill>
            <a:srgbClr val="DDDDDD"/>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grpSp>
        <p:nvGrpSpPr>
          <p:cNvPr id="10" name="Group 75">
            <a:extLst>
              <a:ext uri="{FF2B5EF4-FFF2-40B4-BE49-F238E27FC236}">
                <a16:creationId xmlns="" xmlns:a16="http://schemas.microsoft.com/office/drawing/2014/main" id="{97ED1AFD-B744-4D64-ADE5-0CEF56D61BFF}"/>
              </a:ext>
            </a:extLst>
          </p:cNvPr>
          <p:cNvGrpSpPr>
            <a:grpSpLocks/>
          </p:cNvGrpSpPr>
          <p:nvPr/>
        </p:nvGrpSpPr>
        <p:grpSpPr bwMode="auto">
          <a:xfrm>
            <a:off x="150285" y="5954714"/>
            <a:ext cx="11914716" cy="631825"/>
            <a:chOff x="71" y="3751"/>
            <a:chExt cx="5629" cy="398"/>
          </a:xfrm>
        </p:grpSpPr>
        <p:sp>
          <p:nvSpPr>
            <p:cNvPr id="11" name="Freeform 24">
              <a:extLst>
                <a:ext uri="{FF2B5EF4-FFF2-40B4-BE49-F238E27FC236}">
                  <a16:creationId xmlns="" xmlns:a16="http://schemas.microsoft.com/office/drawing/2014/main" id="{D55A6070-C8A2-4BF9-B591-92F4D26721D7}"/>
                </a:ext>
              </a:extLst>
            </p:cNvPr>
            <p:cNvSpPr>
              <a:spLocks/>
            </p:cNvSpPr>
            <p:nvPr userDrawn="1"/>
          </p:nvSpPr>
          <p:spPr bwMode="gray">
            <a:xfrm>
              <a:off x="71" y="3751"/>
              <a:ext cx="5626" cy="349"/>
            </a:xfrm>
            <a:custGeom>
              <a:avLst/>
              <a:gdLst>
                <a:gd name="T0" fmla="*/ 5626 w 5626"/>
                <a:gd name="T1" fmla="*/ 349 h 349"/>
                <a:gd name="T2" fmla="*/ 0 w 5626"/>
                <a:gd name="T3" fmla="*/ 349 h 349"/>
                <a:gd name="T4" fmla="*/ 0 w 5626"/>
                <a:gd name="T5" fmla="*/ 187 h 349"/>
                <a:gd name="T6" fmla="*/ 0 w 5626"/>
                <a:gd name="T7" fmla="*/ 114 h 349"/>
                <a:gd name="T8" fmla="*/ 4064 w 5626"/>
                <a:gd name="T9" fmla="*/ 118 h 349"/>
                <a:gd name="T10" fmla="*/ 4329 w 5626"/>
                <a:gd name="T11" fmla="*/ 0 h 349"/>
                <a:gd name="T12" fmla="*/ 5623 w 5626"/>
                <a:gd name="T13" fmla="*/ 0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78" y="103"/>
                    <a:pt x="3343" y="137"/>
                    <a:pt x="4064" y="118"/>
                  </a:cubicBezTo>
                  <a:lnTo>
                    <a:pt x="4329" y="0"/>
                  </a:lnTo>
                  <a:lnTo>
                    <a:pt x="5623" y="0"/>
                  </a:lnTo>
                  <a:lnTo>
                    <a:pt x="5626" y="349"/>
                  </a:lnTo>
                  <a:close/>
                </a:path>
              </a:pathLst>
            </a:custGeom>
            <a:solidFill>
              <a:schemeClr val="tx1"/>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2" name="Freeform 25">
              <a:extLst>
                <a:ext uri="{FF2B5EF4-FFF2-40B4-BE49-F238E27FC236}">
                  <a16:creationId xmlns="" xmlns:a16="http://schemas.microsoft.com/office/drawing/2014/main" id="{04DEB516-4A1B-49D8-92A1-0E7938661CA0}"/>
                </a:ext>
              </a:extLst>
            </p:cNvPr>
            <p:cNvSpPr>
              <a:spLocks/>
            </p:cNvSpPr>
            <p:nvPr userDrawn="1"/>
          </p:nvSpPr>
          <p:spPr bwMode="gray">
            <a:xfrm>
              <a:off x="71" y="3800"/>
              <a:ext cx="5626" cy="349"/>
            </a:xfrm>
            <a:custGeom>
              <a:avLst/>
              <a:gdLst>
                <a:gd name="T0" fmla="*/ 5626 w 5626"/>
                <a:gd name="T1" fmla="*/ 349 h 349"/>
                <a:gd name="T2" fmla="*/ 0 w 5626"/>
                <a:gd name="T3" fmla="*/ 349 h 349"/>
                <a:gd name="T4" fmla="*/ 0 w 5626"/>
                <a:gd name="T5" fmla="*/ 187 h 349"/>
                <a:gd name="T6" fmla="*/ 0 w 5626"/>
                <a:gd name="T7" fmla="*/ 114 h 349"/>
                <a:gd name="T8" fmla="*/ 4082 w 5626"/>
                <a:gd name="T9" fmla="*/ 118 h 349"/>
                <a:gd name="T10" fmla="*/ 4345 w 5626"/>
                <a:gd name="T11" fmla="*/ 0 h 349"/>
                <a:gd name="T12" fmla="*/ 5623 w 5626"/>
                <a:gd name="T13" fmla="*/ 6 h 349"/>
                <a:gd name="T14" fmla="*/ 5626 w 5626"/>
                <a:gd name="T15" fmla="*/ 349 h 34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626" h="349">
                  <a:moveTo>
                    <a:pt x="5626" y="349"/>
                  </a:moveTo>
                  <a:lnTo>
                    <a:pt x="0" y="349"/>
                  </a:lnTo>
                  <a:lnTo>
                    <a:pt x="0" y="187"/>
                  </a:lnTo>
                  <a:lnTo>
                    <a:pt x="0" y="114"/>
                  </a:lnTo>
                  <a:cubicBezTo>
                    <a:pt x="680" y="103"/>
                    <a:pt x="3358" y="137"/>
                    <a:pt x="4082" y="118"/>
                  </a:cubicBezTo>
                  <a:lnTo>
                    <a:pt x="4345" y="0"/>
                  </a:lnTo>
                  <a:lnTo>
                    <a:pt x="5623" y="6"/>
                  </a:lnTo>
                  <a:lnTo>
                    <a:pt x="5626" y="349"/>
                  </a:lnTo>
                  <a:close/>
                </a:path>
              </a:pathLst>
            </a:custGeom>
            <a:solidFill>
              <a:schemeClr val="bg1"/>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3" name="Freeform 26">
              <a:extLst>
                <a:ext uri="{FF2B5EF4-FFF2-40B4-BE49-F238E27FC236}">
                  <a16:creationId xmlns="" xmlns:a16="http://schemas.microsoft.com/office/drawing/2014/main" id="{97133F69-CB93-4BC2-A65E-89A4B0D3B309}"/>
                </a:ext>
              </a:extLst>
            </p:cNvPr>
            <p:cNvSpPr>
              <a:spLocks/>
            </p:cNvSpPr>
            <p:nvPr userDrawn="1"/>
          </p:nvSpPr>
          <p:spPr bwMode="gray">
            <a:xfrm>
              <a:off x="4209" y="3833"/>
              <a:ext cx="1491" cy="88"/>
            </a:xfrm>
            <a:custGeom>
              <a:avLst/>
              <a:gdLst>
                <a:gd name="T0" fmla="*/ 0 w 1491"/>
                <a:gd name="T1" fmla="*/ 84 h 88"/>
                <a:gd name="T2" fmla="*/ 223 w 1491"/>
                <a:gd name="T3" fmla="*/ 0 h 88"/>
                <a:gd name="T4" fmla="*/ 1491 w 1491"/>
                <a:gd name="T5" fmla="*/ 0 h 88"/>
                <a:gd name="T6" fmla="*/ 1488 w 1491"/>
                <a:gd name="T7" fmla="*/ 60 h 88"/>
                <a:gd name="T8" fmla="*/ 383 w 1491"/>
                <a:gd name="T9" fmla="*/ 59 h 88"/>
                <a:gd name="T10" fmla="*/ 273 w 1491"/>
                <a:gd name="T11" fmla="*/ 88 h 88"/>
                <a:gd name="T12" fmla="*/ 0 w 1491"/>
                <a:gd name="T13" fmla="*/ 84 h 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91" h="88">
                  <a:moveTo>
                    <a:pt x="0" y="84"/>
                  </a:moveTo>
                  <a:lnTo>
                    <a:pt x="223" y="0"/>
                  </a:lnTo>
                  <a:lnTo>
                    <a:pt x="1491" y="0"/>
                  </a:lnTo>
                  <a:lnTo>
                    <a:pt x="1488" y="60"/>
                  </a:lnTo>
                  <a:lnTo>
                    <a:pt x="383" y="59"/>
                  </a:lnTo>
                  <a:lnTo>
                    <a:pt x="273" y="88"/>
                  </a:lnTo>
                  <a:lnTo>
                    <a:pt x="0" y="84"/>
                  </a:lnTo>
                  <a:close/>
                </a:path>
              </a:pathLst>
            </a:custGeom>
            <a:solidFill>
              <a:srgbClr val="FFFFFF">
                <a:alpha val="30196"/>
              </a:srgbClr>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grpSp>
      <p:grpSp>
        <p:nvGrpSpPr>
          <p:cNvPr id="14" name="Group 7">
            <a:extLst>
              <a:ext uri="{FF2B5EF4-FFF2-40B4-BE49-F238E27FC236}">
                <a16:creationId xmlns="" xmlns:a16="http://schemas.microsoft.com/office/drawing/2014/main" id="{DE2BEF0D-7910-4867-BB4C-C5402B643FDB}"/>
              </a:ext>
            </a:extLst>
          </p:cNvPr>
          <p:cNvGrpSpPr>
            <a:grpSpLocks/>
          </p:cNvGrpSpPr>
          <p:nvPr/>
        </p:nvGrpSpPr>
        <p:grpSpPr bwMode="auto">
          <a:xfrm rot="10800000">
            <a:off x="8005233" y="1778001"/>
            <a:ext cx="3691467" cy="779463"/>
            <a:chOff x="1566" y="164"/>
            <a:chExt cx="1455" cy="425"/>
          </a:xfrm>
        </p:grpSpPr>
        <p:sp>
          <p:nvSpPr>
            <p:cNvPr id="15" name="Freeform 8">
              <a:extLst>
                <a:ext uri="{FF2B5EF4-FFF2-40B4-BE49-F238E27FC236}">
                  <a16:creationId xmlns="" xmlns:a16="http://schemas.microsoft.com/office/drawing/2014/main" id="{36441B1A-3285-4F79-89AB-4E6ED969CA16}"/>
                </a:ext>
              </a:extLst>
            </p:cNvPr>
            <p:cNvSpPr>
              <a:spLocks/>
            </p:cNvSpPr>
            <p:nvPr/>
          </p:nvSpPr>
          <p:spPr bwMode="gray">
            <a:xfrm>
              <a:off x="1892" y="468"/>
              <a:ext cx="38"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6" name="Freeform 9">
              <a:extLst>
                <a:ext uri="{FF2B5EF4-FFF2-40B4-BE49-F238E27FC236}">
                  <a16:creationId xmlns="" xmlns:a16="http://schemas.microsoft.com/office/drawing/2014/main" id="{E33A7FB7-73E6-4689-8EFF-C289DD0D1768}"/>
                </a:ext>
              </a:extLst>
            </p:cNvPr>
            <p:cNvSpPr>
              <a:spLocks/>
            </p:cNvSpPr>
            <p:nvPr/>
          </p:nvSpPr>
          <p:spPr bwMode="gray">
            <a:xfrm>
              <a:off x="2271" y="451"/>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7" name="Freeform 10">
              <a:extLst>
                <a:ext uri="{FF2B5EF4-FFF2-40B4-BE49-F238E27FC236}">
                  <a16:creationId xmlns="" xmlns:a16="http://schemas.microsoft.com/office/drawing/2014/main" id="{32B4BC5C-74F9-4910-AF88-A1E0C03D038E}"/>
                </a:ext>
              </a:extLst>
            </p:cNvPr>
            <p:cNvSpPr>
              <a:spLocks/>
            </p:cNvSpPr>
            <p:nvPr/>
          </p:nvSpPr>
          <p:spPr bwMode="gray">
            <a:xfrm>
              <a:off x="1766"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8" name="Freeform 11">
              <a:extLst>
                <a:ext uri="{FF2B5EF4-FFF2-40B4-BE49-F238E27FC236}">
                  <a16:creationId xmlns="" xmlns:a16="http://schemas.microsoft.com/office/drawing/2014/main" id="{3E2E97A6-E7E0-4B61-9E91-5DACE6A5668D}"/>
                </a:ext>
              </a:extLst>
            </p:cNvPr>
            <p:cNvSpPr>
              <a:spLocks/>
            </p:cNvSpPr>
            <p:nvPr/>
          </p:nvSpPr>
          <p:spPr bwMode="gray">
            <a:xfrm>
              <a:off x="2792" y="378"/>
              <a:ext cx="143"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9" name="Freeform 12">
              <a:extLst>
                <a:ext uri="{FF2B5EF4-FFF2-40B4-BE49-F238E27FC236}">
                  <a16:creationId xmlns="" xmlns:a16="http://schemas.microsoft.com/office/drawing/2014/main" id="{7295B382-56D0-42DE-868D-9033C3E1FEDE}"/>
                </a:ext>
              </a:extLst>
            </p:cNvPr>
            <p:cNvSpPr>
              <a:spLocks/>
            </p:cNvSpPr>
            <p:nvPr/>
          </p:nvSpPr>
          <p:spPr bwMode="gray">
            <a:xfrm>
              <a:off x="2631" y="457"/>
              <a:ext cx="88"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0" name="Freeform 13">
              <a:extLst>
                <a:ext uri="{FF2B5EF4-FFF2-40B4-BE49-F238E27FC236}">
                  <a16:creationId xmlns="" xmlns:a16="http://schemas.microsoft.com/office/drawing/2014/main" id="{F31F925D-36CE-4CDF-941D-7E855B063431}"/>
                </a:ext>
              </a:extLst>
            </p:cNvPr>
            <p:cNvSpPr>
              <a:spLocks/>
            </p:cNvSpPr>
            <p:nvPr/>
          </p:nvSpPr>
          <p:spPr bwMode="gray">
            <a:xfrm>
              <a:off x="2431" y="404"/>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1" name="Freeform 14">
              <a:extLst>
                <a:ext uri="{FF2B5EF4-FFF2-40B4-BE49-F238E27FC236}">
                  <a16:creationId xmlns="" xmlns:a16="http://schemas.microsoft.com/office/drawing/2014/main" id="{F78A3233-640F-4AD6-86AB-C5540E2D1335}"/>
                </a:ext>
              </a:extLst>
            </p:cNvPr>
            <p:cNvSpPr>
              <a:spLocks/>
            </p:cNvSpPr>
            <p:nvPr/>
          </p:nvSpPr>
          <p:spPr bwMode="gray">
            <a:xfrm>
              <a:off x="1915" y="234"/>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2" name="Freeform 15">
              <a:extLst>
                <a:ext uri="{FF2B5EF4-FFF2-40B4-BE49-F238E27FC236}">
                  <a16:creationId xmlns="" xmlns:a16="http://schemas.microsoft.com/office/drawing/2014/main" id="{3909E31D-2A06-4125-A54C-3DCCC49EB1D4}"/>
                </a:ext>
              </a:extLst>
            </p:cNvPr>
            <p:cNvSpPr>
              <a:spLocks/>
            </p:cNvSpPr>
            <p:nvPr/>
          </p:nvSpPr>
          <p:spPr bwMode="gray">
            <a:xfrm>
              <a:off x="2515" y="380"/>
              <a:ext cx="93"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3" name="Freeform 16">
              <a:extLst>
                <a:ext uri="{FF2B5EF4-FFF2-40B4-BE49-F238E27FC236}">
                  <a16:creationId xmlns="" xmlns:a16="http://schemas.microsoft.com/office/drawing/2014/main" id="{5786FA14-286B-4EBE-9041-263324EDDC5D}"/>
                </a:ext>
              </a:extLst>
            </p:cNvPr>
            <p:cNvSpPr>
              <a:spLocks/>
            </p:cNvSpPr>
            <p:nvPr/>
          </p:nvSpPr>
          <p:spPr bwMode="gray">
            <a:xfrm>
              <a:off x="1567" y="298"/>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4" name="Freeform 17">
              <a:extLst>
                <a:ext uri="{FF2B5EF4-FFF2-40B4-BE49-F238E27FC236}">
                  <a16:creationId xmlns="" xmlns:a16="http://schemas.microsoft.com/office/drawing/2014/main" id="{883BC1DA-6BC5-4361-BC24-0D69B80D5105}"/>
                </a:ext>
              </a:extLst>
            </p:cNvPr>
            <p:cNvSpPr>
              <a:spLocks/>
            </p:cNvSpPr>
            <p:nvPr/>
          </p:nvSpPr>
          <p:spPr bwMode="gray">
            <a:xfrm>
              <a:off x="2597" y="333"/>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5" name="Freeform 18">
              <a:extLst>
                <a:ext uri="{FF2B5EF4-FFF2-40B4-BE49-F238E27FC236}">
                  <a16:creationId xmlns="" xmlns:a16="http://schemas.microsoft.com/office/drawing/2014/main" id="{49329A2E-B241-483B-8877-AA680C1FCFF6}"/>
                </a:ext>
              </a:extLst>
            </p:cNvPr>
            <p:cNvSpPr>
              <a:spLocks/>
            </p:cNvSpPr>
            <p:nvPr/>
          </p:nvSpPr>
          <p:spPr bwMode="gray">
            <a:xfrm>
              <a:off x="1673" y="165"/>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6" name="Freeform 19">
              <a:extLst>
                <a:ext uri="{FF2B5EF4-FFF2-40B4-BE49-F238E27FC236}">
                  <a16:creationId xmlns="" xmlns:a16="http://schemas.microsoft.com/office/drawing/2014/main" id="{A40450B9-7052-4742-82D8-FF0552C0FECE}"/>
                </a:ext>
              </a:extLst>
            </p:cNvPr>
            <p:cNvSpPr>
              <a:spLocks/>
            </p:cNvSpPr>
            <p:nvPr/>
          </p:nvSpPr>
          <p:spPr bwMode="gray">
            <a:xfrm>
              <a:off x="2065" y="362"/>
              <a:ext cx="100" cy="228"/>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7" name="Freeform 20">
              <a:extLst>
                <a:ext uri="{FF2B5EF4-FFF2-40B4-BE49-F238E27FC236}">
                  <a16:creationId xmlns="" xmlns:a16="http://schemas.microsoft.com/office/drawing/2014/main" id="{EF2B58DC-F436-4C7E-91B5-43184BC55ADD}"/>
                </a:ext>
              </a:extLst>
            </p:cNvPr>
            <p:cNvSpPr>
              <a:spLocks/>
            </p:cNvSpPr>
            <p:nvPr/>
          </p:nvSpPr>
          <p:spPr bwMode="gray">
            <a:xfrm>
              <a:off x="2921" y="362"/>
              <a:ext cx="100" cy="228"/>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8" name="Freeform 21">
              <a:extLst>
                <a:ext uri="{FF2B5EF4-FFF2-40B4-BE49-F238E27FC236}">
                  <a16:creationId xmlns="" xmlns:a16="http://schemas.microsoft.com/office/drawing/2014/main" id="{11ACF71F-3855-4A59-BAF3-A5ADD78CCA90}"/>
                </a:ext>
              </a:extLst>
            </p:cNvPr>
            <p:cNvSpPr>
              <a:spLocks/>
            </p:cNvSpPr>
            <p:nvPr/>
          </p:nvSpPr>
          <p:spPr bwMode="gray">
            <a:xfrm>
              <a:off x="2273" y="187"/>
              <a:ext cx="175"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9" name="Freeform 22">
              <a:extLst>
                <a:ext uri="{FF2B5EF4-FFF2-40B4-BE49-F238E27FC236}">
                  <a16:creationId xmlns="" xmlns:a16="http://schemas.microsoft.com/office/drawing/2014/main" id="{9007282C-2033-4F0A-A237-269C033402AB}"/>
                </a:ext>
              </a:extLst>
            </p:cNvPr>
            <p:cNvSpPr>
              <a:spLocks/>
            </p:cNvSpPr>
            <p:nvPr/>
          </p:nvSpPr>
          <p:spPr bwMode="gray">
            <a:xfrm>
              <a:off x="2161" y="217"/>
              <a:ext cx="97" cy="373"/>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30" name="Freeform 23">
              <a:extLst>
                <a:ext uri="{FF2B5EF4-FFF2-40B4-BE49-F238E27FC236}">
                  <a16:creationId xmlns="" xmlns:a16="http://schemas.microsoft.com/office/drawing/2014/main" id="{97457545-5A49-44AA-A948-0BE5C4D06141}"/>
                </a:ext>
              </a:extLst>
            </p:cNvPr>
            <p:cNvSpPr>
              <a:spLocks/>
            </p:cNvSpPr>
            <p:nvPr/>
          </p:nvSpPr>
          <p:spPr bwMode="gray">
            <a:xfrm>
              <a:off x="2708" y="217"/>
              <a:ext cx="97" cy="373"/>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grpSp>
      <p:sp>
        <p:nvSpPr>
          <p:cNvPr id="31" name="Freeform 27" descr="Dark upward diagonal">
            <a:extLst>
              <a:ext uri="{FF2B5EF4-FFF2-40B4-BE49-F238E27FC236}">
                <a16:creationId xmlns="" xmlns:a16="http://schemas.microsoft.com/office/drawing/2014/main" id="{22E2943F-8343-4D60-88FC-3206944EDB27}"/>
              </a:ext>
            </a:extLst>
          </p:cNvPr>
          <p:cNvSpPr>
            <a:spLocks/>
          </p:cNvSpPr>
          <p:nvPr/>
        </p:nvSpPr>
        <p:spPr bwMode="gray">
          <a:xfrm>
            <a:off x="114301" y="76201"/>
            <a:ext cx="11969751" cy="500063"/>
          </a:xfrm>
          <a:custGeom>
            <a:avLst/>
            <a:gdLst>
              <a:gd name="T0" fmla="*/ 0 w 5655"/>
              <a:gd name="T1" fmla="*/ 2520953 h 315"/>
              <a:gd name="T2" fmla="*/ 2147483647 w 5655"/>
              <a:gd name="T3" fmla="*/ 0 h 315"/>
              <a:gd name="T4" fmla="*/ 2147483647 w 5655"/>
              <a:gd name="T5" fmla="*/ 211693337 h 315"/>
              <a:gd name="T6" fmla="*/ 2147483647 w 5655"/>
              <a:gd name="T7" fmla="*/ 793850806 h 315"/>
              <a:gd name="T8" fmla="*/ 2520950 w 5655"/>
              <a:gd name="T9" fmla="*/ 791329854 h 315"/>
              <a:gd name="T10" fmla="*/ 0 w 5655"/>
              <a:gd name="T11" fmla="*/ 2520953 h 3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55" h="315">
                <a:moveTo>
                  <a:pt x="0" y="1"/>
                </a:moveTo>
                <a:lnTo>
                  <a:pt x="5546" y="0"/>
                </a:lnTo>
                <a:cubicBezTo>
                  <a:pt x="5652" y="0"/>
                  <a:pt x="5655" y="84"/>
                  <a:pt x="5655" y="84"/>
                </a:cubicBezTo>
                <a:lnTo>
                  <a:pt x="5649" y="315"/>
                </a:lnTo>
                <a:lnTo>
                  <a:pt x="1" y="314"/>
                </a:lnTo>
                <a:lnTo>
                  <a:pt x="0" y="1"/>
                </a:lnTo>
                <a:close/>
              </a:path>
            </a:pathLst>
          </a:custGeom>
          <a:pattFill prst="dkUpDiag">
            <a:fgClr>
              <a:schemeClr val="bg1">
                <a:alpha val="76862"/>
              </a:schemeClr>
            </a:fgClr>
            <a:bgClr>
              <a:schemeClr val="tx1">
                <a:alpha val="76862"/>
              </a:schemeClr>
            </a:bgClr>
          </a:patt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32" name="Rectangle 28">
            <a:extLst>
              <a:ext uri="{FF2B5EF4-FFF2-40B4-BE49-F238E27FC236}">
                <a16:creationId xmlns="" xmlns:a16="http://schemas.microsoft.com/office/drawing/2014/main" id="{B06DC6FE-D0BB-4C98-92C9-37BFCB6025ED}"/>
              </a:ext>
            </a:extLst>
          </p:cNvPr>
          <p:cNvSpPr>
            <a:spLocks noChangeArrowheads="1"/>
          </p:cNvSpPr>
          <p:nvPr/>
        </p:nvSpPr>
        <p:spPr bwMode="gray">
          <a:xfrm>
            <a:off x="152401" y="6610351"/>
            <a:ext cx="11908367" cy="163513"/>
          </a:xfrm>
          <a:prstGeom prst="rect">
            <a:avLst/>
          </a:prstGeom>
          <a:solidFill>
            <a:schemeClr val="accent1"/>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grpSp>
        <p:nvGrpSpPr>
          <p:cNvPr id="33" name="Group 74">
            <a:extLst>
              <a:ext uri="{FF2B5EF4-FFF2-40B4-BE49-F238E27FC236}">
                <a16:creationId xmlns="" xmlns:a16="http://schemas.microsoft.com/office/drawing/2014/main" id="{0E6F79C0-187F-4D02-841B-98EBA2EF385C}"/>
              </a:ext>
            </a:extLst>
          </p:cNvPr>
          <p:cNvGrpSpPr>
            <a:grpSpLocks/>
          </p:cNvGrpSpPr>
          <p:nvPr/>
        </p:nvGrpSpPr>
        <p:grpSpPr bwMode="auto">
          <a:xfrm>
            <a:off x="114301" y="854075"/>
            <a:ext cx="11976100" cy="1131888"/>
            <a:chOff x="54" y="538"/>
            <a:chExt cx="5658" cy="713"/>
          </a:xfrm>
        </p:grpSpPr>
        <p:sp>
          <p:nvSpPr>
            <p:cNvPr id="34" name="Freeform 30">
              <a:extLst>
                <a:ext uri="{FF2B5EF4-FFF2-40B4-BE49-F238E27FC236}">
                  <a16:creationId xmlns="" xmlns:a16="http://schemas.microsoft.com/office/drawing/2014/main" id="{2C0122FE-F4A8-4831-9244-C5B99854AE4F}"/>
                </a:ext>
              </a:extLst>
            </p:cNvPr>
            <p:cNvSpPr>
              <a:spLocks/>
            </p:cNvSpPr>
            <p:nvPr userDrawn="1"/>
          </p:nvSpPr>
          <p:spPr bwMode="gray">
            <a:xfrm>
              <a:off x="54" y="736"/>
              <a:ext cx="5658" cy="515"/>
            </a:xfrm>
            <a:custGeom>
              <a:avLst/>
              <a:gdLst>
                <a:gd name="T0" fmla="*/ 0 w 5446"/>
                <a:gd name="T1" fmla="*/ 0 h 590"/>
                <a:gd name="T2" fmla="*/ 5878 w 5446"/>
                <a:gd name="T3" fmla="*/ 0 h 590"/>
                <a:gd name="T4" fmla="*/ 5878 w 5446"/>
                <a:gd name="T5" fmla="*/ 237 h 590"/>
                <a:gd name="T6" fmla="*/ 5878 w 5446"/>
                <a:gd name="T7" fmla="*/ 344 h 590"/>
                <a:gd name="T8" fmla="*/ 1632 w 5446"/>
                <a:gd name="T9" fmla="*/ 338 h 590"/>
                <a:gd name="T10" fmla="*/ 1390 w 5446"/>
                <a:gd name="T11" fmla="*/ 445 h 590"/>
                <a:gd name="T12" fmla="*/ 0 w 5446"/>
                <a:gd name="T13" fmla="*/ 450 h 590"/>
                <a:gd name="T14" fmla="*/ 0 w 5446"/>
                <a:gd name="T15" fmla="*/ 0 h 5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446" h="590">
                  <a:moveTo>
                    <a:pt x="0" y="0"/>
                  </a:moveTo>
                  <a:lnTo>
                    <a:pt x="5446" y="0"/>
                  </a:lnTo>
                  <a:lnTo>
                    <a:pt x="5446" y="312"/>
                  </a:lnTo>
                  <a:lnTo>
                    <a:pt x="5446" y="451"/>
                  </a:lnTo>
                  <a:cubicBezTo>
                    <a:pt x="4790" y="473"/>
                    <a:pt x="2205" y="421"/>
                    <a:pt x="1512" y="443"/>
                  </a:cubicBezTo>
                  <a:lnTo>
                    <a:pt x="1288" y="584"/>
                  </a:lnTo>
                  <a:lnTo>
                    <a:pt x="0" y="590"/>
                  </a:lnTo>
                  <a:lnTo>
                    <a:pt x="0" y="0"/>
                  </a:lnTo>
                  <a:close/>
                </a:path>
              </a:pathLst>
            </a:custGeom>
            <a:solidFill>
              <a:schemeClr val="tx1"/>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35" name="Freeform 31">
              <a:extLst>
                <a:ext uri="{FF2B5EF4-FFF2-40B4-BE49-F238E27FC236}">
                  <a16:creationId xmlns="" xmlns:a16="http://schemas.microsoft.com/office/drawing/2014/main" id="{0CF19D11-1904-40CD-A69F-118ADF3F9250}"/>
                </a:ext>
              </a:extLst>
            </p:cNvPr>
            <p:cNvSpPr>
              <a:spLocks/>
            </p:cNvSpPr>
            <p:nvPr userDrawn="1"/>
          </p:nvSpPr>
          <p:spPr bwMode="gray">
            <a:xfrm>
              <a:off x="54" y="538"/>
              <a:ext cx="5658" cy="655"/>
            </a:xfrm>
            <a:custGeom>
              <a:avLst/>
              <a:gdLst>
                <a:gd name="T0" fmla="*/ 1 w 5658"/>
                <a:gd name="T1" fmla="*/ 0 h 655"/>
                <a:gd name="T2" fmla="*/ 5657 w 5658"/>
                <a:gd name="T3" fmla="*/ 0 h 655"/>
                <a:gd name="T4" fmla="*/ 5658 w 5658"/>
                <a:gd name="T5" fmla="*/ 534 h 655"/>
                <a:gd name="T6" fmla="*/ 1553 w 5658"/>
                <a:gd name="T7" fmla="*/ 528 h 655"/>
                <a:gd name="T8" fmla="*/ 1317 w 5658"/>
                <a:gd name="T9" fmla="*/ 651 h 655"/>
                <a:gd name="T10" fmla="*/ 0 w 5658"/>
                <a:gd name="T11" fmla="*/ 655 h 655"/>
                <a:gd name="T12" fmla="*/ 1 w 5658"/>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8" h="655">
                  <a:moveTo>
                    <a:pt x="1" y="0"/>
                  </a:moveTo>
                  <a:lnTo>
                    <a:pt x="5657" y="0"/>
                  </a:lnTo>
                  <a:lnTo>
                    <a:pt x="5658" y="534"/>
                  </a:lnTo>
                  <a:lnTo>
                    <a:pt x="1553" y="528"/>
                  </a:lnTo>
                  <a:lnTo>
                    <a:pt x="1317" y="651"/>
                  </a:lnTo>
                  <a:lnTo>
                    <a:pt x="0" y="655"/>
                  </a:lnTo>
                  <a:lnTo>
                    <a:pt x="1" y="0"/>
                  </a:lnTo>
                  <a:close/>
                </a:path>
              </a:pathLst>
            </a:custGeom>
            <a:solidFill>
              <a:schemeClr val="bg1"/>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36" name="Freeform 32">
              <a:extLst>
                <a:ext uri="{FF2B5EF4-FFF2-40B4-BE49-F238E27FC236}">
                  <a16:creationId xmlns="" xmlns:a16="http://schemas.microsoft.com/office/drawing/2014/main" id="{5AB2DA89-1C0C-4115-AD26-E28F92EE71F5}"/>
                </a:ext>
              </a:extLst>
            </p:cNvPr>
            <p:cNvSpPr>
              <a:spLocks/>
            </p:cNvSpPr>
            <p:nvPr userDrawn="1"/>
          </p:nvSpPr>
          <p:spPr bwMode="gray">
            <a:xfrm>
              <a:off x="54" y="1062"/>
              <a:ext cx="1496" cy="98"/>
            </a:xfrm>
            <a:custGeom>
              <a:avLst/>
              <a:gdLst>
                <a:gd name="T0" fmla="*/ 1554 w 1440"/>
                <a:gd name="T1" fmla="*/ 1 h 112"/>
                <a:gd name="T2" fmla="*/ 1361 w 1440"/>
                <a:gd name="T3" fmla="*/ 86 h 112"/>
                <a:gd name="T4" fmla="*/ 0 w 1440"/>
                <a:gd name="T5" fmla="*/ 84 h 112"/>
                <a:gd name="T6" fmla="*/ 0 w 1440"/>
                <a:gd name="T7" fmla="*/ 38 h 112"/>
                <a:gd name="T8" fmla="*/ 1154 w 1440"/>
                <a:gd name="T9" fmla="*/ 39 h 112"/>
                <a:gd name="T10" fmla="*/ 1232 w 1440"/>
                <a:gd name="T11" fmla="*/ 0 h 112"/>
                <a:gd name="T12" fmla="*/ 1554 w 1440"/>
                <a:gd name="T13" fmla="*/ 1 h 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40" h="112">
                  <a:moveTo>
                    <a:pt x="1440" y="1"/>
                  </a:moveTo>
                  <a:lnTo>
                    <a:pt x="1261" y="112"/>
                  </a:lnTo>
                  <a:lnTo>
                    <a:pt x="0" y="110"/>
                  </a:lnTo>
                  <a:lnTo>
                    <a:pt x="0" y="49"/>
                  </a:lnTo>
                  <a:lnTo>
                    <a:pt x="1069" y="50"/>
                  </a:lnTo>
                  <a:lnTo>
                    <a:pt x="1142" y="0"/>
                  </a:lnTo>
                  <a:lnTo>
                    <a:pt x="1440" y="1"/>
                  </a:lnTo>
                  <a:close/>
                </a:path>
              </a:pathLst>
            </a:custGeom>
            <a:solidFill>
              <a:srgbClr val="FFFFFF">
                <a:alpha val="30196"/>
              </a:srgbClr>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grpSp>
      <p:sp>
        <p:nvSpPr>
          <p:cNvPr id="37" name="Rectangle 33">
            <a:extLst>
              <a:ext uri="{FF2B5EF4-FFF2-40B4-BE49-F238E27FC236}">
                <a16:creationId xmlns="" xmlns:a16="http://schemas.microsoft.com/office/drawing/2014/main" id="{49750F6B-810B-4979-8DDE-51D6BA3E51BB}"/>
              </a:ext>
            </a:extLst>
          </p:cNvPr>
          <p:cNvSpPr>
            <a:spLocks noChangeArrowheads="1"/>
          </p:cNvSpPr>
          <p:nvPr/>
        </p:nvSpPr>
        <p:spPr bwMode="gray">
          <a:xfrm>
            <a:off x="114301" y="609600"/>
            <a:ext cx="11976100" cy="185738"/>
          </a:xfrm>
          <a:prstGeom prst="rect">
            <a:avLst/>
          </a:prstGeom>
          <a:solidFill>
            <a:schemeClr val="accent1"/>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38" name="Rectangle 38" descr="1">
            <a:extLst>
              <a:ext uri="{FF2B5EF4-FFF2-40B4-BE49-F238E27FC236}">
                <a16:creationId xmlns="" xmlns:a16="http://schemas.microsoft.com/office/drawing/2014/main" id="{C83C0346-32BB-4F6B-9E46-A6B8ED4BEDE7}"/>
              </a:ext>
            </a:extLst>
          </p:cNvPr>
          <p:cNvSpPr>
            <a:spLocks noChangeArrowheads="1"/>
          </p:cNvSpPr>
          <p:nvPr/>
        </p:nvSpPr>
        <p:spPr bwMode="gray">
          <a:xfrm>
            <a:off x="5422901" y="4497388"/>
            <a:ext cx="988484" cy="742950"/>
          </a:xfrm>
          <a:prstGeom prst="rect">
            <a:avLst/>
          </a:prstGeom>
          <a:blipFill dpi="0" rotWithShape="1">
            <a:blip r:embed="rId4" cstate="print"/>
            <a:srcRect/>
            <a:stretch>
              <a:fillRect/>
            </a:stretch>
          </a:blip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39" name="Rectangle 40" descr="7">
            <a:extLst>
              <a:ext uri="{FF2B5EF4-FFF2-40B4-BE49-F238E27FC236}">
                <a16:creationId xmlns="" xmlns:a16="http://schemas.microsoft.com/office/drawing/2014/main" id="{50C1704E-3C7B-4A72-8F30-E9ED84DBE9D3}"/>
              </a:ext>
            </a:extLst>
          </p:cNvPr>
          <p:cNvSpPr>
            <a:spLocks noChangeArrowheads="1"/>
          </p:cNvSpPr>
          <p:nvPr/>
        </p:nvSpPr>
        <p:spPr bwMode="gray">
          <a:xfrm>
            <a:off x="4366684" y="5314950"/>
            <a:ext cx="990600" cy="742950"/>
          </a:xfrm>
          <a:prstGeom prst="rect">
            <a:avLst/>
          </a:prstGeom>
          <a:blipFill dpi="0" rotWithShape="1">
            <a:blip r:embed="rId5" cstate="print"/>
            <a:srcRect/>
            <a:stretch>
              <a:fillRect/>
            </a:stretch>
          </a:blip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40" name="Rectangle 42">
            <a:extLst>
              <a:ext uri="{FF2B5EF4-FFF2-40B4-BE49-F238E27FC236}">
                <a16:creationId xmlns="" xmlns:a16="http://schemas.microsoft.com/office/drawing/2014/main" id="{E795CCE0-0D8E-4473-9C96-BC5CC3DE4A3B}"/>
              </a:ext>
            </a:extLst>
          </p:cNvPr>
          <p:cNvSpPr>
            <a:spLocks noChangeArrowheads="1"/>
          </p:cNvSpPr>
          <p:nvPr/>
        </p:nvSpPr>
        <p:spPr bwMode="gray">
          <a:xfrm>
            <a:off x="4377267" y="4510089"/>
            <a:ext cx="988484" cy="744537"/>
          </a:xfrm>
          <a:prstGeom prst="rect">
            <a:avLst/>
          </a:prstGeom>
          <a:solidFill>
            <a:srgbClr val="D7D7D7"/>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41" name="Rectangle 37" descr="6">
            <a:extLst>
              <a:ext uri="{FF2B5EF4-FFF2-40B4-BE49-F238E27FC236}">
                <a16:creationId xmlns="" xmlns:a16="http://schemas.microsoft.com/office/drawing/2014/main" id="{BAECF4FE-E4D3-4046-8318-8ECACC38DD4D}"/>
              </a:ext>
            </a:extLst>
          </p:cNvPr>
          <p:cNvSpPr>
            <a:spLocks noChangeArrowheads="1"/>
          </p:cNvSpPr>
          <p:nvPr/>
        </p:nvSpPr>
        <p:spPr bwMode="gray">
          <a:xfrm>
            <a:off x="2271184" y="5314950"/>
            <a:ext cx="990600" cy="742950"/>
          </a:xfrm>
          <a:prstGeom prst="rect">
            <a:avLst/>
          </a:prstGeom>
          <a:blipFill dpi="0" rotWithShape="1">
            <a:blip r:embed="rId6" cstate="print"/>
            <a:srcRect/>
            <a:stretch>
              <a:fillRect/>
            </a:stretch>
          </a:blip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42" name="Text Box 45">
            <a:extLst>
              <a:ext uri="{FF2B5EF4-FFF2-40B4-BE49-F238E27FC236}">
                <a16:creationId xmlns="" xmlns:a16="http://schemas.microsoft.com/office/drawing/2014/main" id="{1C9A84DE-0817-4CD0-BBAD-2FE20058E04D}"/>
              </a:ext>
            </a:extLst>
          </p:cNvPr>
          <p:cNvSpPr txBox="1">
            <a:spLocks noChangeArrowheads="1"/>
          </p:cNvSpPr>
          <p:nvPr/>
        </p:nvSpPr>
        <p:spPr bwMode="gray">
          <a:xfrm>
            <a:off x="215900" y="842964"/>
            <a:ext cx="1314784" cy="430887"/>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zh-CN" sz="2200">
                <a:solidFill>
                  <a:srgbClr val="FFFFFF"/>
                </a:solidFill>
                <a:latin typeface="Arial Black" pitchFamily="34" charset="0"/>
                <a:ea typeface="宋体" charset="-122"/>
              </a:rPr>
              <a:t>L/O/G/O</a:t>
            </a:r>
          </a:p>
        </p:txBody>
      </p:sp>
      <p:sp>
        <p:nvSpPr>
          <p:cNvPr id="43" name="Rectangle 49">
            <a:extLst>
              <a:ext uri="{FF2B5EF4-FFF2-40B4-BE49-F238E27FC236}">
                <a16:creationId xmlns="" xmlns:a16="http://schemas.microsoft.com/office/drawing/2014/main" id="{AFEE18DA-5D5C-49AB-B2A5-1DE7180213C4}"/>
              </a:ext>
            </a:extLst>
          </p:cNvPr>
          <p:cNvSpPr>
            <a:spLocks noChangeArrowheads="1"/>
          </p:cNvSpPr>
          <p:nvPr/>
        </p:nvSpPr>
        <p:spPr bwMode="gray">
          <a:xfrm>
            <a:off x="2271184" y="4511675"/>
            <a:ext cx="990600" cy="742950"/>
          </a:xfrm>
          <a:prstGeom prst="rect">
            <a:avLst/>
          </a:prstGeom>
          <a:solidFill>
            <a:schemeClr val="accent1">
              <a:alpha val="50195"/>
            </a:schemeClr>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44" name="Rectangle 50">
            <a:extLst>
              <a:ext uri="{FF2B5EF4-FFF2-40B4-BE49-F238E27FC236}">
                <a16:creationId xmlns="" xmlns:a16="http://schemas.microsoft.com/office/drawing/2014/main" id="{F5FCCEC8-BD08-4A72-9E9C-82FD48D7A55C}"/>
              </a:ext>
            </a:extLst>
          </p:cNvPr>
          <p:cNvSpPr>
            <a:spLocks noChangeArrowheads="1"/>
          </p:cNvSpPr>
          <p:nvPr/>
        </p:nvSpPr>
        <p:spPr bwMode="gray">
          <a:xfrm>
            <a:off x="171451" y="4511675"/>
            <a:ext cx="988483" cy="742950"/>
          </a:xfrm>
          <a:prstGeom prst="rect">
            <a:avLst/>
          </a:prstGeom>
          <a:solidFill>
            <a:schemeClr val="bg1">
              <a:alpha val="50195"/>
            </a:schemeClr>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45" name="Rectangle 52">
            <a:extLst>
              <a:ext uri="{FF2B5EF4-FFF2-40B4-BE49-F238E27FC236}">
                <a16:creationId xmlns="" xmlns:a16="http://schemas.microsoft.com/office/drawing/2014/main" id="{F6E52ACE-4EBB-4252-ACE6-5A0514589F6B}"/>
              </a:ext>
            </a:extLst>
          </p:cNvPr>
          <p:cNvSpPr>
            <a:spLocks noChangeArrowheads="1"/>
          </p:cNvSpPr>
          <p:nvPr/>
        </p:nvSpPr>
        <p:spPr bwMode="gray">
          <a:xfrm>
            <a:off x="3323167" y="5314950"/>
            <a:ext cx="990600" cy="742950"/>
          </a:xfrm>
          <a:prstGeom prst="rect">
            <a:avLst/>
          </a:prstGeom>
          <a:solidFill>
            <a:schemeClr val="tx1"/>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pic>
        <p:nvPicPr>
          <p:cNvPr id="46" name="Picture 43" descr="1">
            <a:extLst>
              <a:ext uri="{FF2B5EF4-FFF2-40B4-BE49-F238E27FC236}">
                <a16:creationId xmlns="" xmlns:a16="http://schemas.microsoft.com/office/drawing/2014/main" id="{5946D7FD-2D63-4470-BD53-BFE1584EA91D}"/>
              </a:ext>
            </a:extLst>
          </p:cNvPr>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gray">
          <a:xfrm>
            <a:off x="173567" y="2911475"/>
            <a:ext cx="1797051" cy="1531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 name="Rectangle 70" descr="2">
            <a:extLst>
              <a:ext uri="{FF2B5EF4-FFF2-40B4-BE49-F238E27FC236}">
                <a16:creationId xmlns="" xmlns:a16="http://schemas.microsoft.com/office/drawing/2014/main" id="{34406EEB-7611-4600-9473-257B00ECE2C5}"/>
              </a:ext>
            </a:extLst>
          </p:cNvPr>
          <p:cNvSpPr>
            <a:spLocks noChangeArrowheads="1"/>
          </p:cNvSpPr>
          <p:nvPr/>
        </p:nvSpPr>
        <p:spPr bwMode="gray">
          <a:xfrm>
            <a:off x="2269067" y="3705225"/>
            <a:ext cx="992717" cy="742950"/>
          </a:xfrm>
          <a:prstGeom prst="rect">
            <a:avLst/>
          </a:prstGeom>
          <a:blipFill dpi="0" rotWithShape="1">
            <a:blip r:embed="rId8" cstate="print"/>
            <a:srcRect/>
            <a:stretch>
              <a:fillRect/>
            </a:stretch>
          </a:blip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3075" name="Rectangle 3"/>
          <p:cNvSpPr>
            <a:spLocks noGrp="1" noChangeArrowheads="1"/>
          </p:cNvSpPr>
          <p:nvPr>
            <p:ph type="subTitle" idx="1"/>
          </p:nvPr>
        </p:nvSpPr>
        <p:spPr>
          <a:xfrm>
            <a:off x="5486401" y="6196014"/>
            <a:ext cx="6415617" cy="403225"/>
          </a:xfrm>
        </p:spPr>
        <p:txBody>
          <a:bodyPr/>
          <a:lstStyle>
            <a:lvl1pPr marL="0" indent="0" algn="r">
              <a:buFontTx/>
              <a:buNone/>
              <a:defRPr sz="1600" i="1">
                <a:solidFill>
                  <a:srgbClr val="FFFFFF"/>
                </a:solidFill>
                <a:latin typeface="Times New Roman" pitchFamily="18" charset="0"/>
              </a:defRPr>
            </a:lvl1pPr>
          </a:lstStyle>
          <a:p>
            <a:pPr lvl="0"/>
            <a:r>
              <a:rPr lang="zh-CN" altLang="en-US" noProof="0"/>
              <a:t>单击此处编辑母版副标题样式</a:t>
            </a:r>
          </a:p>
        </p:txBody>
      </p:sp>
      <p:sp>
        <p:nvSpPr>
          <p:cNvPr id="3074" name="Rectangle 2"/>
          <p:cNvSpPr>
            <a:spLocks noGrp="1" noChangeArrowheads="1"/>
          </p:cNvSpPr>
          <p:nvPr>
            <p:ph type="ctrTitle"/>
          </p:nvPr>
        </p:nvSpPr>
        <p:spPr>
          <a:xfrm>
            <a:off x="3759200" y="2819401"/>
            <a:ext cx="8026400" cy="1470025"/>
          </a:xfrm>
        </p:spPr>
        <p:txBody>
          <a:bodyPr/>
          <a:lstStyle>
            <a:lvl1pPr algn="r">
              <a:defRPr sz="4800">
                <a:solidFill>
                  <a:srgbClr val="000000"/>
                </a:solidFill>
              </a:defRPr>
            </a:lvl1pPr>
          </a:lstStyle>
          <a:p>
            <a:pPr lvl="0"/>
            <a:r>
              <a:rPr lang="zh-CN" altLang="en-US" noProof="0"/>
              <a:t>单击此处编辑母版标题样式</a:t>
            </a:r>
          </a:p>
        </p:txBody>
      </p:sp>
      <p:sp>
        <p:nvSpPr>
          <p:cNvPr id="48" name="Rectangle 4">
            <a:extLst>
              <a:ext uri="{FF2B5EF4-FFF2-40B4-BE49-F238E27FC236}">
                <a16:creationId xmlns="" xmlns:a16="http://schemas.microsoft.com/office/drawing/2014/main" id="{A5138218-8503-43A8-981C-32FCAA890D0C}"/>
              </a:ext>
            </a:extLst>
          </p:cNvPr>
          <p:cNvSpPr>
            <a:spLocks noGrp="1" noChangeArrowheads="1"/>
          </p:cNvSpPr>
          <p:nvPr>
            <p:ph type="dt" sz="half" idx="10"/>
          </p:nvPr>
        </p:nvSpPr>
        <p:spPr>
          <a:xfrm>
            <a:off x="309033" y="6445250"/>
            <a:ext cx="2940051" cy="317500"/>
          </a:xfrm>
        </p:spPr>
        <p:txBody>
          <a:bodyPr/>
          <a:lstStyle>
            <a:lvl1pPr>
              <a:defRPr/>
            </a:lvl1pPr>
          </a:lstStyle>
          <a:p>
            <a:pPr>
              <a:defRPr/>
            </a:pPr>
            <a:endParaRPr lang="en-US" altLang="zh-CN"/>
          </a:p>
        </p:txBody>
      </p:sp>
      <p:sp>
        <p:nvSpPr>
          <p:cNvPr id="49" name="Rectangle 5">
            <a:extLst>
              <a:ext uri="{FF2B5EF4-FFF2-40B4-BE49-F238E27FC236}">
                <a16:creationId xmlns="" xmlns:a16="http://schemas.microsoft.com/office/drawing/2014/main" id="{71765A11-1914-406E-8504-BDA4630605E1}"/>
              </a:ext>
            </a:extLst>
          </p:cNvPr>
          <p:cNvSpPr>
            <a:spLocks noGrp="1" noChangeArrowheads="1"/>
          </p:cNvSpPr>
          <p:nvPr>
            <p:ph type="ftr" sz="quarter" idx="11"/>
          </p:nvPr>
        </p:nvSpPr>
        <p:spPr>
          <a:xfrm>
            <a:off x="3433233" y="6445250"/>
            <a:ext cx="3987800" cy="317500"/>
          </a:xfrm>
        </p:spPr>
        <p:txBody>
          <a:bodyPr/>
          <a:lstStyle>
            <a:lvl1pPr>
              <a:defRPr/>
            </a:lvl1pPr>
          </a:lstStyle>
          <a:p>
            <a:pPr>
              <a:defRPr/>
            </a:pPr>
            <a:endParaRPr lang="en-US" altLang="zh-CN"/>
          </a:p>
        </p:txBody>
      </p:sp>
      <p:sp>
        <p:nvSpPr>
          <p:cNvPr id="50" name="Rectangle 6">
            <a:extLst>
              <a:ext uri="{FF2B5EF4-FFF2-40B4-BE49-F238E27FC236}">
                <a16:creationId xmlns="" xmlns:a16="http://schemas.microsoft.com/office/drawing/2014/main" id="{F6D92D19-6A4B-49DF-8514-6A6655F7BB76}"/>
              </a:ext>
            </a:extLst>
          </p:cNvPr>
          <p:cNvSpPr>
            <a:spLocks noGrp="1" noChangeArrowheads="1"/>
          </p:cNvSpPr>
          <p:nvPr>
            <p:ph type="sldNum" sz="quarter" idx="12"/>
          </p:nvPr>
        </p:nvSpPr>
        <p:spPr>
          <a:xfrm>
            <a:off x="7600952" y="6445250"/>
            <a:ext cx="2940049" cy="317500"/>
          </a:xfrm>
        </p:spPr>
        <p:txBody>
          <a:bodyPr/>
          <a:lstStyle>
            <a:lvl1pPr>
              <a:defRPr/>
            </a:lvl1pPr>
          </a:lstStyle>
          <a:p>
            <a:fld id="{5DA7C84C-CC8F-4B74-ACA5-85A25A26D7A9}" type="slidenum">
              <a:rPr lang="zh-CN" altLang="en-US"/>
              <a:pPr/>
              <a:t>‹N°›</a:t>
            </a:fld>
            <a:endParaRPr lang="en-US" altLang="zh-CN"/>
          </a:p>
        </p:txBody>
      </p:sp>
    </p:spTree>
    <p:extLst>
      <p:ext uri="{BB962C8B-B14F-4D97-AF65-F5344CB8AC3E}">
        <p14:creationId xmlns="" xmlns:p14="http://schemas.microsoft.com/office/powerpoint/2010/main" val="3933210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ppt_x</p:attrName>
                                        </p:attrNameLst>
                                      </p:cBhvr>
                                      <p:tavLst>
                                        <p:tav tm="0">
                                          <p:val>
                                            <p:strVal val="#ppt_x-.2"/>
                                          </p:val>
                                        </p:tav>
                                        <p:tav tm="100000">
                                          <p:val>
                                            <p:strVal val="#ppt_x"/>
                                          </p:val>
                                        </p:tav>
                                      </p:tavLst>
                                    </p:anim>
                                    <p:anim calcmode="lin" valueType="num">
                                      <p:cBhvr>
                                        <p:cTn id="8"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 dur="1000"/>
                                        <p:tgtEl>
                                          <p:spTgt spid="31"/>
                                        </p:tgtEl>
                                      </p:cBhvr>
                                    </p:animEffect>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right)">
                                      <p:cBhvr>
                                        <p:cTn id="13" dur="500"/>
                                        <p:tgtEl>
                                          <p:spTgt spid="37"/>
                                        </p:tgtEl>
                                      </p:cBhvr>
                                    </p:animEffect>
                                  </p:childTnLst>
                                </p:cTn>
                              </p:par>
                              <p:par>
                                <p:cTn id="14" presetID="22" presetClass="entr" presetSubtype="8" fill="hold"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left)">
                                      <p:cBhvr>
                                        <p:cTn id="16" dur="500"/>
                                        <p:tgtEl>
                                          <p:spTgt spid="33"/>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1000"/>
                                        <p:tgtEl>
                                          <p:spTgt spid="32"/>
                                        </p:tgtEl>
                                      </p:cBhvr>
                                    </p:animEffect>
                                  </p:childTnLst>
                                </p:cTn>
                              </p:par>
                              <p:par>
                                <p:cTn id="20" presetID="22" presetClass="entr" presetSubtype="2"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right)">
                                      <p:cBhvr>
                                        <p:cTn id="22" dur="500"/>
                                        <p:tgtEl>
                                          <p:spTgt spid="10"/>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childTnLst>
                                </p:cTn>
                              </p:par>
                            </p:childTnLst>
                          </p:cTn>
                        </p:par>
                        <p:par>
                          <p:cTn id="31" fill="hold">
                            <p:stCondLst>
                              <p:cond delay="3500"/>
                            </p:stCondLst>
                            <p:childTnLst>
                              <p:par>
                                <p:cTn id="32" presetID="10" presetClass="entr" presetSubtype="0"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1000"/>
                                        <p:tgtEl>
                                          <p:spTgt spid="5"/>
                                        </p:tgtEl>
                                      </p:cBhvr>
                                    </p:animEffect>
                                  </p:childTnLst>
                                </p:cTn>
                              </p:par>
                            </p:childTnLst>
                          </p:cTn>
                        </p:par>
                        <p:par>
                          <p:cTn id="35" fill="hold">
                            <p:stCondLst>
                              <p:cond delay="4500"/>
                            </p:stCondLst>
                            <p:childTnLst>
                              <p:par>
                                <p:cTn id="36" presetID="10" presetClass="exit" presetSubtype="0" fill="hold" grpId="0" nodeType="afterEffect">
                                  <p:stCondLst>
                                    <p:cond delay="0"/>
                                  </p:stCondLst>
                                  <p:childTnLst>
                                    <p:animEffect transition="out" filter="fade">
                                      <p:cBhvr>
                                        <p:cTn id="37" dur="1000"/>
                                        <p:tgtEl>
                                          <p:spTgt spid="9"/>
                                        </p:tgtEl>
                                      </p:cBhvr>
                                    </p:animEffect>
                                    <p:set>
                                      <p:cBhvr>
                                        <p:cTn id="38" dur="1" fill="hold">
                                          <p:stCondLst>
                                            <p:cond delay="999"/>
                                          </p:stCondLst>
                                        </p:cTn>
                                        <p:tgtEl>
                                          <p:spTgt spid="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par>
                                <p:cTn id="42" presetID="10" presetClass="entr" presetSubtype="0" fill="hold" nodeType="with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childTnLst>
                                </p:cTn>
                              </p:par>
                            </p:childTnLst>
                          </p:cTn>
                        </p:par>
                        <p:par>
                          <p:cTn id="45" fill="hold">
                            <p:stCondLst>
                              <p:cond delay="5500"/>
                            </p:stCondLst>
                            <p:childTnLst>
                              <p:par>
                                <p:cTn id="46" presetID="10" presetClass="exit" presetSubtype="0" fill="hold" grpId="0" nodeType="afterEffect">
                                  <p:stCondLst>
                                    <p:cond delay="0"/>
                                  </p:stCondLst>
                                  <p:childTnLst>
                                    <p:animEffect transition="out" filter="fade">
                                      <p:cBhvr>
                                        <p:cTn id="47" dur="1000"/>
                                        <p:tgtEl>
                                          <p:spTgt spid="43"/>
                                        </p:tgtEl>
                                      </p:cBhvr>
                                    </p:animEffect>
                                    <p:set>
                                      <p:cBhvr>
                                        <p:cTn id="48" dur="1" fill="hold">
                                          <p:stCondLst>
                                            <p:cond delay="999"/>
                                          </p:stCondLst>
                                        </p:cTn>
                                        <p:tgtEl>
                                          <p:spTgt spid="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31" grpId="0" animBg="1"/>
      <p:bldP spid="32" grpId="0" animBg="1"/>
      <p:bldP spid="37" grpId="0" animBg="1"/>
      <p:bldP spid="41" grpId="0" animBg="1"/>
      <p:bldP spid="43" grpId="0" animBg="1"/>
      <p:bldP spid="47"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 xmlns:a16="http://schemas.microsoft.com/office/drawing/2014/main" id="{E2DB8C5A-D9BA-49C9-9570-42350F732A4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1F3680C8-251E-4685-9C10-6F692B948C9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A6A30C3A-6B84-44E8-89DD-057B3382510F}"/>
              </a:ext>
            </a:extLst>
          </p:cNvPr>
          <p:cNvSpPr>
            <a:spLocks noGrp="1" noChangeArrowheads="1"/>
          </p:cNvSpPr>
          <p:nvPr>
            <p:ph type="sldNum" sz="quarter" idx="12"/>
          </p:nvPr>
        </p:nvSpPr>
        <p:spPr>
          <a:ln/>
        </p:spPr>
        <p:txBody>
          <a:bodyPr/>
          <a:lstStyle>
            <a:lvl1pPr>
              <a:defRPr/>
            </a:lvl1pPr>
          </a:lstStyle>
          <a:p>
            <a:fld id="{B4B5EE87-083B-4587-B0D8-EFD3F7B9E44C}" type="slidenum">
              <a:rPr lang="zh-CN" altLang="en-US"/>
              <a:pPr/>
              <a:t>‹N°›</a:t>
            </a:fld>
            <a:endParaRPr lang="en-US" altLang="zh-CN"/>
          </a:p>
        </p:txBody>
      </p:sp>
    </p:spTree>
    <p:extLst>
      <p:ext uri="{BB962C8B-B14F-4D97-AF65-F5344CB8AC3E}">
        <p14:creationId xmlns="" xmlns:p14="http://schemas.microsoft.com/office/powerpoint/2010/main" val="3012492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38126"/>
            <a:ext cx="2743200" cy="593407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38126"/>
            <a:ext cx="8026400" cy="593407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 xmlns:a16="http://schemas.microsoft.com/office/drawing/2014/main" id="{7B993D1A-A6EC-4A2B-BBFD-A5239234927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4B41BF6F-090C-4ECC-BE07-C516FC832CA1}"/>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9D926F37-4A0D-4B63-91F0-91FD08E78587}"/>
              </a:ext>
            </a:extLst>
          </p:cNvPr>
          <p:cNvSpPr>
            <a:spLocks noGrp="1" noChangeArrowheads="1"/>
          </p:cNvSpPr>
          <p:nvPr>
            <p:ph type="sldNum" sz="quarter" idx="12"/>
          </p:nvPr>
        </p:nvSpPr>
        <p:spPr>
          <a:ln/>
        </p:spPr>
        <p:txBody>
          <a:bodyPr/>
          <a:lstStyle>
            <a:lvl1pPr>
              <a:defRPr/>
            </a:lvl1pPr>
          </a:lstStyle>
          <a:p>
            <a:fld id="{B857571A-E248-4645-8778-0560351E2D91}" type="slidenum">
              <a:rPr lang="zh-CN" altLang="en-US"/>
              <a:pPr/>
              <a:t>‹N°›</a:t>
            </a:fld>
            <a:endParaRPr lang="en-US" altLang="zh-CN"/>
          </a:p>
        </p:txBody>
      </p:sp>
    </p:spTree>
    <p:extLst>
      <p:ext uri="{BB962C8B-B14F-4D97-AF65-F5344CB8AC3E}">
        <p14:creationId xmlns="" xmlns:p14="http://schemas.microsoft.com/office/powerpoint/2010/main" val="797552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38126"/>
            <a:ext cx="8636000" cy="868363"/>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438276"/>
            <a:ext cx="5384800" cy="47339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38276"/>
            <a:ext cx="5384800" cy="473392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 xmlns:a16="http://schemas.microsoft.com/office/drawing/2014/main" id="{C35CBB0F-D46B-435B-A733-9AB2154B5191}"/>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69FDA659-704F-4375-BC52-BF3371B2753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 xmlns:a16="http://schemas.microsoft.com/office/drawing/2014/main" id="{F4DF4522-ACC0-4312-AB48-AF3ADB0B084D}"/>
              </a:ext>
            </a:extLst>
          </p:cNvPr>
          <p:cNvSpPr>
            <a:spLocks noGrp="1" noChangeArrowheads="1"/>
          </p:cNvSpPr>
          <p:nvPr>
            <p:ph type="sldNum" sz="quarter" idx="12"/>
          </p:nvPr>
        </p:nvSpPr>
        <p:spPr>
          <a:ln/>
        </p:spPr>
        <p:txBody>
          <a:bodyPr/>
          <a:lstStyle>
            <a:lvl1pPr>
              <a:defRPr/>
            </a:lvl1pPr>
          </a:lstStyle>
          <a:p>
            <a:fld id="{60B78AF5-8945-4C60-988F-DCBF97B516CF}" type="slidenum">
              <a:rPr lang="zh-CN" altLang="en-US"/>
              <a:pPr/>
              <a:t>‹N°›</a:t>
            </a:fld>
            <a:endParaRPr lang="en-US" altLang="zh-CN"/>
          </a:p>
        </p:txBody>
      </p:sp>
    </p:spTree>
    <p:extLst>
      <p:ext uri="{BB962C8B-B14F-4D97-AF65-F5344CB8AC3E}">
        <p14:creationId xmlns="" xmlns:p14="http://schemas.microsoft.com/office/powerpoint/2010/main" val="1235504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38126"/>
            <a:ext cx="8636000" cy="868363"/>
          </a:xfrm>
        </p:spPr>
        <p:txBody>
          <a:bodyPr/>
          <a:lstStyle/>
          <a:p>
            <a:r>
              <a:rPr lang="zh-CN" altLang="en-US"/>
              <a:t>单击此处编辑母版标题样式</a:t>
            </a:r>
          </a:p>
        </p:txBody>
      </p:sp>
      <p:sp>
        <p:nvSpPr>
          <p:cNvPr id="3" name="表格占位符 2"/>
          <p:cNvSpPr>
            <a:spLocks noGrp="1"/>
          </p:cNvSpPr>
          <p:nvPr>
            <p:ph type="tbl" idx="1"/>
          </p:nvPr>
        </p:nvSpPr>
        <p:spPr>
          <a:xfrm>
            <a:off x="609600" y="1438276"/>
            <a:ext cx="10972800" cy="4733925"/>
          </a:xfrm>
        </p:spPr>
        <p:txBody>
          <a:bodyPr/>
          <a:lstStyle/>
          <a:p>
            <a:pPr lvl="0"/>
            <a:endParaRPr lang="zh-CN" altLang="en-US" noProof="0"/>
          </a:p>
        </p:txBody>
      </p:sp>
      <p:sp>
        <p:nvSpPr>
          <p:cNvPr id="4" name="Rectangle 3">
            <a:extLst>
              <a:ext uri="{FF2B5EF4-FFF2-40B4-BE49-F238E27FC236}">
                <a16:creationId xmlns="" xmlns:a16="http://schemas.microsoft.com/office/drawing/2014/main" id="{486EFDD0-D526-48E9-A1A4-17F49C70A7B6}"/>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1B17F15F-2FE3-460B-94F5-9FAEF5D34EC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2AE60E31-AF48-4C92-BF0B-B48B07C6F015}"/>
              </a:ext>
            </a:extLst>
          </p:cNvPr>
          <p:cNvSpPr>
            <a:spLocks noGrp="1" noChangeArrowheads="1"/>
          </p:cNvSpPr>
          <p:nvPr>
            <p:ph type="sldNum" sz="quarter" idx="12"/>
          </p:nvPr>
        </p:nvSpPr>
        <p:spPr>
          <a:ln/>
        </p:spPr>
        <p:txBody>
          <a:bodyPr/>
          <a:lstStyle>
            <a:lvl1pPr>
              <a:defRPr/>
            </a:lvl1pPr>
          </a:lstStyle>
          <a:p>
            <a:fld id="{7CD0F3ED-6552-4BDC-9BC2-DBA0177B93E6}" type="slidenum">
              <a:rPr lang="zh-CN" altLang="en-US"/>
              <a:pPr/>
              <a:t>‹N°›</a:t>
            </a:fld>
            <a:endParaRPr lang="en-US" altLang="zh-CN"/>
          </a:p>
        </p:txBody>
      </p:sp>
    </p:spTree>
    <p:extLst>
      <p:ext uri="{BB962C8B-B14F-4D97-AF65-F5344CB8AC3E}">
        <p14:creationId xmlns="" xmlns:p14="http://schemas.microsoft.com/office/powerpoint/2010/main" val="25022049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609600" y="238126"/>
            <a:ext cx="8636000" cy="868363"/>
          </a:xfrm>
        </p:spPr>
        <p:txBody>
          <a:bodyPr/>
          <a:lstStyle/>
          <a:p>
            <a:r>
              <a:rPr lang="zh-CN" altLang="en-US"/>
              <a:t>单击此处编辑母版标题样式</a:t>
            </a:r>
          </a:p>
        </p:txBody>
      </p:sp>
      <p:sp>
        <p:nvSpPr>
          <p:cNvPr id="3" name="图表占位符 2"/>
          <p:cNvSpPr>
            <a:spLocks noGrp="1"/>
          </p:cNvSpPr>
          <p:nvPr>
            <p:ph type="chart" idx="1"/>
          </p:nvPr>
        </p:nvSpPr>
        <p:spPr>
          <a:xfrm>
            <a:off x="609600" y="1438276"/>
            <a:ext cx="10972800" cy="4733925"/>
          </a:xfrm>
        </p:spPr>
        <p:txBody>
          <a:bodyPr/>
          <a:lstStyle/>
          <a:p>
            <a:pPr lvl="0"/>
            <a:endParaRPr lang="zh-CN" altLang="en-US" noProof="0"/>
          </a:p>
        </p:txBody>
      </p:sp>
      <p:sp>
        <p:nvSpPr>
          <p:cNvPr id="4" name="Rectangle 3">
            <a:extLst>
              <a:ext uri="{FF2B5EF4-FFF2-40B4-BE49-F238E27FC236}">
                <a16:creationId xmlns="" xmlns:a16="http://schemas.microsoft.com/office/drawing/2014/main" id="{0F3DCDC8-4DDB-4181-99C6-D0A72C6BFC47}"/>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2965A8C3-1ED0-4114-AC38-5772CE22BF99}"/>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A92D1DE2-9E43-43ED-B6D2-C0287CC57594}"/>
              </a:ext>
            </a:extLst>
          </p:cNvPr>
          <p:cNvSpPr>
            <a:spLocks noGrp="1" noChangeArrowheads="1"/>
          </p:cNvSpPr>
          <p:nvPr>
            <p:ph type="sldNum" sz="quarter" idx="12"/>
          </p:nvPr>
        </p:nvSpPr>
        <p:spPr>
          <a:ln/>
        </p:spPr>
        <p:txBody>
          <a:bodyPr/>
          <a:lstStyle>
            <a:lvl1pPr>
              <a:defRPr/>
            </a:lvl1pPr>
          </a:lstStyle>
          <a:p>
            <a:fld id="{80F16F72-45D9-4D97-963F-2A0C6C35542F}" type="slidenum">
              <a:rPr lang="zh-CN" altLang="en-US"/>
              <a:pPr/>
              <a:t>‹N°›</a:t>
            </a:fld>
            <a:endParaRPr lang="en-US" altLang="zh-CN"/>
          </a:p>
        </p:txBody>
      </p:sp>
    </p:spTree>
    <p:extLst>
      <p:ext uri="{BB962C8B-B14F-4D97-AF65-F5344CB8AC3E}">
        <p14:creationId xmlns="" xmlns:p14="http://schemas.microsoft.com/office/powerpoint/2010/main" val="40133982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00" y="238126"/>
            <a:ext cx="8636000" cy="868363"/>
          </a:xfrm>
        </p:spPr>
        <p:txBody>
          <a:bodyPr/>
          <a:lstStyle/>
          <a:p>
            <a:r>
              <a:rPr lang="zh-CN" altLang="en-US"/>
              <a:t>单击此处编辑母版标题样式</a:t>
            </a:r>
          </a:p>
        </p:txBody>
      </p:sp>
      <p:sp>
        <p:nvSpPr>
          <p:cNvPr id="3" name="SmartArt 占位符 2"/>
          <p:cNvSpPr>
            <a:spLocks noGrp="1"/>
          </p:cNvSpPr>
          <p:nvPr>
            <p:ph type="dgm" idx="1"/>
          </p:nvPr>
        </p:nvSpPr>
        <p:spPr>
          <a:xfrm>
            <a:off x="609600" y="1438276"/>
            <a:ext cx="10972800" cy="4733925"/>
          </a:xfrm>
        </p:spPr>
        <p:txBody>
          <a:bodyPr/>
          <a:lstStyle/>
          <a:p>
            <a:pPr lvl="0"/>
            <a:endParaRPr lang="zh-CN" altLang="en-US" noProof="0"/>
          </a:p>
        </p:txBody>
      </p:sp>
      <p:sp>
        <p:nvSpPr>
          <p:cNvPr id="4" name="Rectangle 3">
            <a:extLst>
              <a:ext uri="{FF2B5EF4-FFF2-40B4-BE49-F238E27FC236}">
                <a16:creationId xmlns="" xmlns:a16="http://schemas.microsoft.com/office/drawing/2014/main" id="{C039BCFD-A691-4278-A560-5D6D4C6EA10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2A70DA11-D5B4-409B-8EEA-785B37605E64}"/>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50F08CFB-EFBC-4610-A2E4-A827F06C67BC}"/>
              </a:ext>
            </a:extLst>
          </p:cNvPr>
          <p:cNvSpPr>
            <a:spLocks noGrp="1" noChangeArrowheads="1"/>
          </p:cNvSpPr>
          <p:nvPr>
            <p:ph type="sldNum" sz="quarter" idx="12"/>
          </p:nvPr>
        </p:nvSpPr>
        <p:spPr>
          <a:ln/>
        </p:spPr>
        <p:txBody>
          <a:bodyPr/>
          <a:lstStyle>
            <a:lvl1pPr>
              <a:defRPr/>
            </a:lvl1pPr>
          </a:lstStyle>
          <a:p>
            <a:fld id="{8A21FF00-E0BF-464F-B7C0-90B5B18870DE}" type="slidenum">
              <a:rPr lang="zh-CN" altLang="en-US"/>
              <a:pPr/>
              <a:t>‹N°›</a:t>
            </a:fld>
            <a:endParaRPr lang="en-US" altLang="zh-CN"/>
          </a:p>
        </p:txBody>
      </p:sp>
    </p:spTree>
    <p:extLst>
      <p:ext uri="{BB962C8B-B14F-4D97-AF65-F5344CB8AC3E}">
        <p14:creationId xmlns="" xmlns:p14="http://schemas.microsoft.com/office/powerpoint/2010/main" val="11504270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612294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3">
            <a:extLst>
              <a:ext uri="{FF2B5EF4-FFF2-40B4-BE49-F238E27FC236}">
                <a16:creationId xmlns="" xmlns:a16="http://schemas.microsoft.com/office/drawing/2014/main" id="{B40FA987-4434-4F37-9A0D-C00982FECDEF}"/>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EDE691CC-5063-45C4-A218-B83C02B4B05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D6457E98-8203-436E-9FC7-BB9100560138}"/>
              </a:ext>
            </a:extLst>
          </p:cNvPr>
          <p:cNvSpPr>
            <a:spLocks noGrp="1" noChangeArrowheads="1"/>
          </p:cNvSpPr>
          <p:nvPr>
            <p:ph type="sldNum" sz="quarter" idx="12"/>
          </p:nvPr>
        </p:nvSpPr>
        <p:spPr>
          <a:ln/>
        </p:spPr>
        <p:txBody>
          <a:bodyPr/>
          <a:lstStyle>
            <a:lvl1pPr>
              <a:defRPr/>
            </a:lvl1pPr>
          </a:lstStyle>
          <a:p>
            <a:fld id="{3D59457A-8F36-4F11-B861-5B8E2C3519FA}" type="slidenum">
              <a:rPr lang="zh-CN" altLang="en-US"/>
              <a:pPr/>
              <a:t>‹N°›</a:t>
            </a:fld>
            <a:endParaRPr lang="en-US" altLang="zh-CN"/>
          </a:p>
        </p:txBody>
      </p:sp>
    </p:spTree>
    <p:extLst>
      <p:ext uri="{BB962C8B-B14F-4D97-AF65-F5344CB8AC3E}">
        <p14:creationId xmlns="" xmlns:p14="http://schemas.microsoft.com/office/powerpoint/2010/main" val="3329099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3">
            <a:extLst>
              <a:ext uri="{FF2B5EF4-FFF2-40B4-BE49-F238E27FC236}">
                <a16:creationId xmlns="" xmlns:a16="http://schemas.microsoft.com/office/drawing/2014/main" id="{6BFE8D64-695C-43DB-9DC5-EDB111F13A1A}"/>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3C2017F2-D9C9-4770-A0C4-5E32E19C98A7}"/>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B2CF9594-E64F-4F6D-8882-EDAE6D7D9369}"/>
              </a:ext>
            </a:extLst>
          </p:cNvPr>
          <p:cNvSpPr>
            <a:spLocks noGrp="1" noChangeArrowheads="1"/>
          </p:cNvSpPr>
          <p:nvPr>
            <p:ph type="sldNum" sz="quarter" idx="12"/>
          </p:nvPr>
        </p:nvSpPr>
        <p:spPr>
          <a:ln/>
        </p:spPr>
        <p:txBody>
          <a:bodyPr/>
          <a:lstStyle>
            <a:lvl1pPr>
              <a:defRPr/>
            </a:lvl1pPr>
          </a:lstStyle>
          <a:p>
            <a:fld id="{239E2D14-EBEC-44CB-8A6F-E600F44FD295}" type="slidenum">
              <a:rPr lang="zh-CN" altLang="en-US"/>
              <a:pPr/>
              <a:t>‹N°›</a:t>
            </a:fld>
            <a:endParaRPr lang="en-US" altLang="zh-CN"/>
          </a:p>
        </p:txBody>
      </p:sp>
    </p:spTree>
    <p:extLst>
      <p:ext uri="{BB962C8B-B14F-4D97-AF65-F5344CB8AC3E}">
        <p14:creationId xmlns="" xmlns:p14="http://schemas.microsoft.com/office/powerpoint/2010/main" val="54054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438276"/>
            <a:ext cx="53848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438276"/>
            <a:ext cx="5384800" cy="4733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a:extLst>
              <a:ext uri="{FF2B5EF4-FFF2-40B4-BE49-F238E27FC236}">
                <a16:creationId xmlns="" xmlns:a16="http://schemas.microsoft.com/office/drawing/2014/main" id="{BDBF2962-77D0-4EB5-A313-1D617D084F5D}"/>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C02DE76A-F3DE-4C7F-A57C-8D9012C769E6}"/>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 xmlns:a16="http://schemas.microsoft.com/office/drawing/2014/main" id="{25135C80-2086-447E-9DFD-890C100DEA2A}"/>
              </a:ext>
            </a:extLst>
          </p:cNvPr>
          <p:cNvSpPr>
            <a:spLocks noGrp="1" noChangeArrowheads="1"/>
          </p:cNvSpPr>
          <p:nvPr>
            <p:ph type="sldNum" sz="quarter" idx="12"/>
          </p:nvPr>
        </p:nvSpPr>
        <p:spPr>
          <a:ln/>
        </p:spPr>
        <p:txBody>
          <a:bodyPr/>
          <a:lstStyle>
            <a:lvl1pPr>
              <a:defRPr/>
            </a:lvl1pPr>
          </a:lstStyle>
          <a:p>
            <a:fld id="{E7E7D315-8D87-4410-B9B3-7A6E7E7FC376}" type="slidenum">
              <a:rPr lang="zh-CN" altLang="en-US"/>
              <a:pPr/>
              <a:t>‹N°›</a:t>
            </a:fld>
            <a:endParaRPr lang="en-US" altLang="zh-CN"/>
          </a:p>
        </p:txBody>
      </p:sp>
    </p:spTree>
    <p:extLst>
      <p:ext uri="{BB962C8B-B14F-4D97-AF65-F5344CB8AC3E}">
        <p14:creationId xmlns="" xmlns:p14="http://schemas.microsoft.com/office/powerpoint/2010/main" val="327594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6">
            <a:extLst>
              <a:ext uri="{FF2B5EF4-FFF2-40B4-BE49-F238E27FC236}">
                <a16:creationId xmlns="" xmlns:a16="http://schemas.microsoft.com/office/drawing/2014/main" id="{970754C0-8957-4447-9CFB-8A4732F59B59}"/>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7">
            <a:extLst>
              <a:ext uri="{FF2B5EF4-FFF2-40B4-BE49-F238E27FC236}">
                <a16:creationId xmlns="" xmlns:a16="http://schemas.microsoft.com/office/drawing/2014/main" id="{F70A0A93-58E4-4186-A722-2145E1C8746F}"/>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8">
            <a:extLst>
              <a:ext uri="{FF2B5EF4-FFF2-40B4-BE49-F238E27FC236}">
                <a16:creationId xmlns="" xmlns:a16="http://schemas.microsoft.com/office/drawing/2014/main" id="{4330814F-4A2A-40DE-AFD8-283D4A6F4E52}"/>
              </a:ext>
            </a:extLst>
          </p:cNvPr>
          <p:cNvSpPr>
            <a:spLocks noGrp="1" noChangeArrowheads="1"/>
          </p:cNvSpPr>
          <p:nvPr>
            <p:ph type="sldNum" sz="quarter" idx="12"/>
          </p:nvPr>
        </p:nvSpPr>
        <p:spPr>
          <a:ln/>
        </p:spPr>
        <p:txBody>
          <a:bodyPr/>
          <a:lstStyle>
            <a:lvl1pPr>
              <a:defRPr/>
            </a:lvl1pPr>
          </a:lstStyle>
          <a:p>
            <a:fld id="{1914155E-A273-4640-B96A-3CCE7A4EB74B}" type="slidenum">
              <a:rPr lang="zh-CN" altLang="en-US"/>
              <a:pPr/>
              <a:t>‹N°›</a:t>
            </a:fld>
            <a:endParaRPr lang="en-US" altLang="zh-CN"/>
          </a:p>
        </p:txBody>
      </p:sp>
    </p:spTree>
    <p:extLst>
      <p:ext uri="{BB962C8B-B14F-4D97-AF65-F5344CB8AC3E}">
        <p14:creationId xmlns="" xmlns:p14="http://schemas.microsoft.com/office/powerpoint/2010/main" val="2499627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2">
            <a:extLst>
              <a:ext uri="{FF2B5EF4-FFF2-40B4-BE49-F238E27FC236}">
                <a16:creationId xmlns="" xmlns:a16="http://schemas.microsoft.com/office/drawing/2014/main" id="{613E075D-7811-43F0-9DF1-DB487EE99325}"/>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3">
            <a:extLst>
              <a:ext uri="{FF2B5EF4-FFF2-40B4-BE49-F238E27FC236}">
                <a16:creationId xmlns="" xmlns:a16="http://schemas.microsoft.com/office/drawing/2014/main" id="{B795CA89-407B-4040-B25F-787B89D734CE}"/>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4">
            <a:extLst>
              <a:ext uri="{FF2B5EF4-FFF2-40B4-BE49-F238E27FC236}">
                <a16:creationId xmlns="" xmlns:a16="http://schemas.microsoft.com/office/drawing/2014/main" id="{9A726605-D908-4FBA-88D6-D874378220CC}"/>
              </a:ext>
            </a:extLst>
          </p:cNvPr>
          <p:cNvSpPr>
            <a:spLocks noGrp="1" noChangeArrowheads="1"/>
          </p:cNvSpPr>
          <p:nvPr>
            <p:ph type="sldNum" sz="quarter" idx="12"/>
          </p:nvPr>
        </p:nvSpPr>
        <p:spPr>
          <a:ln/>
        </p:spPr>
        <p:txBody>
          <a:bodyPr/>
          <a:lstStyle>
            <a:lvl1pPr>
              <a:defRPr/>
            </a:lvl1pPr>
          </a:lstStyle>
          <a:p>
            <a:fld id="{3E886DD6-9A68-4316-ADBA-A601AEE5C47B}" type="slidenum">
              <a:rPr lang="zh-CN" altLang="en-US"/>
              <a:pPr/>
              <a:t>‹N°›</a:t>
            </a:fld>
            <a:endParaRPr lang="en-US" altLang="zh-CN"/>
          </a:p>
        </p:txBody>
      </p:sp>
    </p:spTree>
    <p:extLst>
      <p:ext uri="{BB962C8B-B14F-4D97-AF65-F5344CB8AC3E}">
        <p14:creationId xmlns="" xmlns:p14="http://schemas.microsoft.com/office/powerpoint/2010/main" val="1077031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C669E844-94AF-4AD7-A590-48A355486124}"/>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2">
            <a:extLst>
              <a:ext uri="{FF2B5EF4-FFF2-40B4-BE49-F238E27FC236}">
                <a16:creationId xmlns="" xmlns:a16="http://schemas.microsoft.com/office/drawing/2014/main" id="{9F22282C-E5DC-4C4A-8479-0D7B3D3D6F50}"/>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3">
            <a:extLst>
              <a:ext uri="{FF2B5EF4-FFF2-40B4-BE49-F238E27FC236}">
                <a16:creationId xmlns="" xmlns:a16="http://schemas.microsoft.com/office/drawing/2014/main" id="{825FDD55-2AC6-4DAA-A7EF-A5E2EFE2FEB4}"/>
              </a:ext>
            </a:extLst>
          </p:cNvPr>
          <p:cNvSpPr>
            <a:spLocks noGrp="1" noChangeArrowheads="1"/>
          </p:cNvSpPr>
          <p:nvPr>
            <p:ph type="sldNum" sz="quarter" idx="12"/>
          </p:nvPr>
        </p:nvSpPr>
        <p:spPr>
          <a:ln/>
        </p:spPr>
        <p:txBody>
          <a:bodyPr/>
          <a:lstStyle>
            <a:lvl1pPr>
              <a:defRPr/>
            </a:lvl1pPr>
          </a:lstStyle>
          <a:p>
            <a:fld id="{48AC4CA2-3094-4311-89B3-F2D535C58852}" type="slidenum">
              <a:rPr lang="zh-CN" altLang="en-US"/>
              <a:pPr/>
              <a:t>‹N°›</a:t>
            </a:fld>
            <a:endParaRPr lang="en-US" altLang="zh-CN"/>
          </a:p>
        </p:txBody>
      </p:sp>
    </p:spTree>
    <p:extLst>
      <p:ext uri="{BB962C8B-B14F-4D97-AF65-F5344CB8AC3E}">
        <p14:creationId xmlns="" xmlns:p14="http://schemas.microsoft.com/office/powerpoint/2010/main" val="4253983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 xmlns:a16="http://schemas.microsoft.com/office/drawing/2014/main" id="{3965BABB-74CB-4BE4-A21A-989C23F41280}"/>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791DF929-842B-4E4D-BD7C-7251B2F3F12C}"/>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 xmlns:a16="http://schemas.microsoft.com/office/drawing/2014/main" id="{B33E2FD6-1EEC-42F1-A2CC-80CF391B8ACD}"/>
              </a:ext>
            </a:extLst>
          </p:cNvPr>
          <p:cNvSpPr>
            <a:spLocks noGrp="1" noChangeArrowheads="1"/>
          </p:cNvSpPr>
          <p:nvPr>
            <p:ph type="sldNum" sz="quarter" idx="12"/>
          </p:nvPr>
        </p:nvSpPr>
        <p:spPr>
          <a:ln/>
        </p:spPr>
        <p:txBody>
          <a:bodyPr/>
          <a:lstStyle>
            <a:lvl1pPr>
              <a:defRPr/>
            </a:lvl1pPr>
          </a:lstStyle>
          <a:p>
            <a:fld id="{8D0A4E3A-80F3-4AAD-B76D-01AB3C693A35}" type="slidenum">
              <a:rPr lang="zh-CN" altLang="en-US"/>
              <a:pPr/>
              <a:t>‹N°›</a:t>
            </a:fld>
            <a:endParaRPr lang="en-US" altLang="zh-CN"/>
          </a:p>
        </p:txBody>
      </p:sp>
    </p:spTree>
    <p:extLst>
      <p:ext uri="{BB962C8B-B14F-4D97-AF65-F5344CB8AC3E}">
        <p14:creationId xmlns="" xmlns:p14="http://schemas.microsoft.com/office/powerpoint/2010/main" val="315768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a:extLst>
              <a:ext uri="{FF2B5EF4-FFF2-40B4-BE49-F238E27FC236}">
                <a16:creationId xmlns="" xmlns:a16="http://schemas.microsoft.com/office/drawing/2014/main" id="{8A9A5514-1927-45C6-9FEF-2B3D50B03B3B}"/>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a:extLst>
              <a:ext uri="{FF2B5EF4-FFF2-40B4-BE49-F238E27FC236}">
                <a16:creationId xmlns="" xmlns:a16="http://schemas.microsoft.com/office/drawing/2014/main" id="{BD3F96B1-6FD5-4935-B7D6-411BB90012CA}"/>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a:extLst>
              <a:ext uri="{FF2B5EF4-FFF2-40B4-BE49-F238E27FC236}">
                <a16:creationId xmlns="" xmlns:a16="http://schemas.microsoft.com/office/drawing/2014/main" id="{D0F4CB9A-4F9E-47DA-8269-C580283F6D44}"/>
              </a:ext>
            </a:extLst>
          </p:cNvPr>
          <p:cNvSpPr>
            <a:spLocks noGrp="1" noChangeArrowheads="1"/>
          </p:cNvSpPr>
          <p:nvPr>
            <p:ph type="sldNum" sz="quarter" idx="12"/>
          </p:nvPr>
        </p:nvSpPr>
        <p:spPr>
          <a:ln/>
        </p:spPr>
        <p:txBody>
          <a:bodyPr/>
          <a:lstStyle>
            <a:lvl1pPr>
              <a:defRPr/>
            </a:lvl1pPr>
          </a:lstStyle>
          <a:p>
            <a:fld id="{C09208F1-A946-4B1B-A31B-2072C74858EC}" type="slidenum">
              <a:rPr lang="zh-CN" altLang="en-US"/>
              <a:pPr/>
              <a:t>‹N°›</a:t>
            </a:fld>
            <a:endParaRPr lang="en-US" altLang="zh-CN"/>
          </a:p>
        </p:txBody>
      </p:sp>
    </p:spTree>
    <p:extLst>
      <p:ext uri="{BB962C8B-B14F-4D97-AF65-F5344CB8AC3E}">
        <p14:creationId xmlns="" xmlns:p14="http://schemas.microsoft.com/office/powerpoint/2010/main" val="3898119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 xmlns:a16="http://schemas.microsoft.com/office/drawing/2014/main" id="{8C226668-C651-4384-8A86-D0CF6B20B718}"/>
              </a:ext>
            </a:extLst>
          </p:cNvPr>
          <p:cNvGrpSpPr>
            <a:grpSpLocks/>
          </p:cNvGrpSpPr>
          <p:nvPr/>
        </p:nvGrpSpPr>
        <p:grpSpPr bwMode="auto">
          <a:xfrm>
            <a:off x="8737601" y="6013451"/>
            <a:ext cx="3189817" cy="563563"/>
            <a:chOff x="1566" y="164"/>
            <a:chExt cx="1455" cy="425"/>
          </a:xfrm>
        </p:grpSpPr>
        <p:sp>
          <p:nvSpPr>
            <p:cNvPr id="1043" name="Freeform 8">
              <a:extLst>
                <a:ext uri="{FF2B5EF4-FFF2-40B4-BE49-F238E27FC236}">
                  <a16:creationId xmlns="" xmlns:a16="http://schemas.microsoft.com/office/drawing/2014/main" id="{505D996F-DF45-41D8-8377-C32C3658CE05}"/>
                </a:ext>
              </a:extLst>
            </p:cNvPr>
            <p:cNvSpPr>
              <a:spLocks/>
            </p:cNvSpPr>
            <p:nvPr/>
          </p:nvSpPr>
          <p:spPr bwMode="gray">
            <a:xfrm>
              <a:off x="1892" y="468"/>
              <a:ext cx="39" cy="121"/>
            </a:xfrm>
            <a:custGeom>
              <a:avLst/>
              <a:gdLst>
                <a:gd name="T0" fmla="*/ 37 w 39"/>
                <a:gd name="T1" fmla="*/ 36 h 121"/>
                <a:gd name="T2" fmla="*/ 35 w 39"/>
                <a:gd name="T3" fmla="*/ 36 h 121"/>
                <a:gd name="T4" fmla="*/ 30 w 39"/>
                <a:gd name="T5" fmla="*/ 36 h 121"/>
                <a:gd name="T6" fmla="*/ 22 w 39"/>
                <a:gd name="T7" fmla="*/ 34 h 121"/>
                <a:gd name="T8" fmla="*/ 15 w 39"/>
                <a:gd name="T9" fmla="*/ 30 h 121"/>
                <a:gd name="T10" fmla="*/ 7 w 39"/>
                <a:gd name="T11" fmla="*/ 23 h 121"/>
                <a:gd name="T12" fmla="*/ 3 w 39"/>
                <a:gd name="T13" fmla="*/ 13 h 121"/>
                <a:gd name="T14" fmla="*/ 0 w 39"/>
                <a:gd name="T15" fmla="*/ 0 h 121"/>
                <a:gd name="T16" fmla="*/ 3 w 39"/>
                <a:gd name="T17" fmla="*/ 0 h 121"/>
                <a:gd name="T18" fmla="*/ 7 w 39"/>
                <a:gd name="T19" fmla="*/ 1 h 121"/>
                <a:gd name="T20" fmla="*/ 15 w 39"/>
                <a:gd name="T21" fmla="*/ 3 h 121"/>
                <a:gd name="T22" fmla="*/ 23 w 39"/>
                <a:gd name="T23" fmla="*/ 5 h 121"/>
                <a:gd name="T24" fmla="*/ 30 w 39"/>
                <a:gd name="T25" fmla="*/ 11 h 121"/>
                <a:gd name="T26" fmla="*/ 37 w 39"/>
                <a:gd name="T27" fmla="*/ 20 h 121"/>
                <a:gd name="T28" fmla="*/ 39 w 39"/>
                <a:gd name="T29" fmla="*/ 34 h 121"/>
                <a:gd name="T30" fmla="*/ 39 w 39"/>
                <a:gd name="T31" fmla="*/ 121 h 121"/>
                <a:gd name="T32" fmla="*/ 37 w 39"/>
                <a:gd name="T33" fmla="*/ 121 h 121"/>
                <a:gd name="T34" fmla="*/ 37 w 39"/>
                <a:gd name="T35" fmla="*/ 36 h 12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9" h="121">
                  <a:moveTo>
                    <a:pt x="37" y="36"/>
                  </a:moveTo>
                  <a:lnTo>
                    <a:pt x="35" y="36"/>
                  </a:lnTo>
                  <a:lnTo>
                    <a:pt x="30" y="36"/>
                  </a:lnTo>
                  <a:lnTo>
                    <a:pt x="22" y="34"/>
                  </a:lnTo>
                  <a:lnTo>
                    <a:pt x="15" y="30"/>
                  </a:lnTo>
                  <a:lnTo>
                    <a:pt x="7" y="23"/>
                  </a:lnTo>
                  <a:lnTo>
                    <a:pt x="3" y="13"/>
                  </a:lnTo>
                  <a:lnTo>
                    <a:pt x="0" y="0"/>
                  </a:lnTo>
                  <a:lnTo>
                    <a:pt x="3" y="0"/>
                  </a:lnTo>
                  <a:lnTo>
                    <a:pt x="7" y="1"/>
                  </a:lnTo>
                  <a:lnTo>
                    <a:pt x="15" y="3"/>
                  </a:lnTo>
                  <a:lnTo>
                    <a:pt x="23" y="5"/>
                  </a:lnTo>
                  <a:lnTo>
                    <a:pt x="30" y="11"/>
                  </a:lnTo>
                  <a:lnTo>
                    <a:pt x="37" y="20"/>
                  </a:lnTo>
                  <a:lnTo>
                    <a:pt x="39" y="34"/>
                  </a:lnTo>
                  <a:lnTo>
                    <a:pt x="39" y="121"/>
                  </a:lnTo>
                  <a:lnTo>
                    <a:pt x="37" y="121"/>
                  </a:lnTo>
                  <a:lnTo>
                    <a:pt x="37" y="36"/>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44" name="Freeform 9">
              <a:extLst>
                <a:ext uri="{FF2B5EF4-FFF2-40B4-BE49-F238E27FC236}">
                  <a16:creationId xmlns="" xmlns:a16="http://schemas.microsoft.com/office/drawing/2014/main" id="{11F6C7C5-81A3-4D72-BD12-B24E2D7A45A4}"/>
                </a:ext>
              </a:extLst>
            </p:cNvPr>
            <p:cNvSpPr>
              <a:spLocks/>
            </p:cNvSpPr>
            <p:nvPr/>
          </p:nvSpPr>
          <p:spPr bwMode="gray">
            <a:xfrm>
              <a:off x="2271" y="450"/>
              <a:ext cx="45" cy="139"/>
            </a:xfrm>
            <a:custGeom>
              <a:avLst/>
              <a:gdLst>
                <a:gd name="T0" fmla="*/ 3 w 45"/>
                <a:gd name="T1" fmla="*/ 42 h 139"/>
                <a:gd name="T2" fmla="*/ 6 w 45"/>
                <a:gd name="T3" fmla="*/ 42 h 139"/>
                <a:gd name="T4" fmla="*/ 12 w 45"/>
                <a:gd name="T5" fmla="*/ 42 h 139"/>
                <a:gd name="T6" fmla="*/ 20 w 45"/>
                <a:gd name="T7" fmla="*/ 39 h 139"/>
                <a:gd name="T8" fmla="*/ 29 w 45"/>
                <a:gd name="T9" fmla="*/ 35 h 139"/>
                <a:gd name="T10" fmla="*/ 37 w 45"/>
                <a:gd name="T11" fmla="*/ 27 h 139"/>
                <a:gd name="T12" fmla="*/ 43 w 45"/>
                <a:gd name="T13" fmla="*/ 17 h 139"/>
                <a:gd name="T14" fmla="*/ 45 w 45"/>
                <a:gd name="T15" fmla="*/ 2 h 139"/>
                <a:gd name="T16" fmla="*/ 43 w 45"/>
                <a:gd name="T17" fmla="*/ 0 h 139"/>
                <a:gd name="T18" fmla="*/ 37 w 45"/>
                <a:gd name="T19" fmla="*/ 2 h 139"/>
                <a:gd name="T20" fmla="*/ 29 w 45"/>
                <a:gd name="T21" fmla="*/ 3 h 139"/>
                <a:gd name="T22" fmla="*/ 19 w 45"/>
                <a:gd name="T23" fmla="*/ 7 h 139"/>
                <a:gd name="T24" fmla="*/ 11 w 45"/>
                <a:gd name="T25" fmla="*/ 14 h 139"/>
                <a:gd name="T26" fmla="*/ 4 w 45"/>
                <a:gd name="T27" fmla="*/ 23 h 139"/>
                <a:gd name="T28" fmla="*/ 0 w 45"/>
                <a:gd name="T29" fmla="*/ 39 h 139"/>
                <a:gd name="T30" fmla="*/ 0 w 45"/>
                <a:gd name="T31" fmla="*/ 139 h 139"/>
                <a:gd name="T32" fmla="*/ 3 w 45"/>
                <a:gd name="T33" fmla="*/ 139 h 139"/>
                <a:gd name="T34" fmla="*/ 3 w 45"/>
                <a:gd name="T35" fmla="*/ 42 h 1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 h="139">
                  <a:moveTo>
                    <a:pt x="3" y="42"/>
                  </a:moveTo>
                  <a:lnTo>
                    <a:pt x="6" y="42"/>
                  </a:lnTo>
                  <a:lnTo>
                    <a:pt x="12" y="42"/>
                  </a:lnTo>
                  <a:lnTo>
                    <a:pt x="20" y="39"/>
                  </a:lnTo>
                  <a:lnTo>
                    <a:pt x="29" y="35"/>
                  </a:lnTo>
                  <a:lnTo>
                    <a:pt x="37" y="27"/>
                  </a:lnTo>
                  <a:lnTo>
                    <a:pt x="43" y="17"/>
                  </a:lnTo>
                  <a:lnTo>
                    <a:pt x="45" y="2"/>
                  </a:lnTo>
                  <a:lnTo>
                    <a:pt x="43" y="0"/>
                  </a:lnTo>
                  <a:lnTo>
                    <a:pt x="37" y="2"/>
                  </a:lnTo>
                  <a:lnTo>
                    <a:pt x="29" y="3"/>
                  </a:lnTo>
                  <a:lnTo>
                    <a:pt x="19" y="7"/>
                  </a:lnTo>
                  <a:lnTo>
                    <a:pt x="11" y="14"/>
                  </a:lnTo>
                  <a:lnTo>
                    <a:pt x="4" y="23"/>
                  </a:lnTo>
                  <a:lnTo>
                    <a:pt x="0" y="39"/>
                  </a:lnTo>
                  <a:lnTo>
                    <a:pt x="0" y="139"/>
                  </a:lnTo>
                  <a:lnTo>
                    <a:pt x="3" y="139"/>
                  </a:lnTo>
                  <a:lnTo>
                    <a:pt x="3" y="42"/>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45" name="Freeform 10">
              <a:extLst>
                <a:ext uri="{FF2B5EF4-FFF2-40B4-BE49-F238E27FC236}">
                  <a16:creationId xmlns="" xmlns:a16="http://schemas.microsoft.com/office/drawing/2014/main" id="{71C07DA5-4314-4EA6-889E-326E20179F86}"/>
                </a:ext>
              </a:extLst>
            </p:cNvPr>
            <p:cNvSpPr>
              <a:spLocks/>
            </p:cNvSpPr>
            <p:nvPr/>
          </p:nvSpPr>
          <p:spPr bwMode="gray">
            <a:xfrm>
              <a:off x="1765" y="378"/>
              <a:ext cx="146" cy="211"/>
            </a:xfrm>
            <a:custGeom>
              <a:avLst/>
              <a:gdLst>
                <a:gd name="T0" fmla="*/ 68 w 146"/>
                <a:gd name="T1" fmla="*/ 67 h 211"/>
                <a:gd name="T2" fmla="*/ 67 w 146"/>
                <a:gd name="T3" fmla="*/ 67 h 211"/>
                <a:gd name="T4" fmla="*/ 60 w 146"/>
                <a:gd name="T5" fmla="*/ 66 h 211"/>
                <a:gd name="T6" fmla="*/ 50 w 146"/>
                <a:gd name="T7" fmla="*/ 64 h 211"/>
                <a:gd name="T8" fmla="*/ 41 w 146"/>
                <a:gd name="T9" fmla="*/ 62 h 211"/>
                <a:gd name="T10" fmla="*/ 29 w 146"/>
                <a:gd name="T11" fmla="*/ 55 h 211"/>
                <a:gd name="T12" fmla="*/ 18 w 146"/>
                <a:gd name="T13" fmla="*/ 47 h 211"/>
                <a:gd name="T14" fmla="*/ 10 w 146"/>
                <a:gd name="T15" fmla="*/ 35 h 211"/>
                <a:gd name="T16" fmla="*/ 3 w 146"/>
                <a:gd name="T17" fmla="*/ 20 h 211"/>
                <a:gd name="T18" fmla="*/ 0 w 146"/>
                <a:gd name="T19" fmla="*/ 0 h 211"/>
                <a:gd name="T20" fmla="*/ 3 w 146"/>
                <a:gd name="T21" fmla="*/ 0 h 211"/>
                <a:gd name="T22" fmla="*/ 10 w 146"/>
                <a:gd name="T23" fmla="*/ 0 h 211"/>
                <a:gd name="T24" fmla="*/ 19 w 146"/>
                <a:gd name="T25" fmla="*/ 0 h 211"/>
                <a:gd name="T26" fmla="*/ 30 w 146"/>
                <a:gd name="T27" fmla="*/ 2 h 211"/>
                <a:gd name="T28" fmla="*/ 41 w 146"/>
                <a:gd name="T29" fmla="*/ 6 h 211"/>
                <a:gd name="T30" fmla="*/ 53 w 146"/>
                <a:gd name="T31" fmla="*/ 14 h 211"/>
                <a:gd name="T32" fmla="*/ 62 w 146"/>
                <a:gd name="T33" fmla="*/ 25 h 211"/>
                <a:gd name="T34" fmla="*/ 69 w 146"/>
                <a:gd name="T35" fmla="*/ 41 h 211"/>
                <a:gd name="T36" fmla="*/ 73 w 146"/>
                <a:gd name="T37" fmla="*/ 62 h 211"/>
                <a:gd name="T38" fmla="*/ 73 w 146"/>
                <a:gd name="T39" fmla="*/ 60 h 211"/>
                <a:gd name="T40" fmla="*/ 73 w 146"/>
                <a:gd name="T41" fmla="*/ 55 h 211"/>
                <a:gd name="T42" fmla="*/ 75 w 146"/>
                <a:gd name="T43" fmla="*/ 45 h 211"/>
                <a:gd name="T44" fmla="*/ 79 w 146"/>
                <a:gd name="T45" fmla="*/ 36 h 211"/>
                <a:gd name="T46" fmla="*/ 84 w 146"/>
                <a:gd name="T47" fmla="*/ 25 h 211"/>
                <a:gd name="T48" fmla="*/ 92 w 146"/>
                <a:gd name="T49" fmla="*/ 16 h 211"/>
                <a:gd name="T50" fmla="*/ 106 w 146"/>
                <a:gd name="T51" fmla="*/ 8 h 211"/>
                <a:gd name="T52" fmla="*/ 123 w 146"/>
                <a:gd name="T53" fmla="*/ 2 h 211"/>
                <a:gd name="T54" fmla="*/ 146 w 146"/>
                <a:gd name="T55" fmla="*/ 0 h 211"/>
                <a:gd name="T56" fmla="*/ 145 w 146"/>
                <a:gd name="T57" fmla="*/ 2 h 211"/>
                <a:gd name="T58" fmla="*/ 145 w 146"/>
                <a:gd name="T59" fmla="*/ 8 h 211"/>
                <a:gd name="T60" fmla="*/ 143 w 146"/>
                <a:gd name="T61" fmla="*/ 17 h 211"/>
                <a:gd name="T62" fmla="*/ 139 w 146"/>
                <a:gd name="T63" fmla="*/ 28 h 211"/>
                <a:gd name="T64" fmla="*/ 134 w 146"/>
                <a:gd name="T65" fmla="*/ 39 h 211"/>
                <a:gd name="T66" fmla="*/ 126 w 146"/>
                <a:gd name="T67" fmla="*/ 49 h 211"/>
                <a:gd name="T68" fmla="*/ 114 w 146"/>
                <a:gd name="T69" fmla="*/ 59 h 211"/>
                <a:gd name="T70" fmla="*/ 98 w 146"/>
                <a:gd name="T71" fmla="*/ 64 h 211"/>
                <a:gd name="T72" fmla="*/ 79 w 146"/>
                <a:gd name="T73" fmla="*/ 67 h 211"/>
                <a:gd name="T74" fmla="*/ 79 w 146"/>
                <a:gd name="T75" fmla="*/ 211 h 211"/>
                <a:gd name="T76" fmla="*/ 68 w 146"/>
                <a:gd name="T77" fmla="*/ 211 h 211"/>
                <a:gd name="T78" fmla="*/ 68 w 146"/>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6" h="211">
                  <a:moveTo>
                    <a:pt x="68" y="67"/>
                  </a:moveTo>
                  <a:lnTo>
                    <a:pt x="67" y="67"/>
                  </a:lnTo>
                  <a:lnTo>
                    <a:pt x="60" y="66"/>
                  </a:lnTo>
                  <a:lnTo>
                    <a:pt x="50" y="64"/>
                  </a:lnTo>
                  <a:lnTo>
                    <a:pt x="41" y="62"/>
                  </a:lnTo>
                  <a:lnTo>
                    <a:pt x="29" y="55"/>
                  </a:lnTo>
                  <a:lnTo>
                    <a:pt x="18" y="47"/>
                  </a:lnTo>
                  <a:lnTo>
                    <a:pt x="10" y="35"/>
                  </a:lnTo>
                  <a:lnTo>
                    <a:pt x="3" y="20"/>
                  </a:lnTo>
                  <a:lnTo>
                    <a:pt x="0" y="0"/>
                  </a:lnTo>
                  <a:lnTo>
                    <a:pt x="3" y="0"/>
                  </a:lnTo>
                  <a:lnTo>
                    <a:pt x="10" y="0"/>
                  </a:lnTo>
                  <a:lnTo>
                    <a:pt x="19" y="0"/>
                  </a:lnTo>
                  <a:lnTo>
                    <a:pt x="30" y="2"/>
                  </a:lnTo>
                  <a:lnTo>
                    <a:pt x="41" y="6"/>
                  </a:lnTo>
                  <a:lnTo>
                    <a:pt x="53" y="14"/>
                  </a:lnTo>
                  <a:lnTo>
                    <a:pt x="62" y="25"/>
                  </a:lnTo>
                  <a:lnTo>
                    <a:pt x="69" y="41"/>
                  </a:lnTo>
                  <a:lnTo>
                    <a:pt x="73" y="62"/>
                  </a:lnTo>
                  <a:lnTo>
                    <a:pt x="73" y="60"/>
                  </a:lnTo>
                  <a:lnTo>
                    <a:pt x="73" y="55"/>
                  </a:lnTo>
                  <a:lnTo>
                    <a:pt x="75" y="45"/>
                  </a:lnTo>
                  <a:lnTo>
                    <a:pt x="79" y="36"/>
                  </a:lnTo>
                  <a:lnTo>
                    <a:pt x="84" y="25"/>
                  </a:lnTo>
                  <a:lnTo>
                    <a:pt x="92" y="16"/>
                  </a:lnTo>
                  <a:lnTo>
                    <a:pt x="106" y="8"/>
                  </a:lnTo>
                  <a:lnTo>
                    <a:pt x="123" y="2"/>
                  </a:lnTo>
                  <a:lnTo>
                    <a:pt x="146" y="0"/>
                  </a:lnTo>
                  <a:lnTo>
                    <a:pt x="145" y="2"/>
                  </a:lnTo>
                  <a:lnTo>
                    <a:pt x="145" y="8"/>
                  </a:lnTo>
                  <a:lnTo>
                    <a:pt x="143" y="17"/>
                  </a:lnTo>
                  <a:lnTo>
                    <a:pt x="139" y="28"/>
                  </a:lnTo>
                  <a:lnTo>
                    <a:pt x="134" y="39"/>
                  </a:lnTo>
                  <a:lnTo>
                    <a:pt x="126" y="49"/>
                  </a:lnTo>
                  <a:lnTo>
                    <a:pt x="114" y="59"/>
                  </a:lnTo>
                  <a:lnTo>
                    <a:pt x="98" y="64"/>
                  </a:lnTo>
                  <a:lnTo>
                    <a:pt x="79" y="67"/>
                  </a:lnTo>
                  <a:lnTo>
                    <a:pt x="79" y="211"/>
                  </a:lnTo>
                  <a:lnTo>
                    <a:pt x="68" y="211"/>
                  </a:lnTo>
                  <a:lnTo>
                    <a:pt x="68" y="67"/>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46" name="Freeform 11">
              <a:extLst>
                <a:ext uri="{FF2B5EF4-FFF2-40B4-BE49-F238E27FC236}">
                  <a16:creationId xmlns="" xmlns:a16="http://schemas.microsoft.com/office/drawing/2014/main" id="{5B39C669-B00D-4ADF-8FAC-D68651F84CDE}"/>
                </a:ext>
              </a:extLst>
            </p:cNvPr>
            <p:cNvSpPr>
              <a:spLocks/>
            </p:cNvSpPr>
            <p:nvPr/>
          </p:nvSpPr>
          <p:spPr bwMode="gray">
            <a:xfrm>
              <a:off x="2792" y="378"/>
              <a:ext cx="144" cy="211"/>
            </a:xfrm>
            <a:custGeom>
              <a:avLst/>
              <a:gdLst>
                <a:gd name="T0" fmla="*/ 67 w 144"/>
                <a:gd name="T1" fmla="*/ 67 h 211"/>
                <a:gd name="T2" fmla="*/ 66 w 144"/>
                <a:gd name="T3" fmla="*/ 67 h 211"/>
                <a:gd name="T4" fmla="*/ 59 w 144"/>
                <a:gd name="T5" fmla="*/ 66 h 211"/>
                <a:gd name="T6" fmla="*/ 50 w 144"/>
                <a:gd name="T7" fmla="*/ 64 h 211"/>
                <a:gd name="T8" fmla="*/ 39 w 144"/>
                <a:gd name="T9" fmla="*/ 62 h 211"/>
                <a:gd name="T10" fmla="*/ 28 w 144"/>
                <a:gd name="T11" fmla="*/ 55 h 211"/>
                <a:gd name="T12" fmla="*/ 17 w 144"/>
                <a:gd name="T13" fmla="*/ 47 h 211"/>
                <a:gd name="T14" fmla="*/ 9 w 144"/>
                <a:gd name="T15" fmla="*/ 35 h 211"/>
                <a:gd name="T16" fmla="*/ 2 w 144"/>
                <a:gd name="T17" fmla="*/ 20 h 211"/>
                <a:gd name="T18" fmla="*/ 0 w 144"/>
                <a:gd name="T19" fmla="*/ 0 h 211"/>
                <a:gd name="T20" fmla="*/ 2 w 144"/>
                <a:gd name="T21" fmla="*/ 0 h 211"/>
                <a:gd name="T22" fmla="*/ 9 w 144"/>
                <a:gd name="T23" fmla="*/ 0 h 211"/>
                <a:gd name="T24" fmla="*/ 17 w 144"/>
                <a:gd name="T25" fmla="*/ 0 h 211"/>
                <a:gd name="T26" fmla="*/ 28 w 144"/>
                <a:gd name="T27" fmla="*/ 2 h 211"/>
                <a:gd name="T28" fmla="*/ 40 w 144"/>
                <a:gd name="T29" fmla="*/ 6 h 211"/>
                <a:gd name="T30" fmla="*/ 51 w 144"/>
                <a:gd name="T31" fmla="*/ 14 h 211"/>
                <a:gd name="T32" fmla="*/ 62 w 144"/>
                <a:gd name="T33" fmla="*/ 25 h 211"/>
                <a:gd name="T34" fmla="*/ 69 w 144"/>
                <a:gd name="T35" fmla="*/ 41 h 211"/>
                <a:gd name="T36" fmla="*/ 73 w 144"/>
                <a:gd name="T37" fmla="*/ 62 h 211"/>
                <a:gd name="T38" fmla="*/ 73 w 144"/>
                <a:gd name="T39" fmla="*/ 60 h 211"/>
                <a:gd name="T40" fmla="*/ 73 w 144"/>
                <a:gd name="T41" fmla="*/ 55 h 211"/>
                <a:gd name="T42" fmla="*/ 74 w 144"/>
                <a:gd name="T43" fmla="*/ 45 h 211"/>
                <a:gd name="T44" fmla="*/ 77 w 144"/>
                <a:gd name="T45" fmla="*/ 36 h 211"/>
                <a:gd name="T46" fmla="*/ 82 w 144"/>
                <a:gd name="T47" fmla="*/ 25 h 211"/>
                <a:gd name="T48" fmla="*/ 91 w 144"/>
                <a:gd name="T49" fmla="*/ 16 h 211"/>
                <a:gd name="T50" fmla="*/ 105 w 144"/>
                <a:gd name="T51" fmla="*/ 8 h 211"/>
                <a:gd name="T52" fmla="*/ 121 w 144"/>
                <a:gd name="T53" fmla="*/ 2 h 211"/>
                <a:gd name="T54" fmla="*/ 144 w 144"/>
                <a:gd name="T55" fmla="*/ 0 h 211"/>
                <a:gd name="T56" fmla="*/ 144 w 144"/>
                <a:gd name="T57" fmla="*/ 2 h 211"/>
                <a:gd name="T58" fmla="*/ 144 w 144"/>
                <a:gd name="T59" fmla="*/ 8 h 211"/>
                <a:gd name="T60" fmla="*/ 141 w 144"/>
                <a:gd name="T61" fmla="*/ 17 h 211"/>
                <a:gd name="T62" fmla="*/ 139 w 144"/>
                <a:gd name="T63" fmla="*/ 28 h 211"/>
                <a:gd name="T64" fmla="*/ 133 w 144"/>
                <a:gd name="T65" fmla="*/ 39 h 211"/>
                <a:gd name="T66" fmla="*/ 125 w 144"/>
                <a:gd name="T67" fmla="*/ 49 h 211"/>
                <a:gd name="T68" fmla="*/ 113 w 144"/>
                <a:gd name="T69" fmla="*/ 59 h 211"/>
                <a:gd name="T70" fmla="*/ 97 w 144"/>
                <a:gd name="T71" fmla="*/ 64 h 211"/>
                <a:gd name="T72" fmla="*/ 77 w 144"/>
                <a:gd name="T73" fmla="*/ 67 h 211"/>
                <a:gd name="T74" fmla="*/ 77 w 144"/>
                <a:gd name="T75" fmla="*/ 211 h 211"/>
                <a:gd name="T76" fmla="*/ 67 w 144"/>
                <a:gd name="T77" fmla="*/ 211 h 211"/>
                <a:gd name="T78" fmla="*/ 67 w 144"/>
                <a:gd name="T79" fmla="*/ 67 h 21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44" h="211">
                  <a:moveTo>
                    <a:pt x="67" y="67"/>
                  </a:moveTo>
                  <a:lnTo>
                    <a:pt x="66" y="67"/>
                  </a:lnTo>
                  <a:lnTo>
                    <a:pt x="59" y="66"/>
                  </a:lnTo>
                  <a:lnTo>
                    <a:pt x="50" y="64"/>
                  </a:lnTo>
                  <a:lnTo>
                    <a:pt x="39" y="62"/>
                  </a:lnTo>
                  <a:lnTo>
                    <a:pt x="28" y="55"/>
                  </a:lnTo>
                  <a:lnTo>
                    <a:pt x="17" y="47"/>
                  </a:lnTo>
                  <a:lnTo>
                    <a:pt x="9" y="35"/>
                  </a:lnTo>
                  <a:lnTo>
                    <a:pt x="2" y="20"/>
                  </a:lnTo>
                  <a:lnTo>
                    <a:pt x="0" y="0"/>
                  </a:lnTo>
                  <a:lnTo>
                    <a:pt x="2" y="0"/>
                  </a:lnTo>
                  <a:lnTo>
                    <a:pt x="9" y="0"/>
                  </a:lnTo>
                  <a:lnTo>
                    <a:pt x="17" y="0"/>
                  </a:lnTo>
                  <a:lnTo>
                    <a:pt x="28" y="2"/>
                  </a:lnTo>
                  <a:lnTo>
                    <a:pt x="40" y="6"/>
                  </a:lnTo>
                  <a:lnTo>
                    <a:pt x="51" y="14"/>
                  </a:lnTo>
                  <a:lnTo>
                    <a:pt x="62" y="25"/>
                  </a:lnTo>
                  <a:lnTo>
                    <a:pt x="69" y="41"/>
                  </a:lnTo>
                  <a:lnTo>
                    <a:pt x="73" y="62"/>
                  </a:lnTo>
                  <a:lnTo>
                    <a:pt x="73" y="60"/>
                  </a:lnTo>
                  <a:lnTo>
                    <a:pt x="73" y="55"/>
                  </a:lnTo>
                  <a:lnTo>
                    <a:pt x="74" y="45"/>
                  </a:lnTo>
                  <a:lnTo>
                    <a:pt x="77" y="36"/>
                  </a:lnTo>
                  <a:lnTo>
                    <a:pt x="82" y="25"/>
                  </a:lnTo>
                  <a:lnTo>
                    <a:pt x="91" y="16"/>
                  </a:lnTo>
                  <a:lnTo>
                    <a:pt x="105" y="8"/>
                  </a:lnTo>
                  <a:lnTo>
                    <a:pt x="121" y="2"/>
                  </a:lnTo>
                  <a:lnTo>
                    <a:pt x="144" y="0"/>
                  </a:lnTo>
                  <a:lnTo>
                    <a:pt x="144" y="2"/>
                  </a:lnTo>
                  <a:lnTo>
                    <a:pt x="144" y="8"/>
                  </a:lnTo>
                  <a:lnTo>
                    <a:pt x="141" y="17"/>
                  </a:lnTo>
                  <a:lnTo>
                    <a:pt x="139" y="28"/>
                  </a:lnTo>
                  <a:lnTo>
                    <a:pt x="133" y="39"/>
                  </a:lnTo>
                  <a:lnTo>
                    <a:pt x="125" y="49"/>
                  </a:lnTo>
                  <a:lnTo>
                    <a:pt x="113" y="59"/>
                  </a:lnTo>
                  <a:lnTo>
                    <a:pt x="97" y="64"/>
                  </a:lnTo>
                  <a:lnTo>
                    <a:pt x="77" y="67"/>
                  </a:lnTo>
                  <a:lnTo>
                    <a:pt x="77" y="211"/>
                  </a:lnTo>
                  <a:lnTo>
                    <a:pt x="67" y="211"/>
                  </a:lnTo>
                  <a:lnTo>
                    <a:pt x="67" y="67"/>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47" name="Freeform 12">
              <a:extLst>
                <a:ext uri="{FF2B5EF4-FFF2-40B4-BE49-F238E27FC236}">
                  <a16:creationId xmlns="" xmlns:a16="http://schemas.microsoft.com/office/drawing/2014/main" id="{79AFCEDD-20CB-44D7-89B3-2FD72F08C678}"/>
                </a:ext>
              </a:extLst>
            </p:cNvPr>
            <p:cNvSpPr>
              <a:spLocks/>
            </p:cNvSpPr>
            <p:nvPr/>
          </p:nvSpPr>
          <p:spPr bwMode="gray">
            <a:xfrm>
              <a:off x="2631" y="457"/>
              <a:ext cx="89" cy="132"/>
            </a:xfrm>
            <a:custGeom>
              <a:avLst/>
              <a:gdLst>
                <a:gd name="T0" fmla="*/ 42 w 89"/>
                <a:gd name="T1" fmla="*/ 43 h 132"/>
                <a:gd name="T2" fmla="*/ 39 w 89"/>
                <a:gd name="T3" fmla="*/ 42 h 132"/>
                <a:gd name="T4" fmla="*/ 33 w 89"/>
                <a:gd name="T5" fmla="*/ 42 h 132"/>
                <a:gd name="T6" fmla="*/ 25 w 89"/>
                <a:gd name="T7" fmla="*/ 39 h 132"/>
                <a:gd name="T8" fmla="*/ 16 w 89"/>
                <a:gd name="T9" fmla="*/ 35 h 132"/>
                <a:gd name="T10" fmla="*/ 8 w 89"/>
                <a:gd name="T11" fmla="*/ 27 h 132"/>
                <a:gd name="T12" fmla="*/ 2 w 89"/>
                <a:gd name="T13" fmla="*/ 16 h 132"/>
                <a:gd name="T14" fmla="*/ 0 w 89"/>
                <a:gd name="T15" fmla="*/ 0 h 132"/>
                <a:gd name="T16" fmla="*/ 2 w 89"/>
                <a:gd name="T17" fmla="*/ 0 h 132"/>
                <a:gd name="T18" fmla="*/ 6 w 89"/>
                <a:gd name="T19" fmla="*/ 0 h 132"/>
                <a:gd name="T20" fmla="*/ 12 w 89"/>
                <a:gd name="T21" fmla="*/ 1 h 132"/>
                <a:gd name="T22" fmla="*/ 21 w 89"/>
                <a:gd name="T23" fmla="*/ 3 h 132"/>
                <a:gd name="T24" fmla="*/ 29 w 89"/>
                <a:gd name="T25" fmla="*/ 8 h 132"/>
                <a:gd name="T26" fmla="*/ 37 w 89"/>
                <a:gd name="T27" fmla="*/ 15 h 132"/>
                <a:gd name="T28" fmla="*/ 42 w 89"/>
                <a:gd name="T29" fmla="*/ 26 h 132"/>
                <a:gd name="T30" fmla="*/ 45 w 89"/>
                <a:gd name="T31" fmla="*/ 39 h 132"/>
                <a:gd name="T32" fmla="*/ 45 w 89"/>
                <a:gd name="T33" fmla="*/ 38 h 132"/>
                <a:gd name="T34" fmla="*/ 45 w 89"/>
                <a:gd name="T35" fmla="*/ 34 h 132"/>
                <a:gd name="T36" fmla="*/ 46 w 89"/>
                <a:gd name="T37" fmla="*/ 27 h 132"/>
                <a:gd name="T38" fmla="*/ 49 w 89"/>
                <a:gd name="T39" fmla="*/ 20 h 132"/>
                <a:gd name="T40" fmla="*/ 54 w 89"/>
                <a:gd name="T41" fmla="*/ 14 h 132"/>
                <a:gd name="T42" fmla="*/ 62 w 89"/>
                <a:gd name="T43" fmla="*/ 7 h 132"/>
                <a:gd name="T44" fmla="*/ 73 w 89"/>
                <a:gd name="T45" fmla="*/ 3 h 132"/>
                <a:gd name="T46" fmla="*/ 89 w 89"/>
                <a:gd name="T47" fmla="*/ 0 h 132"/>
                <a:gd name="T48" fmla="*/ 89 w 89"/>
                <a:gd name="T49" fmla="*/ 3 h 132"/>
                <a:gd name="T50" fmla="*/ 88 w 89"/>
                <a:gd name="T51" fmla="*/ 10 h 132"/>
                <a:gd name="T52" fmla="*/ 87 w 89"/>
                <a:gd name="T53" fmla="*/ 18 h 132"/>
                <a:gd name="T54" fmla="*/ 81 w 89"/>
                <a:gd name="T55" fmla="*/ 26 h 132"/>
                <a:gd name="T56" fmla="*/ 74 w 89"/>
                <a:gd name="T57" fmla="*/ 34 h 132"/>
                <a:gd name="T58" fmla="*/ 64 w 89"/>
                <a:gd name="T59" fmla="*/ 41 h 132"/>
                <a:gd name="T60" fmla="*/ 47 w 89"/>
                <a:gd name="T61" fmla="*/ 43 h 132"/>
                <a:gd name="T62" fmla="*/ 47 w 89"/>
                <a:gd name="T63" fmla="*/ 132 h 132"/>
                <a:gd name="T64" fmla="*/ 42 w 89"/>
                <a:gd name="T65" fmla="*/ 132 h 132"/>
                <a:gd name="T66" fmla="*/ 42 w 89"/>
                <a:gd name="T67" fmla="*/ 43 h 13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9" h="132">
                  <a:moveTo>
                    <a:pt x="42" y="43"/>
                  </a:moveTo>
                  <a:lnTo>
                    <a:pt x="39" y="42"/>
                  </a:lnTo>
                  <a:lnTo>
                    <a:pt x="33" y="42"/>
                  </a:lnTo>
                  <a:lnTo>
                    <a:pt x="25" y="39"/>
                  </a:lnTo>
                  <a:lnTo>
                    <a:pt x="16" y="35"/>
                  </a:lnTo>
                  <a:lnTo>
                    <a:pt x="8" y="27"/>
                  </a:lnTo>
                  <a:lnTo>
                    <a:pt x="2" y="16"/>
                  </a:lnTo>
                  <a:lnTo>
                    <a:pt x="0" y="0"/>
                  </a:lnTo>
                  <a:lnTo>
                    <a:pt x="2" y="0"/>
                  </a:lnTo>
                  <a:lnTo>
                    <a:pt x="6" y="0"/>
                  </a:lnTo>
                  <a:lnTo>
                    <a:pt x="12" y="1"/>
                  </a:lnTo>
                  <a:lnTo>
                    <a:pt x="21" y="3"/>
                  </a:lnTo>
                  <a:lnTo>
                    <a:pt x="29" y="8"/>
                  </a:lnTo>
                  <a:lnTo>
                    <a:pt x="37" y="15"/>
                  </a:lnTo>
                  <a:lnTo>
                    <a:pt x="42" y="26"/>
                  </a:lnTo>
                  <a:lnTo>
                    <a:pt x="45" y="39"/>
                  </a:lnTo>
                  <a:lnTo>
                    <a:pt x="45" y="38"/>
                  </a:lnTo>
                  <a:lnTo>
                    <a:pt x="45" y="34"/>
                  </a:lnTo>
                  <a:lnTo>
                    <a:pt x="46" y="27"/>
                  </a:lnTo>
                  <a:lnTo>
                    <a:pt x="49" y="20"/>
                  </a:lnTo>
                  <a:lnTo>
                    <a:pt x="54" y="14"/>
                  </a:lnTo>
                  <a:lnTo>
                    <a:pt x="62" y="7"/>
                  </a:lnTo>
                  <a:lnTo>
                    <a:pt x="73" y="3"/>
                  </a:lnTo>
                  <a:lnTo>
                    <a:pt x="89" y="0"/>
                  </a:lnTo>
                  <a:lnTo>
                    <a:pt x="89" y="3"/>
                  </a:lnTo>
                  <a:lnTo>
                    <a:pt x="88" y="10"/>
                  </a:lnTo>
                  <a:lnTo>
                    <a:pt x="87" y="18"/>
                  </a:lnTo>
                  <a:lnTo>
                    <a:pt x="81" y="26"/>
                  </a:lnTo>
                  <a:lnTo>
                    <a:pt x="74" y="34"/>
                  </a:lnTo>
                  <a:lnTo>
                    <a:pt x="64" y="41"/>
                  </a:lnTo>
                  <a:lnTo>
                    <a:pt x="47" y="43"/>
                  </a:lnTo>
                  <a:lnTo>
                    <a:pt x="47" y="132"/>
                  </a:lnTo>
                  <a:lnTo>
                    <a:pt x="42" y="132"/>
                  </a:lnTo>
                  <a:lnTo>
                    <a:pt x="42" y="4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48" name="Freeform 13">
              <a:extLst>
                <a:ext uri="{FF2B5EF4-FFF2-40B4-BE49-F238E27FC236}">
                  <a16:creationId xmlns="" xmlns:a16="http://schemas.microsoft.com/office/drawing/2014/main" id="{4B014ACF-93AF-4022-AA78-0DFC6315EDEE}"/>
                </a:ext>
              </a:extLst>
            </p:cNvPr>
            <p:cNvSpPr>
              <a:spLocks/>
            </p:cNvSpPr>
            <p:nvPr/>
          </p:nvSpPr>
          <p:spPr bwMode="gray">
            <a:xfrm>
              <a:off x="2430" y="403"/>
              <a:ext cx="88" cy="186"/>
            </a:xfrm>
            <a:custGeom>
              <a:avLst/>
              <a:gdLst>
                <a:gd name="T0" fmla="*/ 43 w 88"/>
                <a:gd name="T1" fmla="*/ 43 h 186"/>
                <a:gd name="T2" fmla="*/ 41 w 88"/>
                <a:gd name="T3" fmla="*/ 43 h 186"/>
                <a:gd name="T4" fmla="*/ 35 w 88"/>
                <a:gd name="T5" fmla="*/ 43 h 186"/>
                <a:gd name="T6" fmla="*/ 27 w 88"/>
                <a:gd name="T7" fmla="*/ 41 h 186"/>
                <a:gd name="T8" fmla="*/ 18 w 88"/>
                <a:gd name="T9" fmla="*/ 35 h 186"/>
                <a:gd name="T10" fmla="*/ 8 w 88"/>
                <a:gd name="T11" fmla="*/ 28 h 186"/>
                <a:gd name="T12" fmla="*/ 3 w 88"/>
                <a:gd name="T13" fmla="*/ 16 h 186"/>
                <a:gd name="T14" fmla="*/ 0 w 88"/>
                <a:gd name="T15" fmla="*/ 0 h 186"/>
                <a:gd name="T16" fmla="*/ 3 w 88"/>
                <a:gd name="T17" fmla="*/ 0 h 186"/>
                <a:gd name="T18" fmla="*/ 8 w 88"/>
                <a:gd name="T19" fmla="*/ 0 h 186"/>
                <a:gd name="T20" fmla="*/ 17 w 88"/>
                <a:gd name="T21" fmla="*/ 1 h 186"/>
                <a:gd name="T22" fmla="*/ 26 w 88"/>
                <a:gd name="T23" fmla="*/ 6 h 186"/>
                <a:gd name="T24" fmla="*/ 35 w 88"/>
                <a:gd name="T25" fmla="*/ 12 h 186"/>
                <a:gd name="T26" fmla="*/ 42 w 88"/>
                <a:gd name="T27" fmla="*/ 24 h 186"/>
                <a:gd name="T28" fmla="*/ 48 w 88"/>
                <a:gd name="T29" fmla="*/ 41 h 186"/>
                <a:gd name="T30" fmla="*/ 48 w 88"/>
                <a:gd name="T31" fmla="*/ 90 h 186"/>
                <a:gd name="T32" fmla="*/ 48 w 88"/>
                <a:gd name="T33" fmla="*/ 88 h 186"/>
                <a:gd name="T34" fmla="*/ 48 w 88"/>
                <a:gd name="T35" fmla="*/ 82 h 186"/>
                <a:gd name="T36" fmla="*/ 50 w 88"/>
                <a:gd name="T37" fmla="*/ 74 h 186"/>
                <a:gd name="T38" fmla="*/ 54 w 88"/>
                <a:gd name="T39" fmla="*/ 66 h 186"/>
                <a:gd name="T40" fmla="*/ 61 w 88"/>
                <a:gd name="T41" fmla="*/ 58 h 186"/>
                <a:gd name="T42" fmla="*/ 72 w 88"/>
                <a:gd name="T43" fmla="*/ 53 h 186"/>
                <a:gd name="T44" fmla="*/ 87 w 88"/>
                <a:gd name="T45" fmla="*/ 50 h 186"/>
                <a:gd name="T46" fmla="*/ 88 w 88"/>
                <a:gd name="T47" fmla="*/ 51 h 186"/>
                <a:gd name="T48" fmla="*/ 88 w 88"/>
                <a:gd name="T49" fmla="*/ 57 h 186"/>
                <a:gd name="T50" fmla="*/ 87 w 88"/>
                <a:gd name="T51" fmla="*/ 64 h 186"/>
                <a:gd name="T52" fmla="*/ 84 w 88"/>
                <a:gd name="T53" fmla="*/ 72 h 186"/>
                <a:gd name="T54" fmla="*/ 80 w 88"/>
                <a:gd name="T55" fmla="*/ 80 h 186"/>
                <a:gd name="T56" fmla="*/ 73 w 88"/>
                <a:gd name="T57" fmla="*/ 86 h 186"/>
                <a:gd name="T58" fmla="*/ 62 w 88"/>
                <a:gd name="T59" fmla="*/ 92 h 186"/>
                <a:gd name="T60" fmla="*/ 48 w 88"/>
                <a:gd name="T61" fmla="*/ 93 h 186"/>
                <a:gd name="T62" fmla="*/ 48 w 88"/>
                <a:gd name="T63" fmla="*/ 186 h 186"/>
                <a:gd name="T64" fmla="*/ 43 w 88"/>
                <a:gd name="T65" fmla="*/ 186 h 186"/>
                <a:gd name="T66" fmla="*/ 43 w 88"/>
                <a:gd name="T67" fmla="*/ 143 h 186"/>
                <a:gd name="T68" fmla="*/ 42 w 88"/>
                <a:gd name="T69" fmla="*/ 143 h 186"/>
                <a:gd name="T70" fmla="*/ 37 w 88"/>
                <a:gd name="T71" fmla="*/ 142 h 186"/>
                <a:gd name="T72" fmla="*/ 29 w 88"/>
                <a:gd name="T73" fmla="*/ 140 h 186"/>
                <a:gd name="T74" fmla="*/ 22 w 88"/>
                <a:gd name="T75" fmla="*/ 136 h 186"/>
                <a:gd name="T76" fmla="*/ 14 w 88"/>
                <a:gd name="T77" fmla="*/ 130 h 186"/>
                <a:gd name="T78" fmla="*/ 8 w 88"/>
                <a:gd name="T79" fmla="*/ 120 h 186"/>
                <a:gd name="T80" fmla="*/ 7 w 88"/>
                <a:gd name="T81" fmla="*/ 105 h 186"/>
                <a:gd name="T82" fmla="*/ 8 w 88"/>
                <a:gd name="T83" fmla="*/ 105 h 186"/>
                <a:gd name="T84" fmla="*/ 12 w 88"/>
                <a:gd name="T85" fmla="*/ 107 h 186"/>
                <a:gd name="T86" fmla="*/ 19 w 88"/>
                <a:gd name="T87" fmla="*/ 108 h 186"/>
                <a:gd name="T88" fmla="*/ 26 w 88"/>
                <a:gd name="T89" fmla="*/ 111 h 186"/>
                <a:gd name="T90" fmla="*/ 34 w 88"/>
                <a:gd name="T91" fmla="*/ 117 h 186"/>
                <a:gd name="T92" fmla="*/ 39 w 88"/>
                <a:gd name="T93" fmla="*/ 127 h 186"/>
                <a:gd name="T94" fmla="*/ 43 w 88"/>
                <a:gd name="T95" fmla="*/ 140 h 186"/>
                <a:gd name="T96" fmla="*/ 43 w 88"/>
                <a:gd name="T97" fmla="*/ 43 h 1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88" h="186">
                  <a:moveTo>
                    <a:pt x="43" y="43"/>
                  </a:moveTo>
                  <a:lnTo>
                    <a:pt x="41" y="43"/>
                  </a:lnTo>
                  <a:lnTo>
                    <a:pt x="35" y="43"/>
                  </a:lnTo>
                  <a:lnTo>
                    <a:pt x="27" y="41"/>
                  </a:lnTo>
                  <a:lnTo>
                    <a:pt x="18" y="35"/>
                  </a:lnTo>
                  <a:lnTo>
                    <a:pt x="8" y="28"/>
                  </a:lnTo>
                  <a:lnTo>
                    <a:pt x="3" y="16"/>
                  </a:lnTo>
                  <a:lnTo>
                    <a:pt x="0" y="0"/>
                  </a:lnTo>
                  <a:lnTo>
                    <a:pt x="3" y="0"/>
                  </a:lnTo>
                  <a:lnTo>
                    <a:pt x="8" y="0"/>
                  </a:lnTo>
                  <a:lnTo>
                    <a:pt x="17" y="1"/>
                  </a:lnTo>
                  <a:lnTo>
                    <a:pt x="26" y="6"/>
                  </a:lnTo>
                  <a:lnTo>
                    <a:pt x="35" y="12"/>
                  </a:lnTo>
                  <a:lnTo>
                    <a:pt x="42" y="24"/>
                  </a:lnTo>
                  <a:lnTo>
                    <a:pt x="48" y="41"/>
                  </a:lnTo>
                  <a:lnTo>
                    <a:pt x="48" y="90"/>
                  </a:lnTo>
                  <a:lnTo>
                    <a:pt x="48" y="88"/>
                  </a:lnTo>
                  <a:lnTo>
                    <a:pt x="48" y="82"/>
                  </a:lnTo>
                  <a:lnTo>
                    <a:pt x="50" y="74"/>
                  </a:lnTo>
                  <a:lnTo>
                    <a:pt x="54" y="66"/>
                  </a:lnTo>
                  <a:lnTo>
                    <a:pt x="61" y="58"/>
                  </a:lnTo>
                  <a:lnTo>
                    <a:pt x="72" y="53"/>
                  </a:lnTo>
                  <a:lnTo>
                    <a:pt x="87" y="50"/>
                  </a:lnTo>
                  <a:lnTo>
                    <a:pt x="88" y="51"/>
                  </a:lnTo>
                  <a:lnTo>
                    <a:pt x="88" y="57"/>
                  </a:lnTo>
                  <a:lnTo>
                    <a:pt x="87" y="64"/>
                  </a:lnTo>
                  <a:lnTo>
                    <a:pt x="84" y="72"/>
                  </a:lnTo>
                  <a:lnTo>
                    <a:pt x="80" y="80"/>
                  </a:lnTo>
                  <a:lnTo>
                    <a:pt x="73" y="86"/>
                  </a:lnTo>
                  <a:lnTo>
                    <a:pt x="62" y="92"/>
                  </a:lnTo>
                  <a:lnTo>
                    <a:pt x="48" y="93"/>
                  </a:lnTo>
                  <a:lnTo>
                    <a:pt x="48" y="186"/>
                  </a:lnTo>
                  <a:lnTo>
                    <a:pt x="43" y="186"/>
                  </a:lnTo>
                  <a:lnTo>
                    <a:pt x="43" y="143"/>
                  </a:lnTo>
                  <a:lnTo>
                    <a:pt x="42" y="143"/>
                  </a:lnTo>
                  <a:lnTo>
                    <a:pt x="37" y="142"/>
                  </a:lnTo>
                  <a:lnTo>
                    <a:pt x="29" y="140"/>
                  </a:lnTo>
                  <a:lnTo>
                    <a:pt x="22" y="136"/>
                  </a:lnTo>
                  <a:lnTo>
                    <a:pt x="14" y="130"/>
                  </a:lnTo>
                  <a:lnTo>
                    <a:pt x="8" y="120"/>
                  </a:lnTo>
                  <a:lnTo>
                    <a:pt x="7" y="105"/>
                  </a:lnTo>
                  <a:lnTo>
                    <a:pt x="8" y="105"/>
                  </a:lnTo>
                  <a:lnTo>
                    <a:pt x="12" y="107"/>
                  </a:lnTo>
                  <a:lnTo>
                    <a:pt x="19" y="108"/>
                  </a:lnTo>
                  <a:lnTo>
                    <a:pt x="26" y="111"/>
                  </a:lnTo>
                  <a:lnTo>
                    <a:pt x="34" y="117"/>
                  </a:lnTo>
                  <a:lnTo>
                    <a:pt x="39" y="127"/>
                  </a:lnTo>
                  <a:lnTo>
                    <a:pt x="43" y="140"/>
                  </a:lnTo>
                  <a:lnTo>
                    <a:pt x="43" y="4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49" name="Freeform 14">
              <a:extLst>
                <a:ext uri="{FF2B5EF4-FFF2-40B4-BE49-F238E27FC236}">
                  <a16:creationId xmlns="" xmlns:a16="http://schemas.microsoft.com/office/drawing/2014/main" id="{ED2B87EE-631E-4EF0-B586-6B3E991EC509}"/>
                </a:ext>
              </a:extLst>
            </p:cNvPr>
            <p:cNvSpPr>
              <a:spLocks/>
            </p:cNvSpPr>
            <p:nvPr/>
          </p:nvSpPr>
          <p:spPr bwMode="gray">
            <a:xfrm>
              <a:off x="1914" y="233"/>
              <a:ext cx="166" cy="356"/>
            </a:xfrm>
            <a:custGeom>
              <a:avLst/>
              <a:gdLst>
                <a:gd name="T0" fmla="*/ 85 w 166"/>
                <a:gd name="T1" fmla="*/ 84 h 356"/>
                <a:gd name="T2" fmla="*/ 101 w 166"/>
                <a:gd name="T3" fmla="*/ 81 h 356"/>
                <a:gd name="T4" fmla="*/ 124 w 166"/>
                <a:gd name="T5" fmla="*/ 73 h 356"/>
                <a:gd name="T6" fmla="*/ 148 w 166"/>
                <a:gd name="T7" fmla="*/ 56 h 356"/>
                <a:gd name="T8" fmla="*/ 163 w 166"/>
                <a:gd name="T9" fmla="*/ 23 h 356"/>
                <a:gd name="T10" fmla="*/ 163 w 166"/>
                <a:gd name="T11" fmla="*/ 0 h 356"/>
                <a:gd name="T12" fmla="*/ 148 w 166"/>
                <a:gd name="T13" fmla="*/ 0 h 356"/>
                <a:gd name="T14" fmla="*/ 125 w 166"/>
                <a:gd name="T15" fmla="*/ 6 h 356"/>
                <a:gd name="T16" fmla="*/ 101 w 166"/>
                <a:gd name="T17" fmla="*/ 22 h 356"/>
                <a:gd name="T18" fmla="*/ 82 w 166"/>
                <a:gd name="T19" fmla="*/ 54 h 356"/>
                <a:gd name="T20" fmla="*/ 77 w 166"/>
                <a:gd name="T21" fmla="*/ 173 h 356"/>
                <a:gd name="T22" fmla="*/ 77 w 166"/>
                <a:gd name="T23" fmla="*/ 165 h 356"/>
                <a:gd name="T24" fmla="*/ 71 w 166"/>
                <a:gd name="T25" fmla="*/ 146 h 356"/>
                <a:gd name="T26" fmla="*/ 60 w 166"/>
                <a:gd name="T27" fmla="*/ 123 h 356"/>
                <a:gd name="T28" fmla="*/ 38 w 166"/>
                <a:gd name="T29" fmla="*/ 104 h 356"/>
                <a:gd name="T30" fmla="*/ 0 w 166"/>
                <a:gd name="T31" fmla="*/ 96 h 356"/>
                <a:gd name="T32" fmla="*/ 0 w 166"/>
                <a:gd name="T33" fmla="*/ 103 h 356"/>
                <a:gd name="T34" fmla="*/ 0 w 166"/>
                <a:gd name="T35" fmla="*/ 120 h 356"/>
                <a:gd name="T36" fmla="*/ 8 w 166"/>
                <a:gd name="T37" fmla="*/ 143 h 356"/>
                <a:gd name="T38" fmla="*/ 24 w 166"/>
                <a:gd name="T39" fmla="*/ 163 h 356"/>
                <a:gd name="T40" fmla="*/ 55 w 166"/>
                <a:gd name="T41" fmla="*/ 177 h 356"/>
                <a:gd name="T42" fmla="*/ 77 w 166"/>
                <a:gd name="T43" fmla="*/ 356 h 356"/>
                <a:gd name="T44" fmla="*/ 82 w 166"/>
                <a:gd name="T45" fmla="*/ 274 h 356"/>
                <a:gd name="T46" fmla="*/ 91 w 166"/>
                <a:gd name="T47" fmla="*/ 273 h 356"/>
                <a:gd name="T48" fmla="*/ 112 w 166"/>
                <a:gd name="T49" fmla="*/ 267 h 356"/>
                <a:gd name="T50" fmla="*/ 135 w 166"/>
                <a:gd name="T51" fmla="*/ 252 h 356"/>
                <a:gd name="T52" fmla="*/ 151 w 166"/>
                <a:gd name="T53" fmla="*/ 224 h 356"/>
                <a:gd name="T54" fmla="*/ 152 w 166"/>
                <a:gd name="T55" fmla="*/ 203 h 356"/>
                <a:gd name="T56" fmla="*/ 137 w 166"/>
                <a:gd name="T57" fmla="*/ 204 h 356"/>
                <a:gd name="T58" fmla="*/ 117 w 166"/>
                <a:gd name="T59" fmla="*/ 211 h 356"/>
                <a:gd name="T60" fmla="*/ 97 w 166"/>
                <a:gd name="T61" fmla="*/ 231 h 356"/>
                <a:gd name="T62" fmla="*/ 82 w 166"/>
                <a:gd name="T63" fmla="*/ 267 h 35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66" h="356">
                  <a:moveTo>
                    <a:pt x="82" y="84"/>
                  </a:moveTo>
                  <a:lnTo>
                    <a:pt x="85" y="84"/>
                  </a:lnTo>
                  <a:lnTo>
                    <a:pt x="91" y="84"/>
                  </a:lnTo>
                  <a:lnTo>
                    <a:pt x="101" y="81"/>
                  </a:lnTo>
                  <a:lnTo>
                    <a:pt x="112" y="78"/>
                  </a:lnTo>
                  <a:lnTo>
                    <a:pt x="124" y="73"/>
                  </a:lnTo>
                  <a:lnTo>
                    <a:pt x="136" y="66"/>
                  </a:lnTo>
                  <a:lnTo>
                    <a:pt x="148" y="56"/>
                  </a:lnTo>
                  <a:lnTo>
                    <a:pt x="156" y="42"/>
                  </a:lnTo>
                  <a:lnTo>
                    <a:pt x="163" y="23"/>
                  </a:lnTo>
                  <a:lnTo>
                    <a:pt x="166" y="2"/>
                  </a:lnTo>
                  <a:lnTo>
                    <a:pt x="163" y="0"/>
                  </a:lnTo>
                  <a:lnTo>
                    <a:pt x="158" y="0"/>
                  </a:lnTo>
                  <a:lnTo>
                    <a:pt x="148" y="0"/>
                  </a:lnTo>
                  <a:lnTo>
                    <a:pt x="137" y="3"/>
                  </a:lnTo>
                  <a:lnTo>
                    <a:pt x="125" y="6"/>
                  </a:lnTo>
                  <a:lnTo>
                    <a:pt x="113" y="12"/>
                  </a:lnTo>
                  <a:lnTo>
                    <a:pt x="101" y="22"/>
                  </a:lnTo>
                  <a:lnTo>
                    <a:pt x="90" y="35"/>
                  </a:lnTo>
                  <a:lnTo>
                    <a:pt x="82" y="54"/>
                  </a:lnTo>
                  <a:lnTo>
                    <a:pt x="77" y="78"/>
                  </a:lnTo>
                  <a:lnTo>
                    <a:pt x="77" y="173"/>
                  </a:lnTo>
                  <a:lnTo>
                    <a:pt x="77" y="170"/>
                  </a:lnTo>
                  <a:lnTo>
                    <a:pt x="77" y="165"/>
                  </a:lnTo>
                  <a:lnTo>
                    <a:pt x="74" y="157"/>
                  </a:lnTo>
                  <a:lnTo>
                    <a:pt x="71" y="146"/>
                  </a:lnTo>
                  <a:lnTo>
                    <a:pt x="67" y="134"/>
                  </a:lnTo>
                  <a:lnTo>
                    <a:pt x="60" y="123"/>
                  </a:lnTo>
                  <a:lnTo>
                    <a:pt x="50" y="112"/>
                  </a:lnTo>
                  <a:lnTo>
                    <a:pt x="38" y="104"/>
                  </a:lnTo>
                  <a:lnTo>
                    <a:pt x="20" y="97"/>
                  </a:lnTo>
                  <a:lnTo>
                    <a:pt x="0" y="96"/>
                  </a:lnTo>
                  <a:lnTo>
                    <a:pt x="0" y="97"/>
                  </a:lnTo>
                  <a:lnTo>
                    <a:pt x="0" y="103"/>
                  </a:lnTo>
                  <a:lnTo>
                    <a:pt x="0" y="111"/>
                  </a:lnTo>
                  <a:lnTo>
                    <a:pt x="0" y="120"/>
                  </a:lnTo>
                  <a:lnTo>
                    <a:pt x="2" y="131"/>
                  </a:lnTo>
                  <a:lnTo>
                    <a:pt x="8" y="143"/>
                  </a:lnTo>
                  <a:lnTo>
                    <a:pt x="15" y="154"/>
                  </a:lnTo>
                  <a:lnTo>
                    <a:pt x="24" y="163"/>
                  </a:lnTo>
                  <a:lnTo>
                    <a:pt x="38" y="171"/>
                  </a:lnTo>
                  <a:lnTo>
                    <a:pt x="55" y="177"/>
                  </a:lnTo>
                  <a:lnTo>
                    <a:pt x="77" y="178"/>
                  </a:lnTo>
                  <a:lnTo>
                    <a:pt x="77" y="356"/>
                  </a:lnTo>
                  <a:lnTo>
                    <a:pt x="82" y="356"/>
                  </a:lnTo>
                  <a:lnTo>
                    <a:pt x="82" y="274"/>
                  </a:lnTo>
                  <a:lnTo>
                    <a:pt x="85" y="273"/>
                  </a:lnTo>
                  <a:lnTo>
                    <a:pt x="91" y="273"/>
                  </a:lnTo>
                  <a:lnTo>
                    <a:pt x="101" y="271"/>
                  </a:lnTo>
                  <a:lnTo>
                    <a:pt x="112" y="267"/>
                  </a:lnTo>
                  <a:lnTo>
                    <a:pt x="124" y="262"/>
                  </a:lnTo>
                  <a:lnTo>
                    <a:pt x="135" y="252"/>
                  </a:lnTo>
                  <a:lnTo>
                    <a:pt x="144" y="240"/>
                  </a:lnTo>
                  <a:lnTo>
                    <a:pt x="151" y="224"/>
                  </a:lnTo>
                  <a:lnTo>
                    <a:pt x="154" y="203"/>
                  </a:lnTo>
                  <a:lnTo>
                    <a:pt x="152" y="203"/>
                  </a:lnTo>
                  <a:lnTo>
                    <a:pt x="145" y="203"/>
                  </a:lnTo>
                  <a:lnTo>
                    <a:pt x="137" y="204"/>
                  </a:lnTo>
                  <a:lnTo>
                    <a:pt x="128" y="207"/>
                  </a:lnTo>
                  <a:lnTo>
                    <a:pt x="117" y="211"/>
                  </a:lnTo>
                  <a:lnTo>
                    <a:pt x="106" y="219"/>
                  </a:lnTo>
                  <a:lnTo>
                    <a:pt x="97" y="231"/>
                  </a:lnTo>
                  <a:lnTo>
                    <a:pt x="89" y="247"/>
                  </a:lnTo>
                  <a:lnTo>
                    <a:pt x="82" y="267"/>
                  </a:lnTo>
                  <a:lnTo>
                    <a:pt x="82" y="84"/>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50" name="Freeform 15">
              <a:extLst>
                <a:ext uri="{FF2B5EF4-FFF2-40B4-BE49-F238E27FC236}">
                  <a16:creationId xmlns="" xmlns:a16="http://schemas.microsoft.com/office/drawing/2014/main" id="{A1D508F0-F58F-428E-B6BE-B2A2D2E63CA9}"/>
                </a:ext>
              </a:extLst>
            </p:cNvPr>
            <p:cNvSpPr>
              <a:spLocks/>
            </p:cNvSpPr>
            <p:nvPr/>
          </p:nvSpPr>
          <p:spPr bwMode="gray">
            <a:xfrm>
              <a:off x="2514" y="379"/>
              <a:ext cx="92" cy="210"/>
            </a:xfrm>
            <a:custGeom>
              <a:avLst/>
              <a:gdLst>
                <a:gd name="T0" fmla="*/ 43 w 92"/>
                <a:gd name="T1" fmla="*/ 162 h 210"/>
                <a:gd name="T2" fmla="*/ 36 w 92"/>
                <a:gd name="T3" fmla="*/ 160 h 210"/>
                <a:gd name="T4" fmla="*/ 23 w 92"/>
                <a:gd name="T5" fmla="*/ 155 h 210"/>
                <a:gd name="T6" fmla="*/ 12 w 92"/>
                <a:gd name="T7" fmla="*/ 141 h 210"/>
                <a:gd name="T8" fmla="*/ 12 w 92"/>
                <a:gd name="T9" fmla="*/ 129 h 210"/>
                <a:gd name="T10" fmla="*/ 23 w 92"/>
                <a:gd name="T11" fmla="*/ 132 h 210"/>
                <a:gd name="T12" fmla="*/ 38 w 92"/>
                <a:gd name="T13" fmla="*/ 145 h 210"/>
                <a:gd name="T14" fmla="*/ 43 w 92"/>
                <a:gd name="T15" fmla="*/ 108 h 210"/>
                <a:gd name="T16" fmla="*/ 35 w 92"/>
                <a:gd name="T17" fmla="*/ 106 h 210"/>
                <a:gd name="T18" fmla="*/ 20 w 92"/>
                <a:gd name="T19" fmla="*/ 101 h 210"/>
                <a:gd name="T20" fmla="*/ 7 w 92"/>
                <a:gd name="T21" fmla="*/ 83 h 210"/>
                <a:gd name="T22" fmla="*/ 7 w 92"/>
                <a:gd name="T23" fmla="*/ 70 h 210"/>
                <a:gd name="T24" fmla="*/ 17 w 92"/>
                <a:gd name="T25" fmla="*/ 71 h 210"/>
                <a:gd name="T26" fmla="*/ 31 w 92"/>
                <a:gd name="T27" fmla="*/ 81 h 210"/>
                <a:gd name="T28" fmla="*/ 43 w 92"/>
                <a:gd name="T29" fmla="*/ 105 h 210"/>
                <a:gd name="T30" fmla="*/ 40 w 92"/>
                <a:gd name="T31" fmla="*/ 43 h 210"/>
                <a:gd name="T32" fmla="*/ 26 w 92"/>
                <a:gd name="T33" fmla="*/ 39 h 210"/>
                <a:gd name="T34" fmla="*/ 8 w 92"/>
                <a:gd name="T35" fmla="*/ 27 h 210"/>
                <a:gd name="T36" fmla="*/ 0 w 92"/>
                <a:gd name="T37" fmla="*/ 0 h 210"/>
                <a:gd name="T38" fmla="*/ 7 w 92"/>
                <a:gd name="T39" fmla="*/ 0 h 210"/>
                <a:gd name="T40" fmla="*/ 23 w 92"/>
                <a:gd name="T41" fmla="*/ 5 h 210"/>
                <a:gd name="T42" fmla="*/ 39 w 92"/>
                <a:gd name="T43" fmla="*/ 23 h 210"/>
                <a:gd name="T44" fmla="*/ 46 w 92"/>
                <a:gd name="T45" fmla="*/ 38 h 210"/>
                <a:gd name="T46" fmla="*/ 51 w 92"/>
                <a:gd name="T47" fmla="*/ 24 h 210"/>
                <a:gd name="T48" fmla="*/ 66 w 92"/>
                <a:gd name="T49" fmla="*/ 8 h 210"/>
                <a:gd name="T50" fmla="*/ 92 w 92"/>
                <a:gd name="T51" fmla="*/ 0 h 210"/>
                <a:gd name="T52" fmla="*/ 90 w 92"/>
                <a:gd name="T53" fmla="*/ 8 h 210"/>
                <a:gd name="T54" fmla="*/ 82 w 92"/>
                <a:gd name="T55" fmla="*/ 25 h 210"/>
                <a:gd name="T56" fmla="*/ 63 w 92"/>
                <a:gd name="T57" fmla="*/ 40 h 210"/>
                <a:gd name="T58" fmla="*/ 49 w 92"/>
                <a:gd name="T59" fmla="*/ 124 h 210"/>
                <a:gd name="T60" fmla="*/ 50 w 92"/>
                <a:gd name="T61" fmla="*/ 116 h 210"/>
                <a:gd name="T62" fmla="*/ 59 w 92"/>
                <a:gd name="T63" fmla="*/ 100 h 210"/>
                <a:gd name="T64" fmla="*/ 81 w 92"/>
                <a:gd name="T65" fmla="*/ 92 h 210"/>
                <a:gd name="T66" fmla="*/ 80 w 92"/>
                <a:gd name="T67" fmla="*/ 98 h 210"/>
                <a:gd name="T68" fmla="*/ 73 w 92"/>
                <a:gd name="T69" fmla="*/ 114 h 210"/>
                <a:gd name="T70" fmla="*/ 59 w 92"/>
                <a:gd name="T71" fmla="*/ 127 h 210"/>
                <a:gd name="T72" fmla="*/ 49 w 92"/>
                <a:gd name="T73" fmla="*/ 210 h 2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92" h="210">
                  <a:moveTo>
                    <a:pt x="43" y="210"/>
                  </a:moveTo>
                  <a:lnTo>
                    <a:pt x="43" y="162"/>
                  </a:lnTo>
                  <a:lnTo>
                    <a:pt x="40" y="162"/>
                  </a:lnTo>
                  <a:lnTo>
                    <a:pt x="36" y="160"/>
                  </a:lnTo>
                  <a:lnTo>
                    <a:pt x="30" y="159"/>
                  </a:lnTo>
                  <a:lnTo>
                    <a:pt x="23" y="155"/>
                  </a:lnTo>
                  <a:lnTo>
                    <a:pt x="16" y="150"/>
                  </a:lnTo>
                  <a:lnTo>
                    <a:pt x="12" y="141"/>
                  </a:lnTo>
                  <a:lnTo>
                    <a:pt x="11" y="129"/>
                  </a:lnTo>
                  <a:lnTo>
                    <a:pt x="12" y="129"/>
                  </a:lnTo>
                  <a:lnTo>
                    <a:pt x="16" y="129"/>
                  </a:lnTo>
                  <a:lnTo>
                    <a:pt x="23" y="132"/>
                  </a:lnTo>
                  <a:lnTo>
                    <a:pt x="31" y="137"/>
                  </a:lnTo>
                  <a:lnTo>
                    <a:pt x="38" y="145"/>
                  </a:lnTo>
                  <a:lnTo>
                    <a:pt x="43" y="159"/>
                  </a:lnTo>
                  <a:lnTo>
                    <a:pt x="43" y="108"/>
                  </a:lnTo>
                  <a:lnTo>
                    <a:pt x="40" y="108"/>
                  </a:lnTo>
                  <a:lnTo>
                    <a:pt x="35" y="106"/>
                  </a:lnTo>
                  <a:lnTo>
                    <a:pt x="28" y="105"/>
                  </a:lnTo>
                  <a:lnTo>
                    <a:pt x="20" y="101"/>
                  </a:lnTo>
                  <a:lnTo>
                    <a:pt x="12" y="94"/>
                  </a:lnTo>
                  <a:lnTo>
                    <a:pt x="7" y="83"/>
                  </a:lnTo>
                  <a:lnTo>
                    <a:pt x="5" y="70"/>
                  </a:lnTo>
                  <a:lnTo>
                    <a:pt x="7" y="70"/>
                  </a:lnTo>
                  <a:lnTo>
                    <a:pt x="11" y="70"/>
                  </a:lnTo>
                  <a:lnTo>
                    <a:pt x="17" y="71"/>
                  </a:lnTo>
                  <a:lnTo>
                    <a:pt x="24" y="74"/>
                  </a:lnTo>
                  <a:lnTo>
                    <a:pt x="31" y="81"/>
                  </a:lnTo>
                  <a:lnTo>
                    <a:pt x="38" y="90"/>
                  </a:lnTo>
                  <a:lnTo>
                    <a:pt x="43" y="105"/>
                  </a:lnTo>
                  <a:lnTo>
                    <a:pt x="43" y="43"/>
                  </a:lnTo>
                  <a:lnTo>
                    <a:pt x="40" y="43"/>
                  </a:lnTo>
                  <a:lnTo>
                    <a:pt x="34" y="42"/>
                  </a:lnTo>
                  <a:lnTo>
                    <a:pt x="26" y="39"/>
                  </a:lnTo>
                  <a:lnTo>
                    <a:pt x="16" y="35"/>
                  </a:lnTo>
                  <a:lnTo>
                    <a:pt x="8" y="27"/>
                  </a:lnTo>
                  <a:lnTo>
                    <a:pt x="1" y="16"/>
                  </a:lnTo>
                  <a:lnTo>
                    <a:pt x="0" y="0"/>
                  </a:lnTo>
                  <a:lnTo>
                    <a:pt x="1" y="0"/>
                  </a:lnTo>
                  <a:lnTo>
                    <a:pt x="7" y="0"/>
                  </a:lnTo>
                  <a:lnTo>
                    <a:pt x="13" y="1"/>
                  </a:lnTo>
                  <a:lnTo>
                    <a:pt x="23" y="5"/>
                  </a:lnTo>
                  <a:lnTo>
                    <a:pt x="31" y="12"/>
                  </a:lnTo>
                  <a:lnTo>
                    <a:pt x="39" y="23"/>
                  </a:lnTo>
                  <a:lnTo>
                    <a:pt x="46" y="40"/>
                  </a:lnTo>
                  <a:lnTo>
                    <a:pt x="46" y="38"/>
                  </a:lnTo>
                  <a:lnTo>
                    <a:pt x="49" y="32"/>
                  </a:lnTo>
                  <a:lnTo>
                    <a:pt x="51" y="24"/>
                  </a:lnTo>
                  <a:lnTo>
                    <a:pt x="58" y="15"/>
                  </a:lnTo>
                  <a:lnTo>
                    <a:pt x="66" y="8"/>
                  </a:lnTo>
                  <a:lnTo>
                    <a:pt x="77" y="1"/>
                  </a:lnTo>
                  <a:lnTo>
                    <a:pt x="92" y="0"/>
                  </a:lnTo>
                  <a:lnTo>
                    <a:pt x="92" y="1"/>
                  </a:lnTo>
                  <a:lnTo>
                    <a:pt x="90" y="8"/>
                  </a:lnTo>
                  <a:lnTo>
                    <a:pt x="88" y="16"/>
                  </a:lnTo>
                  <a:lnTo>
                    <a:pt x="82" y="25"/>
                  </a:lnTo>
                  <a:lnTo>
                    <a:pt x="74" y="34"/>
                  </a:lnTo>
                  <a:lnTo>
                    <a:pt x="63" y="40"/>
                  </a:lnTo>
                  <a:lnTo>
                    <a:pt x="49" y="43"/>
                  </a:lnTo>
                  <a:lnTo>
                    <a:pt x="49" y="124"/>
                  </a:lnTo>
                  <a:lnTo>
                    <a:pt x="49" y="121"/>
                  </a:lnTo>
                  <a:lnTo>
                    <a:pt x="50" y="116"/>
                  </a:lnTo>
                  <a:lnTo>
                    <a:pt x="53" y="108"/>
                  </a:lnTo>
                  <a:lnTo>
                    <a:pt x="59" y="100"/>
                  </a:lnTo>
                  <a:lnTo>
                    <a:pt x="67" y="94"/>
                  </a:lnTo>
                  <a:lnTo>
                    <a:pt x="81" y="92"/>
                  </a:lnTo>
                  <a:lnTo>
                    <a:pt x="81" y="93"/>
                  </a:lnTo>
                  <a:lnTo>
                    <a:pt x="80" y="98"/>
                  </a:lnTo>
                  <a:lnTo>
                    <a:pt x="77" y="106"/>
                  </a:lnTo>
                  <a:lnTo>
                    <a:pt x="73" y="114"/>
                  </a:lnTo>
                  <a:lnTo>
                    <a:pt x="67" y="121"/>
                  </a:lnTo>
                  <a:lnTo>
                    <a:pt x="59" y="127"/>
                  </a:lnTo>
                  <a:lnTo>
                    <a:pt x="49" y="129"/>
                  </a:lnTo>
                  <a:lnTo>
                    <a:pt x="49" y="210"/>
                  </a:lnTo>
                  <a:lnTo>
                    <a:pt x="43" y="210"/>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51" name="Freeform 16">
              <a:extLst>
                <a:ext uri="{FF2B5EF4-FFF2-40B4-BE49-F238E27FC236}">
                  <a16:creationId xmlns="" xmlns:a16="http://schemas.microsoft.com/office/drawing/2014/main" id="{1D569E44-9C2D-4590-897E-D21736D10893}"/>
                </a:ext>
              </a:extLst>
            </p:cNvPr>
            <p:cNvSpPr>
              <a:spLocks/>
            </p:cNvSpPr>
            <p:nvPr/>
          </p:nvSpPr>
          <p:spPr bwMode="gray">
            <a:xfrm>
              <a:off x="1566" y="297"/>
              <a:ext cx="128" cy="292"/>
            </a:xfrm>
            <a:custGeom>
              <a:avLst/>
              <a:gdLst>
                <a:gd name="T0" fmla="*/ 61 w 128"/>
                <a:gd name="T1" fmla="*/ 225 h 292"/>
                <a:gd name="T2" fmla="*/ 54 w 128"/>
                <a:gd name="T3" fmla="*/ 225 h 292"/>
                <a:gd name="T4" fmla="*/ 38 w 128"/>
                <a:gd name="T5" fmla="*/ 219 h 292"/>
                <a:gd name="T6" fmla="*/ 23 w 128"/>
                <a:gd name="T7" fmla="*/ 206 h 292"/>
                <a:gd name="T8" fmla="*/ 15 w 128"/>
                <a:gd name="T9" fmla="*/ 180 h 292"/>
                <a:gd name="T10" fmla="*/ 23 w 128"/>
                <a:gd name="T11" fmla="*/ 180 h 292"/>
                <a:gd name="T12" fmla="*/ 38 w 128"/>
                <a:gd name="T13" fmla="*/ 186 h 292"/>
                <a:gd name="T14" fmla="*/ 54 w 128"/>
                <a:gd name="T15" fmla="*/ 205 h 292"/>
                <a:gd name="T16" fmla="*/ 61 w 128"/>
                <a:gd name="T17" fmla="*/ 151 h 292"/>
                <a:gd name="T18" fmla="*/ 52 w 128"/>
                <a:gd name="T19" fmla="*/ 149 h 292"/>
                <a:gd name="T20" fmla="*/ 34 w 128"/>
                <a:gd name="T21" fmla="*/ 144 h 292"/>
                <a:gd name="T22" fmla="*/ 16 w 128"/>
                <a:gd name="T23" fmla="*/ 128 h 292"/>
                <a:gd name="T24" fmla="*/ 8 w 128"/>
                <a:gd name="T25" fmla="*/ 98 h 292"/>
                <a:gd name="T26" fmla="*/ 15 w 128"/>
                <a:gd name="T27" fmla="*/ 97 h 292"/>
                <a:gd name="T28" fmla="*/ 29 w 128"/>
                <a:gd name="T29" fmla="*/ 101 h 292"/>
                <a:gd name="T30" fmla="*/ 47 w 128"/>
                <a:gd name="T31" fmla="*/ 116 h 292"/>
                <a:gd name="T32" fmla="*/ 61 w 128"/>
                <a:gd name="T33" fmla="*/ 147 h 292"/>
                <a:gd name="T34" fmla="*/ 58 w 128"/>
                <a:gd name="T35" fmla="*/ 60 h 292"/>
                <a:gd name="T36" fmla="*/ 44 w 128"/>
                <a:gd name="T37" fmla="*/ 58 h 292"/>
                <a:gd name="T38" fmla="*/ 25 w 128"/>
                <a:gd name="T39" fmla="*/ 50 h 292"/>
                <a:gd name="T40" fmla="*/ 8 w 128"/>
                <a:gd name="T41" fmla="*/ 32 h 292"/>
                <a:gd name="T42" fmla="*/ 0 w 128"/>
                <a:gd name="T43" fmla="*/ 0 h 292"/>
                <a:gd name="T44" fmla="*/ 8 w 128"/>
                <a:gd name="T45" fmla="*/ 0 h 292"/>
                <a:gd name="T46" fmla="*/ 27 w 128"/>
                <a:gd name="T47" fmla="*/ 5 h 292"/>
                <a:gd name="T48" fmla="*/ 48 w 128"/>
                <a:gd name="T49" fmla="*/ 21 h 292"/>
                <a:gd name="T50" fmla="*/ 65 w 128"/>
                <a:gd name="T51" fmla="*/ 56 h 292"/>
                <a:gd name="T52" fmla="*/ 66 w 128"/>
                <a:gd name="T53" fmla="*/ 48 h 292"/>
                <a:gd name="T54" fmla="*/ 77 w 128"/>
                <a:gd name="T55" fmla="*/ 28 h 292"/>
                <a:gd name="T56" fmla="*/ 96 w 128"/>
                <a:gd name="T57" fmla="*/ 9 h 292"/>
                <a:gd name="T58" fmla="*/ 128 w 128"/>
                <a:gd name="T59" fmla="*/ 0 h 292"/>
                <a:gd name="T60" fmla="*/ 127 w 128"/>
                <a:gd name="T61" fmla="*/ 9 h 292"/>
                <a:gd name="T62" fmla="*/ 119 w 128"/>
                <a:gd name="T63" fmla="*/ 31 h 292"/>
                <a:gd name="T64" fmla="*/ 101 w 128"/>
                <a:gd name="T65" fmla="*/ 51 h 292"/>
                <a:gd name="T66" fmla="*/ 67 w 128"/>
                <a:gd name="T67" fmla="*/ 60 h 292"/>
                <a:gd name="T68" fmla="*/ 69 w 128"/>
                <a:gd name="T69" fmla="*/ 170 h 292"/>
                <a:gd name="T70" fmla="*/ 73 w 128"/>
                <a:gd name="T71" fmla="*/ 155 h 292"/>
                <a:gd name="T72" fmla="*/ 86 w 128"/>
                <a:gd name="T73" fmla="*/ 136 h 292"/>
                <a:gd name="T74" fmla="*/ 113 w 128"/>
                <a:gd name="T75" fmla="*/ 128 h 292"/>
                <a:gd name="T76" fmla="*/ 112 w 128"/>
                <a:gd name="T77" fmla="*/ 136 h 292"/>
                <a:gd name="T78" fmla="*/ 105 w 128"/>
                <a:gd name="T79" fmla="*/ 153 h 292"/>
                <a:gd name="T80" fmla="*/ 92 w 128"/>
                <a:gd name="T81" fmla="*/ 172 h 292"/>
                <a:gd name="T82" fmla="*/ 67 w 128"/>
                <a:gd name="T83" fmla="*/ 180 h 292"/>
                <a:gd name="T84" fmla="*/ 61 w 128"/>
                <a:gd name="T85" fmla="*/ 292 h 2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28" h="292">
                  <a:moveTo>
                    <a:pt x="61" y="292"/>
                  </a:moveTo>
                  <a:lnTo>
                    <a:pt x="61" y="225"/>
                  </a:lnTo>
                  <a:lnTo>
                    <a:pt x="58" y="225"/>
                  </a:lnTo>
                  <a:lnTo>
                    <a:pt x="54" y="225"/>
                  </a:lnTo>
                  <a:lnTo>
                    <a:pt x="46" y="222"/>
                  </a:lnTo>
                  <a:lnTo>
                    <a:pt x="38" y="219"/>
                  </a:lnTo>
                  <a:lnTo>
                    <a:pt x="29" y="214"/>
                  </a:lnTo>
                  <a:lnTo>
                    <a:pt x="23" y="206"/>
                  </a:lnTo>
                  <a:lnTo>
                    <a:pt x="17" y="195"/>
                  </a:lnTo>
                  <a:lnTo>
                    <a:pt x="15" y="180"/>
                  </a:lnTo>
                  <a:lnTo>
                    <a:pt x="17" y="180"/>
                  </a:lnTo>
                  <a:lnTo>
                    <a:pt x="23" y="180"/>
                  </a:lnTo>
                  <a:lnTo>
                    <a:pt x="29" y="182"/>
                  </a:lnTo>
                  <a:lnTo>
                    <a:pt x="38" y="186"/>
                  </a:lnTo>
                  <a:lnTo>
                    <a:pt x="47" y="194"/>
                  </a:lnTo>
                  <a:lnTo>
                    <a:pt x="54" y="205"/>
                  </a:lnTo>
                  <a:lnTo>
                    <a:pt x="61" y="221"/>
                  </a:lnTo>
                  <a:lnTo>
                    <a:pt x="61" y="151"/>
                  </a:lnTo>
                  <a:lnTo>
                    <a:pt x="58" y="149"/>
                  </a:lnTo>
                  <a:lnTo>
                    <a:pt x="52" y="149"/>
                  </a:lnTo>
                  <a:lnTo>
                    <a:pt x="44" y="147"/>
                  </a:lnTo>
                  <a:lnTo>
                    <a:pt x="34" y="144"/>
                  </a:lnTo>
                  <a:lnTo>
                    <a:pt x="24" y="137"/>
                  </a:lnTo>
                  <a:lnTo>
                    <a:pt x="16" y="128"/>
                  </a:lnTo>
                  <a:lnTo>
                    <a:pt x="11" y="114"/>
                  </a:lnTo>
                  <a:lnTo>
                    <a:pt x="8" y="98"/>
                  </a:lnTo>
                  <a:lnTo>
                    <a:pt x="9" y="97"/>
                  </a:lnTo>
                  <a:lnTo>
                    <a:pt x="15" y="97"/>
                  </a:lnTo>
                  <a:lnTo>
                    <a:pt x="21" y="98"/>
                  </a:lnTo>
                  <a:lnTo>
                    <a:pt x="29" y="101"/>
                  </a:lnTo>
                  <a:lnTo>
                    <a:pt x="39" y="106"/>
                  </a:lnTo>
                  <a:lnTo>
                    <a:pt x="47" y="116"/>
                  </a:lnTo>
                  <a:lnTo>
                    <a:pt x="55" y="128"/>
                  </a:lnTo>
                  <a:lnTo>
                    <a:pt x="61" y="147"/>
                  </a:lnTo>
                  <a:lnTo>
                    <a:pt x="61" y="60"/>
                  </a:lnTo>
                  <a:lnTo>
                    <a:pt x="58" y="60"/>
                  </a:lnTo>
                  <a:lnTo>
                    <a:pt x="52" y="59"/>
                  </a:lnTo>
                  <a:lnTo>
                    <a:pt x="44" y="58"/>
                  </a:lnTo>
                  <a:lnTo>
                    <a:pt x="35" y="55"/>
                  </a:lnTo>
                  <a:lnTo>
                    <a:pt x="25" y="50"/>
                  </a:lnTo>
                  <a:lnTo>
                    <a:pt x="16" y="43"/>
                  </a:lnTo>
                  <a:lnTo>
                    <a:pt x="8" y="32"/>
                  </a:lnTo>
                  <a:lnTo>
                    <a:pt x="3" y="19"/>
                  </a:lnTo>
                  <a:lnTo>
                    <a:pt x="0" y="0"/>
                  </a:lnTo>
                  <a:lnTo>
                    <a:pt x="3" y="0"/>
                  </a:lnTo>
                  <a:lnTo>
                    <a:pt x="8" y="0"/>
                  </a:lnTo>
                  <a:lnTo>
                    <a:pt x="16" y="1"/>
                  </a:lnTo>
                  <a:lnTo>
                    <a:pt x="27" y="5"/>
                  </a:lnTo>
                  <a:lnTo>
                    <a:pt x="38" y="10"/>
                  </a:lnTo>
                  <a:lnTo>
                    <a:pt x="48" y="21"/>
                  </a:lnTo>
                  <a:lnTo>
                    <a:pt x="56" y="36"/>
                  </a:lnTo>
                  <a:lnTo>
                    <a:pt x="65" y="56"/>
                  </a:lnTo>
                  <a:lnTo>
                    <a:pt x="65" y="54"/>
                  </a:lnTo>
                  <a:lnTo>
                    <a:pt x="66" y="48"/>
                  </a:lnTo>
                  <a:lnTo>
                    <a:pt x="70" y="39"/>
                  </a:lnTo>
                  <a:lnTo>
                    <a:pt x="77" y="28"/>
                  </a:lnTo>
                  <a:lnTo>
                    <a:pt x="85" y="19"/>
                  </a:lnTo>
                  <a:lnTo>
                    <a:pt x="96" y="9"/>
                  </a:lnTo>
                  <a:lnTo>
                    <a:pt x="110" y="2"/>
                  </a:lnTo>
                  <a:lnTo>
                    <a:pt x="128" y="0"/>
                  </a:lnTo>
                  <a:lnTo>
                    <a:pt x="128" y="2"/>
                  </a:lnTo>
                  <a:lnTo>
                    <a:pt x="127" y="9"/>
                  </a:lnTo>
                  <a:lnTo>
                    <a:pt x="124" y="19"/>
                  </a:lnTo>
                  <a:lnTo>
                    <a:pt x="119" y="31"/>
                  </a:lnTo>
                  <a:lnTo>
                    <a:pt x="112" y="41"/>
                  </a:lnTo>
                  <a:lnTo>
                    <a:pt x="101" y="51"/>
                  </a:lnTo>
                  <a:lnTo>
                    <a:pt x="86" y="58"/>
                  </a:lnTo>
                  <a:lnTo>
                    <a:pt x="67" y="60"/>
                  </a:lnTo>
                  <a:lnTo>
                    <a:pt x="67" y="172"/>
                  </a:lnTo>
                  <a:lnTo>
                    <a:pt x="69" y="170"/>
                  </a:lnTo>
                  <a:lnTo>
                    <a:pt x="70" y="164"/>
                  </a:lnTo>
                  <a:lnTo>
                    <a:pt x="73" y="155"/>
                  </a:lnTo>
                  <a:lnTo>
                    <a:pt x="78" y="145"/>
                  </a:lnTo>
                  <a:lnTo>
                    <a:pt x="86" y="136"/>
                  </a:lnTo>
                  <a:lnTo>
                    <a:pt x="97" y="130"/>
                  </a:lnTo>
                  <a:lnTo>
                    <a:pt x="113" y="128"/>
                  </a:lnTo>
                  <a:lnTo>
                    <a:pt x="113" y="130"/>
                  </a:lnTo>
                  <a:lnTo>
                    <a:pt x="112" y="136"/>
                  </a:lnTo>
                  <a:lnTo>
                    <a:pt x="109" y="144"/>
                  </a:lnTo>
                  <a:lnTo>
                    <a:pt x="105" y="153"/>
                  </a:lnTo>
                  <a:lnTo>
                    <a:pt x="100" y="163"/>
                  </a:lnTo>
                  <a:lnTo>
                    <a:pt x="92" y="172"/>
                  </a:lnTo>
                  <a:lnTo>
                    <a:pt x="82" y="178"/>
                  </a:lnTo>
                  <a:lnTo>
                    <a:pt x="67" y="180"/>
                  </a:lnTo>
                  <a:lnTo>
                    <a:pt x="67" y="292"/>
                  </a:lnTo>
                  <a:lnTo>
                    <a:pt x="61" y="292"/>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52" name="Freeform 17">
              <a:extLst>
                <a:ext uri="{FF2B5EF4-FFF2-40B4-BE49-F238E27FC236}">
                  <a16:creationId xmlns="" xmlns:a16="http://schemas.microsoft.com/office/drawing/2014/main" id="{CC079923-8C82-4127-A244-4FD173552BA2}"/>
                </a:ext>
              </a:extLst>
            </p:cNvPr>
            <p:cNvSpPr>
              <a:spLocks/>
            </p:cNvSpPr>
            <p:nvPr/>
          </p:nvSpPr>
          <p:spPr bwMode="gray">
            <a:xfrm>
              <a:off x="2596" y="332"/>
              <a:ext cx="68" cy="257"/>
            </a:xfrm>
            <a:custGeom>
              <a:avLst/>
              <a:gdLst>
                <a:gd name="T0" fmla="*/ 31 w 68"/>
                <a:gd name="T1" fmla="*/ 164 h 257"/>
                <a:gd name="T2" fmla="*/ 23 w 68"/>
                <a:gd name="T3" fmla="*/ 163 h 257"/>
                <a:gd name="T4" fmla="*/ 8 w 68"/>
                <a:gd name="T5" fmla="*/ 155 h 257"/>
                <a:gd name="T6" fmla="*/ 0 w 68"/>
                <a:gd name="T7" fmla="*/ 132 h 257"/>
                <a:gd name="T8" fmla="*/ 7 w 68"/>
                <a:gd name="T9" fmla="*/ 132 h 257"/>
                <a:gd name="T10" fmla="*/ 22 w 68"/>
                <a:gd name="T11" fmla="*/ 139 h 257"/>
                <a:gd name="T12" fmla="*/ 31 w 68"/>
                <a:gd name="T13" fmla="*/ 160 h 257"/>
                <a:gd name="T14" fmla="*/ 29 w 68"/>
                <a:gd name="T15" fmla="*/ 101 h 257"/>
                <a:gd name="T16" fmla="*/ 16 w 68"/>
                <a:gd name="T17" fmla="*/ 97 h 257"/>
                <a:gd name="T18" fmla="*/ 3 w 68"/>
                <a:gd name="T19" fmla="*/ 83 h 257"/>
                <a:gd name="T20" fmla="*/ 3 w 68"/>
                <a:gd name="T21" fmla="*/ 70 h 257"/>
                <a:gd name="T22" fmla="*/ 15 w 68"/>
                <a:gd name="T23" fmla="*/ 74 h 257"/>
                <a:gd name="T24" fmla="*/ 27 w 68"/>
                <a:gd name="T25" fmla="*/ 86 h 257"/>
                <a:gd name="T26" fmla="*/ 31 w 68"/>
                <a:gd name="T27" fmla="*/ 31 h 257"/>
                <a:gd name="T28" fmla="*/ 33 w 68"/>
                <a:gd name="T29" fmla="*/ 23 h 257"/>
                <a:gd name="T30" fmla="*/ 41 w 68"/>
                <a:gd name="T31" fmla="*/ 8 h 257"/>
                <a:gd name="T32" fmla="*/ 62 w 68"/>
                <a:gd name="T33" fmla="*/ 0 h 257"/>
                <a:gd name="T34" fmla="*/ 61 w 68"/>
                <a:gd name="T35" fmla="*/ 8 h 257"/>
                <a:gd name="T36" fmla="*/ 53 w 68"/>
                <a:gd name="T37" fmla="*/ 23 h 257"/>
                <a:gd name="T38" fmla="*/ 35 w 68"/>
                <a:gd name="T39" fmla="*/ 31 h 257"/>
                <a:gd name="T40" fmla="*/ 35 w 68"/>
                <a:gd name="T41" fmla="*/ 75 h 257"/>
                <a:gd name="T42" fmla="*/ 39 w 68"/>
                <a:gd name="T43" fmla="*/ 62 h 257"/>
                <a:gd name="T44" fmla="*/ 54 w 68"/>
                <a:gd name="T45" fmla="*/ 48 h 257"/>
                <a:gd name="T46" fmla="*/ 68 w 68"/>
                <a:gd name="T47" fmla="*/ 48 h 257"/>
                <a:gd name="T48" fmla="*/ 66 w 68"/>
                <a:gd name="T49" fmla="*/ 59 h 257"/>
                <a:gd name="T50" fmla="*/ 58 w 68"/>
                <a:gd name="T51" fmla="*/ 72 h 257"/>
                <a:gd name="T52" fmla="*/ 35 w 68"/>
                <a:gd name="T53" fmla="*/ 82 h 257"/>
                <a:gd name="T54" fmla="*/ 35 w 68"/>
                <a:gd name="T55" fmla="*/ 143 h 257"/>
                <a:gd name="T56" fmla="*/ 38 w 68"/>
                <a:gd name="T57" fmla="*/ 132 h 257"/>
                <a:gd name="T58" fmla="*/ 49 w 68"/>
                <a:gd name="T59" fmla="*/ 122 h 257"/>
                <a:gd name="T60" fmla="*/ 60 w 68"/>
                <a:gd name="T61" fmla="*/ 122 h 257"/>
                <a:gd name="T62" fmla="*/ 58 w 68"/>
                <a:gd name="T63" fmla="*/ 133 h 257"/>
                <a:gd name="T64" fmla="*/ 47 w 68"/>
                <a:gd name="T65" fmla="*/ 144 h 257"/>
                <a:gd name="T66" fmla="*/ 35 w 68"/>
                <a:gd name="T67" fmla="*/ 257 h 25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68" h="257">
                  <a:moveTo>
                    <a:pt x="31" y="257"/>
                  </a:moveTo>
                  <a:lnTo>
                    <a:pt x="31" y="164"/>
                  </a:lnTo>
                  <a:lnTo>
                    <a:pt x="29" y="163"/>
                  </a:lnTo>
                  <a:lnTo>
                    <a:pt x="23" y="163"/>
                  </a:lnTo>
                  <a:lnTo>
                    <a:pt x="16" y="160"/>
                  </a:lnTo>
                  <a:lnTo>
                    <a:pt x="8" y="155"/>
                  </a:lnTo>
                  <a:lnTo>
                    <a:pt x="3" y="145"/>
                  </a:lnTo>
                  <a:lnTo>
                    <a:pt x="0" y="132"/>
                  </a:lnTo>
                  <a:lnTo>
                    <a:pt x="3" y="132"/>
                  </a:lnTo>
                  <a:lnTo>
                    <a:pt x="7" y="132"/>
                  </a:lnTo>
                  <a:lnTo>
                    <a:pt x="15" y="135"/>
                  </a:lnTo>
                  <a:lnTo>
                    <a:pt x="22" y="139"/>
                  </a:lnTo>
                  <a:lnTo>
                    <a:pt x="27" y="147"/>
                  </a:lnTo>
                  <a:lnTo>
                    <a:pt x="31" y="160"/>
                  </a:lnTo>
                  <a:lnTo>
                    <a:pt x="31" y="101"/>
                  </a:lnTo>
                  <a:lnTo>
                    <a:pt x="29" y="101"/>
                  </a:lnTo>
                  <a:lnTo>
                    <a:pt x="23" y="99"/>
                  </a:lnTo>
                  <a:lnTo>
                    <a:pt x="16" y="97"/>
                  </a:lnTo>
                  <a:lnTo>
                    <a:pt x="8" y="91"/>
                  </a:lnTo>
                  <a:lnTo>
                    <a:pt x="3" y="83"/>
                  </a:lnTo>
                  <a:lnTo>
                    <a:pt x="0" y="70"/>
                  </a:lnTo>
                  <a:lnTo>
                    <a:pt x="3" y="70"/>
                  </a:lnTo>
                  <a:lnTo>
                    <a:pt x="7" y="71"/>
                  </a:lnTo>
                  <a:lnTo>
                    <a:pt x="15" y="74"/>
                  </a:lnTo>
                  <a:lnTo>
                    <a:pt x="22" y="78"/>
                  </a:lnTo>
                  <a:lnTo>
                    <a:pt x="27" y="86"/>
                  </a:lnTo>
                  <a:lnTo>
                    <a:pt x="31" y="97"/>
                  </a:lnTo>
                  <a:lnTo>
                    <a:pt x="31" y="31"/>
                  </a:lnTo>
                  <a:lnTo>
                    <a:pt x="31" y="28"/>
                  </a:lnTo>
                  <a:lnTo>
                    <a:pt x="33" y="23"/>
                  </a:lnTo>
                  <a:lnTo>
                    <a:pt x="35" y="15"/>
                  </a:lnTo>
                  <a:lnTo>
                    <a:pt x="41" y="8"/>
                  </a:lnTo>
                  <a:lnTo>
                    <a:pt x="50" y="2"/>
                  </a:lnTo>
                  <a:lnTo>
                    <a:pt x="62" y="0"/>
                  </a:lnTo>
                  <a:lnTo>
                    <a:pt x="62" y="2"/>
                  </a:lnTo>
                  <a:lnTo>
                    <a:pt x="61" y="8"/>
                  </a:lnTo>
                  <a:lnTo>
                    <a:pt x="58" y="15"/>
                  </a:lnTo>
                  <a:lnTo>
                    <a:pt x="53" y="23"/>
                  </a:lnTo>
                  <a:lnTo>
                    <a:pt x="46" y="28"/>
                  </a:lnTo>
                  <a:lnTo>
                    <a:pt x="35" y="31"/>
                  </a:lnTo>
                  <a:lnTo>
                    <a:pt x="35" y="78"/>
                  </a:lnTo>
                  <a:lnTo>
                    <a:pt x="35" y="75"/>
                  </a:lnTo>
                  <a:lnTo>
                    <a:pt x="37" y="70"/>
                  </a:lnTo>
                  <a:lnTo>
                    <a:pt x="39" y="62"/>
                  </a:lnTo>
                  <a:lnTo>
                    <a:pt x="45" y="55"/>
                  </a:lnTo>
                  <a:lnTo>
                    <a:pt x="54" y="48"/>
                  </a:lnTo>
                  <a:lnTo>
                    <a:pt x="66" y="47"/>
                  </a:lnTo>
                  <a:lnTo>
                    <a:pt x="68" y="48"/>
                  </a:lnTo>
                  <a:lnTo>
                    <a:pt x="68" y="52"/>
                  </a:lnTo>
                  <a:lnTo>
                    <a:pt x="66" y="59"/>
                  </a:lnTo>
                  <a:lnTo>
                    <a:pt x="64" y="66"/>
                  </a:lnTo>
                  <a:lnTo>
                    <a:pt x="58" y="72"/>
                  </a:lnTo>
                  <a:lnTo>
                    <a:pt x="50" y="78"/>
                  </a:lnTo>
                  <a:lnTo>
                    <a:pt x="35" y="82"/>
                  </a:lnTo>
                  <a:lnTo>
                    <a:pt x="35" y="144"/>
                  </a:lnTo>
                  <a:lnTo>
                    <a:pt x="35" y="143"/>
                  </a:lnTo>
                  <a:lnTo>
                    <a:pt x="37" y="139"/>
                  </a:lnTo>
                  <a:lnTo>
                    <a:pt x="38" y="132"/>
                  </a:lnTo>
                  <a:lnTo>
                    <a:pt x="42" y="126"/>
                  </a:lnTo>
                  <a:lnTo>
                    <a:pt x="49" y="122"/>
                  </a:lnTo>
                  <a:lnTo>
                    <a:pt x="58" y="121"/>
                  </a:lnTo>
                  <a:lnTo>
                    <a:pt x="60" y="122"/>
                  </a:lnTo>
                  <a:lnTo>
                    <a:pt x="60" y="126"/>
                  </a:lnTo>
                  <a:lnTo>
                    <a:pt x="58" y="133"/>
                  </a:lnTo>
                  <a:lnTo>
                    <a:pt x="56" y="139"/>
                  </a:lnTo>
                  <a:lnTo>
                    <a:pt x="47" y="144"/>
                  </a:lnTo>
                  <a:lnTo>
                    <a:pt x="35" y="148"/>
                  </a:lnTo>
                  <a:lnTo>
                    <a:pt x="35" y="257"/>
                  </a:lnTo>
                  <a:lnTo>
                    <a:pt x="31" y="257"/>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2" name="Freeform 18">
              <a:extLst>
                <a:ext uri="{FF2B5EF4-FFF2-40B4-BE49-F238E27FC236}">
                  <a16:creationId xmlns="" xmlns:a16="http://schemas.microsoft.com/office/drawing/2014/main" id="{06DC6535-F702-40AF-A5D6-F7F107FA33A8}"/>
                </a:ext>
              </a:extLst>
            </p:cNvPr>
            <p:cNvSpPr>
              <a:spLocks/>
            </p:cNvSpPr>
            <p:nvPr/>
          </p:nvSpPr>
          <p:spPr bwMode="gray">
            <a:xfrm>
              <a:off x="1672" y="164"/>
              <a:ext cx="111" cy="425"/>
            </a:xfrm>
            <a:custGeom>
              <a:avLst/>
              <a:gdLst>
                <a:gd name="T0" fmla="*/ 52 w 111"/>
                <a:gd name="T1" fmla="*/ 272 h 425"/>
                <a:gd name="T2" fmla="*/ 44 w 111"/>
                <a:gd name="T3" fmla="*/ 270 h 425"/>
                <a:gd name="T4" fmla="*/ 26 w 111"/>
                <a:gd name="T5" fmla="*/ 265 h 425"/>
                <a:gd name="T6" fmla="*/ 8 w 111"/>
                <a:gd name="T7" fmla="*/ 249 h 425"/>
                <a:gd name="T8" fmla="*/ 0 w 111"/>
                <a:gd name="T9" fmla="*/ 219 h 425"/>
                <a:gd name="T10" fmla="*/ 8 w 111"/>
                <a:gd name="T11" fmla="*/ 219 h 425"/>
                <a:gd name="T12" fmla="*/ 25 w 111"/>
                <a:gd name="T13" fmla="*/ 223 h 425"/>
                <a:gd name="T14" fmla="*/ 41 w 111"/>
                <a:gd name="T15" fmla="*/ 235 h 425"/>
                <a:gd name="T16" fmla="*/ 52 w 111"/>
                <a:gd name="T17" fmla="*/ 265 h 425"/>
                <a:gd name="T18" fmla="*/ 50 w 111"/>
                <a:gd name="T19" fmla="*/ 168 h 425"/>
                <a:gd name="T20" fmla="*/ 35 w 111"/>
                <a:gd name="T21" fmla="*/ 165 h 425"/>
                <a:gd name="T22" fmla="*/ 17 w 111"/>
                <a:gd name="T23" fmla="*/ 156 h 425"/>
                <a:gd name="T24" fmla="*/ 3 w 111"/>
                <a:gd name="T25" fmla="*/ 134 h 425"/>
                <a:gd name="T26" fmla="*/ 3 w 111"/>
                <a:gd name="T27" fmla="*/ 116 h 425"/>
                <a:gd name="T28" fmla="*/ 19 w 111"/>
                <a:gd name="T29" fmla="*/ 120 h 425"/>
                <a:gd name="T30" fmla="*/ 39 w 111"/>
                <a:gd name="T31" fmla="*/ 133 h 425"/>
                <a:gd name="T32" fmla="*/ 52 w 111"/>
                <a:gd name="T33" fmla="*/ 161 h 425"/>
                <a:gd name="T34" fmla="*/ 53 w 111"/>
                <a:gd name="T35" fmla="*/ 50 h 425"/>
                <a:gd name="T36" fmla="*/ 54 w 111"/>
                <a:gd name="T37" fmla="*/ 36 h 425"/>
                <a:gd name="T38" fmla="*/ 65 w 111"/>
                <a:gd name="T39" fmla="*/ 17 h 425"/>
                <a:gd name="T40" fmla="*/ 87 w 111"/>
                <a:gd name="T41" fmla="*/ 3 h 425"/>
                <a:gd name="T42" fmla="*/ 103 w 111"/>
                <a:gd name="T43" fmla="*/ 3 h 425"/>
                <a:gd name="T44" fmla="*/ 99 w 111"/>
                <a:gd name="T45" fmla="*/ 21 h 425"/>
                <a:gd name="T46" fmla="*/ 84 w 111"/>
                <a:gd name="T47" fmla="*/ 42 h 425"/>
                <a:gd name="T48" fmla="*/ 58 w 111"/>
                <a:gd name="T49" fmla="*/ 52 h 425"/>
                <a:gd name="T50" fmla="*/ 58 w 111"/>
                <a:gd name="T51" fmla="*/ 127 h 425"/>
                <a:gd name="T52" fmla="*/ 61 w 111"/>
                <a:gd name="T53" fmla="*/ 112 h 425"/>
                <a:gd name="T54" fmla="*/ 72 w 111"/>
                <a:gd name="T55" fmla="*/ 94 h 425"/>
                <a:gd name="T56" fmla="*/ 93 w 111"/>
                <a:gd name="T57" fmla="*/ 80 h 425"/>
                <a:gd name="T58" fmla="*/ 111 w 111"/>
                <a:gd name="T59" fmla="*/ 80 h 425"/>
                <a:gd name="T60" fmla="*/ 111 w 111"/>
                <a:gd name="T61" fmla="*/ 91 h 425"/>
                <a:gd name="T62" fmla="*/ 107 w 111"/>
                <a:gd name="T63" fmla="*/ 108 h 425"/>
                <a:gd name="T64" fmla="*/ 91 w 111"/>
                <a:gd name="T65" fmla="*/ 126 h 425"/>
                <a:gd name="T66" fmla="*/ 58 w 111"/>
                <a:gd name="T67" fmla="*/ 135 h 425"/>
                <a:gd name="T68" fmla="*/ 58 w 111"/>
                <a:gd name="T69" fmla="*/ 236 h 425"/>
                <a:gd name="T70" fmla="*/ 61 w 111"/>
                <a:gd name="T71" fmla="*/ 223 h 425"/>
                <a:gd name="T72" fmla="*/ 73 w 111"/>
                <a:gd name="T73" fmla="*/ 208 h 425"/>
                <a:gd name="T74" fmla="*/ 97 w 111"/>
                <a:gd name="T75" fmla="*/ 200 h 425"/>
                <a:gd name="T76" fmla="*/ 99 w 111"/>
                <a:gd name="T77" fmla="*/ 207 h 425"/>
                <a:gd name="T78" fmla="*/ 97 w 111"/>
                <a:gd name="T79" fmla="*/ 220 h 425"/>
                <a:gd name="T80" fmla="*/ 87 w 111"/>
                <a:gd name="T81" fmla="*/ 235 h 425"/>
                <a:gd name="T82" fmla="*/ 58 w 111"/>
                <a:gd name="T83" fmla="*/ 245 h 425"/>
                <a:gd name="T84" fmla="*/ 52 w 111"/>
                <a:gd name="T85" fmla="*/ 425 h 4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11" h="425">
                  <a:moveTo>
                    <a:pt x="52" y="425"/>
                  </a:moveTo>
                  <a:lnTo>
                    <a:pt x="52" y="272"/>
                  </a:lnTo>
                  <a:lnTo>
                    <a:pt x="50" y="270"/>
                  </a:lnTo>
                  <a:lnTo>
                    <a:pt x="44" y="270"/>
                  </a:lnTo>
                  <a:lnTo>
                    <a:pt x="35" y="269"/>
                  </a:lnTo>
                  <a:lnTo>
                    <a:pt x="26" y="265"/>
                  </a:lnTo>
                  <a:lnTo>
                    <a:pt x="17" y="258"/>
                  </a:lnTo>
                  <a:lnTo>
                    <a:pt x="8" y="249"/>
                  </a:lnTo>
                  <a:lnTo>
                    <a:pt x="3" y="236"/>
                  </a:lnTo>
                  <a:lnTo>
                    <a:pt x="0" y="219"/>
                  </a:lnTo>
                  <a:lnTo>
                    <a:pt x="3" y="219"/>
                  </a:lnTo>
                  <a:lnTo>
                    <a:pt x="8" y="219"/>
                  </a:lnTo>
                  <a:lnTo>
                    <a:pt x="15" y="220"/>
                  </a:lnTo>
                  <a:lnTo>
                    <a:pt x="25" y="223"/>
                  </a:lnTo>
                  <a:lnTo>
                    <a:pt x="33" y="227"/>
                  </a:lnTo>
                  <a:lnTo>
                    <a:pt x="41" y="235"/>
                  </a:lnTo>
                  <a:lnTo>
                    <a:pt x="48" y="247"/>
                  </a:lnTo>
                  <a:lnTo>
                    <a:pt x="52" y="265"/>
                  </a:lnTo>
                  <a:lnTo>
                    <a:pt x="52" y="168"/>
                  </a:lnTo>
                  <a:lnTo>
                    <a:pt x="50" y="168"/>
                  </a:lnTo>
                  <a:lnTo>
                    <a:pt x="44" y="168"/>
                  </a:lnTo>
                  <a:lnTo>
                    <a:pt x="35" y="165"/>
                  </a:lnTo>
                  <a:lnTo>
                    <a:pt x="26" y="161"/>
                  </a:lnTo>
                  <a:lnTo>
                    <a:pt x="17" y="156"/>
                  </a:lnTo>
                  <a:lnTo>
                    <a:pt x="8" y="146"/>
                  </a:lnTo>
                  <a:lnTo>
                    <a:pt x="3" y="134"/>
                  </a:lnTo>
                  <a:lnTo>
                    <a:pt x="0" y="116"/>
                  </a:lnTo>
                  <a:lnTo>
                    <a:pt x="3" y="116"/>
                  </a:lnTo>
                  <a:lnTo>
                    <a:pt x="10" y="118"/>
                  </a:lnTo>
                  <a:lnTo>
                    <a:pt x="19" y="120"/>
                  </a:lnTo>
                  <a:lnTo>
                    <a:pt x="29" y="125"/>
                  </a:lnTo>
                  <a:lnTo>
                    <a:pt x="39" y="133"/>
                  </a:lnTo>
                  <a:lnTo>
                    <a:pt x="48" y="145"/>
                  </a:lnTo>
                  <a:lnTo>
                    <a:pt x="52" y="161"/>
                  </a:lnTo>
                  <a:lnTo>
                    <a:pt x="52" y="52"/>
                  </a:lnTo>
                  <a:lnTo>
                    <a:pt x="53" y="50"/>
                  </a:lnTo>
                  <a:lnTo>
                    <a:pt x="53" y="44"/>
                  </a:lnTo>
                  <a:lnTo>
                    <a:pt x="54" y="36"/>
                  </a:lnTo>
                  <a:lnTo>
                    <a:pt x="58" y="26"/>
                  </a:lnTo>
                  <a:lnTo>
                    <a:pt x="65" y="17"/>
                  </a:lnTo>
                  <a:lnTo>
                    <a:pt x="75" y="9"/>
                  </a:lnTo>
                  <a:lnTo>
                    <a:pt x="87" y="3"/>
                  </a:lnTo>
                  <a:lnTo>
                    <a:pt x="104" y="0"/>
                  </a:lnTo>
                  <a:lnTo>
                    <a:pt x="103" y="3"/>
                  </a:lnTo>
                  <a:lnTo>
                    <a:pt x="102" y="11"/>
                  </a:lnTo>
                  <a:lnTo>
                    <a:pt x="99" y="21"/>
                  </a:lnTo>
                  <a:lnTo>
                    <a:pt x="92" y="32"/>
                  </a:lnTo>
                  <a:lnTo>
                    <a:pt x="84" y="42"/>
                  </a:lnTo>
                  <a:lnTo>
                    <a:pt x="73" y="49"/>
                  </a:lnTo>
                  <a:lnTo>
                    <a:pt x="58" y="52"/>
                  </a:lnTo>
                  <a:lnTo>
                    <a:pt x="58" y="130"/>
                  </a:lnTo>
                  <a:lnTo>
                    <a:pt x="58" y="127"/>
                  </a:lnTo>
                  <a:lnTo>
                    <a:pt x="60" y="122"/>
                  </a:lnTo>
                  <a:lnTo>
                    <a:pt x="61" y="112"/>
                  </a:lnTo>
                  <a:lnTo>
                    <a:pt x="65" y="103"/>
                  </a:lnTo>
                  <a:lnTo>
                    <a:pt x="72" y="94"/>
                  </a:lnTo>
                  <a:lnTo>
                    <a:pt x="80" y="85"/>
                  </a:lnTo>
                  <a:lnTo>
                    <a:pt x="93" y="80"/>
                  </a:lnTo>
                  <a:lnTo>
                    <a:pt x="110" y="77"/>
                  </a:lnTo>
                  <a:lnTo>
                    <a:pt x="111" y="80"/>
                  </a:lnTo>
                  <a:lnTo>
                    <a:pt x="111" y="84"/>
                  </a:lnTo>
                  <a:lnTo>
                    <a:pt x="111" y="91"/>
                  </a:lnTo>
                  <a:lnTo>
                    <a:pt x="110" y="100"/>
                  </a:lnTo>
                  <a:lnTo>
                    <a:pt x="107" y="108"/>
                  </a:lnTo>
                  <a:lnTo>
                    <a:pt x="100" y="118"/>
                  </a:lnTo>
                  <a:lnTo>
                    <a:pt x="91" y="126"/>
                  </a:lnTo>
                  <a:lnTo>
                    <a:pt x="77" y="133"/>
                  </a:lnTo>
                  <a:lnTo>
                    <a:pt x="58" y="135"/>
                  </a:lnTo>
                  <a:lnTo>
                    <a:pt x="58" y="239"/>
                  </a:lnTo>
                  <a:lnTo>
                    <a:pt x="58" y="236"/>
                  </a:lnTo>
                  <a:lnTo>
                    <a:pt x="60" y="231"/>
                  </a:lnTo>
                  <a:lnTo>
                    <a:pt x="61" y="223"/>
                  </a:lnTo>
                  <a:lnTo>
                    <a:pt x="66" y="215"/>
                  </a:lnTo>
                  <a:lnTo>
                    <a:pt x="73" y="208"/>
                  </a:lnTo>
                  <a:lnTo>
                    <a:pt x="83" y="203"/>
                  </a:lnTo>
                  <a:lnTo>
                    <a:pt x="97" y="200"/>
                  </a:lnTo>
                  <a:lnTo>
                    <a:pt x="97" y="201"/>
                  </a:lnTo>
                  <a:lnTo>
                    <a:pt x="99" y="207"/>
                  </a:lnTo>
                  <a:lnTo>
                    <a:pt x="99" y="212"/>
                  </a:lnTo>
                  <a:lnTo>
                    <a:pt x="97" y="220"/>
                  </a:lnTo>
                  <a:lnTo>
                    <a:pt x="93" y="228"/>
                  </a:lnTo>
                  <a:lnTo>
                    <a:pt x="87" y="235"/>
                  </a:lnTo>
                  <a:lnTo>
                    <a:pt x="75" y="242"/>
                  </a:lnTo>
                  <a:lnTo>
                    <a:pt x="58" y="245"/>
                  </a:lnTo>
                  <a:lnTo>
                    <a:pt x="58" y="425"/>
                  </a:lnTo>
                  <a:lnTo>
                    <a:pt x="52" y="425"/>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3" name="Freeform 19">
              <a:extLst>
                <a:ext uri="{FF2B5EF4-FFF2-40B4-BE49-F238E27FC236}">
                  <a16:creationId xmlns="" xmlns:a16="http://schemas.microsoft.com/office/drawing/2014/main" id="{88525EF1-27FA-4E0A-BAEE-C4435AF18A55}"/>
                </a:ext>
              </a:extLst>
            </p:cNvPr>
            <p:cNvSpPr>
              <a:spLocks/>
            </p:cNvSpPr>
            <p:nvPr/>
          </p:nvSpPr>
          <p:spPr bwMode="gray">
            <a:xfrm>
              <a:off x="2065" y="362"/>
              <a:ext cx="99" cy="227"/>
            </a:xfrm>
            <a:custGeom>
              <a:avLst/>
              <a:gdLst>
                <a:gd name="T0" fmla="*/ 52 w 100"/>
                <a:gd name="T1" fmla="*/ 176 h 228"/>
                <a:gd name="T2" fmla="*/ 59 w 100"/>
                <a:gd name="T3" fmla="*/ 176 h 228"/>
                <a:gd name="T4" fmla="*/ 74 w 100"/>
                <a:gd name="T5" fmla="*/ 169 h 228"/>
                <a:gd name="T6" fmla="*/ 86 w 100"/>
                <a:gd name="T7" fmla="*/ 154 h 228"/>
                <a:gd name="T8" fmla="*/ 86 w 100"/>
                <a:gd name="T9" fmla="*/ 141 h 228"/>
                <a:gd name="T10" fmla="*/ 74 w 100"/>
                <a:gd name="T11" fmla="*/ 143 h 228"/>
                <a:gd name="T12" fmla="*/ 58 w 100"/>
                <a:gd name="T13" fmla="*/ 158 h 228"/>
                <a:gd name="T14" fmla="*/ 52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2 w 100"/>
                <a:gd name="T29" fmla="*/ 115 h 228"/>
                <a:gd name="T30" fmla="*/ 55 w 100"/>
                <a:gd name="T31" fmla="*/ 48 h 228"/>
                <a:gd name="T32" fmla="*/ 67 w 100"/>
                <a:gd name="T33" fmla="*/ 45 h 228"/>
                <a:gd name="T34" fmla="*/ 85 w 100"/>
                <a:gd name="T35" fmla="*/ 37 h 228"/>
                <a:gd name="T36" fmla="*/ 97 w 100"/>
                <a:gd name="T37" fmla="*/ 17 h 228"/>
                <a:gd name="T38" fmla="*/ 97 w 100"/>
                <a:gd name="T39" fmla="*/ 0 h 228"/>
                <a:gd name="T40" fmla="*/ 83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1 w 100"/>
                <a:gd name="T53" fmla="*/ 3 h 228"/>
                <a:gd name="T54" fmla="*/ 5 w 100"/>
                <a:gd name="T55" fmla="*/ 19 h 228"/>
                <a:gd name="T56" fmla="*/ 19 w 100"/>
                <a:gd name="T57" fmla="*/ 38 h 228"/>
                <a:gd name="T58" fmla="*/ 47 w 100"/>
                <a:gd name="T59" fmla="*/ 48 h 228"/>
                <a:gd name="T60" fmla="*/ 47 w 100"/>
                <a:gd name="T61" fmla="*/ 132 h 228"/>
                <a:gd name="T62" fmla="*/ 42 w 100"/>
                <a:gd name="T63" fmla="*/ 118 h 228"/>
                <a:gd name="T64" fmla="*/ 25 w 100"/>
                <a:gd name="T65" fmla="*/ 103 h 228"/>
                <a:gd name="T66" fmla="*/ 12 w 100"/>
                <a:gd name="T67" fmla="*/ 103 h 228"/>
                <a:gd name="T68" fmla="*/ 16 w 100"/>
                <a:gd name="T69" fmla="*/ 116 h 228"/>
                <a:gd name="T70" fmla="*/ 25 w 100"/>
                <a:gd name="T71" fmla="*/ 132 h 228"/>
                <a:gd name="T72" fmla="*/ 47 w 100"/>
                <a:gd name="T73" fmla="*/ 141 h 228"/>
                <a:gd name="T74" fmla="*/ 52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2" y="228"/>
                  </a:moveTo>
                  <a:lnTo>
                    <a:pt x="52" y="176"/>
                  </a:lnTo>
                  <a:lnTo>
                    <a:pt x="55" y="176"/>
                  </a:lnTo>
                  <a:lnTo>
                    <a:pt x="59" y="176"/>
                  </a:lnTo>
                  <a:lnTo>
                    <a:pt x="67" y="173"/>
                  </a:lnTo>
                  <a:lnTo>
                    <a:pt x="74" y="169"/>
                  </a:lnTo>
                  <a:lnTo>
                    <a:pt x="81" y="163"/>
                  </a:lnTo>
                  <a:lnTo>
                    <a:pt x="86" y="154"/>
                  </a:lnTo>
                  <a:lnTo>
                    <a:pt x="88" y="141"/>
                  </a:lnTo>
                  <a:lnTo>
                    <a:pt x="86" y="141"/>
                  </a:lnTo>
                  <a:lnTo>
                    <a:pt x="81" y="142"/>
                  </a:lnTo>
                  <a:lnTo>
                    <a:pt x="74" y="143"/>
                  </a:lnTo>
                  <a:lnTo>
                    <a:pt x="66" y="149"/>
                  </a:lnTo>
                  <a:lnTo>
                    <a:pt x="58" y="158"/>
                  </a:lnTo>
                  <a:lnTo>
                    <a:pt x="52" y="173"/>
                  </a:lnTo>
                  <a:lnTo>
                    <a:pt x="52" y="118"/>
                  </a:lnTo>
                  <a:lnTo>
                    <a:pt x="55" y="118"/>
                  </a:lnTo>
                  <a:lnTo>
                    <a:pt x="61" y="116"/>
                  </a:lnTo>
                  <a:lnTo>
                    <a:pt x="69" y="115"/>
                  </a:lnTo>
                  <a:lnTo>
                    <a:pt x="78" y="110"/>
                  </a:lnTo>
                  <a:lnTo>
                    <a:pt x="86" y="103"/>
                  </a:lnTo>
                  <a:lnTo>
                    <a:pt x="92" y="92"/>
                  </a:lnTo>
                  <a:lnTo>
                    <a:pt x="94" y="77"/>
                  </a:lnTo>
                  <a:lnTo>
                    <a:pt x="92" y="77"/>
                  </a:lnTo>
                  <a:lnTo>
                    <a:pt x="88" y="77"/>
                  </a:lnTo>
                  <a:lnTo>
                    <a:pt x="81" y="79"/>
                  </a:lnTo>
                  <a:lnTo>
                    <a:pt x="73" y="81"/>
                  </a:lnTo>
                  <a:lnTo>
                    <a:pt x="65" y="88"/>
                  </a:lnTo>
                  <a:lnTo>
                    <a:pt x="58" y="99"/>
                  </a:lnTo>
                  <a:lnTo>
                    <a:pt x="52" y="115"/>
                  </a:lnTo>
                  <a:lnTo>
                    <a:pt x="52" y="48"/>
                  </a:lnTo>
                  <a:lnTo>
                    <a:pt x="55" y="48"/>
                  </a:lnTo>
                  <a:lnTo>
                    <a:pt x="61" y="48"/>
                  </a:lnTo>
                  <a:lnTo>
                    <a:pt x="67" y="45"/>
                  </a:lnTo>
                  <a:lnTo>
                    <a:pt x="77" y="42"/>
                  </a:lnTo>
                  <a:lnTo>
                    <a:pt x="85" y="37"/>
                  </a:lnTo>
                  <a:lnTo>
                    <a:pt x="92" y="27"/>
                  </a:lnTo>
                  <a:lnTo>
                    <a:pt x="97" y="17"/>
                  </a:lnTo>
                  <a:lnTo>
                    <a:pt x="100" y="0"/>
                  </a:lnTo>
                  <a:lnTo>
                    <a:pt x="97" y="0"/>
                  </a:lnTo>
                  <a:lnTo>
                    <a:pt x="92" y="0"/>
                  </a:lnTo>
                  <a:lnTo>
                    <a:pt x="83" y="3"/>
                  </a:lnTo>
                  <a:lnTo>
                    <a:pt x="74" y="7"/>
                  </a:lnTo>
                  <a:lnTo>
                    <a:pt x="65" y="14"/>
                  </a:lnTo>
                  <a:lnTo>
                    <a:pt x="56" y="27"/>
                  </a:lnTo>
                  <a:lnTo>
                    <a:pt x="50" y="45"/>
                  </a:lnTo>
                  <a:lnTo>
                    <a:pt x="50" y="42"/>
                  </a:lnTo>
                  <a:lnTo>
                    <a:pt x="47" y="35"/>
                  </a:lnTo>
                  <a:lnTo>
                    <a:pt x="43" y="27"/>
                  </a:lnTo>
                  <a:lnTo>
                    <a:pt x="38" y="18"/>
                  </a:lnTo>
                  <a:lnTo>
                    <a:pt x="28" y="10"/>
                  </a:lnTo>
                  <a:lnTo>
                    <a:pt x="16" y="3"/>
                  </a:lnTo>
                  <a:lnTo>
                    <a:pt x="0" y="0"/>
                  </a:lnTo>
                  <a:lnTo>
                    <a:pt x="1" y="3"/>
                  </a:lnTo>
                  <a:lnTo>
                    <a:pt x="3" y="10"/>
                  </a:lnTo>
                  <a:lnTo>
                    <a:pt x="5" y="19"/>
                  </a:lnTo>
                  <a:lnTo>
                    <a:pt x="11" y="29"/>
                  </a:lnTo>
                  <a:lnTo>
                    <a:pt x="19" y="38"/>
                  </a:lnTo>
                  <a:lnTo>
                    <a:pt x="31" y="45"/>
                  </a:lnTo>
                  <a:lnTo>
                    <a:pt x="47" y="48"/>
                  </a:lnTo>
                  <a:lnTo>
                    <a:pt x="47" y="135"/>
                  </a:lnTo>
                  <a:lnTo>
                    <a:pt x="47" y="132"/>
                  </a:lnTo>
                  <a:lnTo>
                    <a:pt x="46" y="126"/>
                  </a:lnTo>
                  <a:lnTo>
                    <a:pt x="42" y="118"/>
                  </a:lnTo>
                  <a:lnTo>
                    <a:pt x="35" y="110"/>
                  </a:lnTo>
                  <a:lnTo>
                    <a:pt x="25" y="103"/>
                  </a:lnTo>
                  <a:lnTo>
                    <a:pt x="12" y="100"/>
                  </a:lnTo>
                  <a:lnTo>
                    <a:pt x="12" y="103"/>
                  </a:lnTo>
                  <a:lnTo>
                    <a:pt x="13" y="108"/>
                  </a:lnTo>
                  <a:lnTo>
                    <a:pt x="16" y="116"/>
                  </a:lnTo>
                  <a:lnTo>
                    <a:pt x="20" y="124"/>
                  </a:lnTo>
                  <a:lnTo>
                    <a:pt x="25" y="132"/>
                  </a:lnTo>
                  <a:lnTo>
                    <a:pt x="35" y="139"/>
                  </a:lnTo>
                  <a:lnTo>
                    <a:pt x="47" y="141"/>
                  </a:lnTo>
                  <a:lnTo>
                    <a:pt x="47" y="228"/>
                  </a:lnTo>
                  <a:lnTo>
                    <a:pt x="52" y="228"/>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4" name="Freeform 20">
              <a:extLst>
                <a:ext uri="{FF2B5EF4-FFF2-40B4-BE49-F238E27FC236}">
                  <a16:creationId xmlns="" xmlns:a16="http://schemas.microsoft.com/office/drawing/2014/main" id="{966D12EC-B94C-40E9-9AF4-2402B9036686}"/>
                </a:ext>
              </a:extLst>
            </p:cNvPr>
            <p:cNvSpPr>
              <a:spLocks/>
            </p:cNvSpPr>
            <p:nvPr/>
          </p:nvSpPr>
          <p:spPr bwMode="gray">
            <a:xfrm>
              <a:off x="2921" y="362"/>
              <a:ext cx="100" cy="227"/>
            </a:xfrm>
            <a:custGeom>
              <a:avLst/>
              <a:gdLst>
                <a:gd name="T0" fmla="*/ 53 w 100"/>
                <a:gd name="T1" fmla="*/ 176 h 228"/>
                <a:gd name="T2" fmla="*/ 60 w 100"/>
                <a:gd name="T3" fmla="*/ 176 h 228"/>
                <a:gd name="T4" fmla="*/ 74 w 100"/>
                <a:gd name="T5" fmla="*/ 169 h 228"/>
                <a:gd name="T6" fmla="*/ 87 w 100"/>
                <a:gd name="T7" fmla="*/ 154 h 228"/>
                <a:gd name="T8" fmla="*/ 87 w 100"/>
                <a:gd name="T9" fmla="*/ 141 h 228"/>
                <a:gd name="T10" fmla="*/ 74 w 100"/>
                <a:gd name="T11" fmla="*/ 143 h 228"/>
                <a:gd name="T12" fmla="*/ 60 w 100"/>
                <a:gd name="T13" fmla="*/ 158 h 228"/>
                <a:gd name="T14" fmla="*/ 53 w 100"/>
                <a:gd name="T15" fmla="*/ 118 h 228"/>
                <a:gd name="T16" fmla="*/ 61 w 100"/>
                <a:gd name="T17" fmla="*/ 116 h 228"/>
                <a:gd name="T18" fmla="*/ 78 w 100"/>
                <a:gd name="T19" fmla="*/ 110 h 228"/>
                <a:gd name="T20" fmla="*/ 92 w 100"/>
                <a:gd name="T21" fmla="*/ 92 h 228"/>
                <a:gd name="T22" fmla="*/ 92 w 100"/>
                <a:gd name="T23" fmla="*/ 77 h 228"/>
                <a:gd name="T24" fmla="*/ 81 w 100"/>
                <a:gd name="T25" fmla="*/ 79 h 228"/>
                <a:gd name="T26" fmla="*/ 65 w 100"/>
                <a:gd name="T27" fmla="*/ 88 h 228"/>
                <a:gd name="T28" fmla="*/ 53 w 100"/>
                <a:gd name="T29" fmla="*/ 115 h 228"/>
                <a:gd name="T30" fmla="*/ 56 w 100"/>
                <a:gd name="T31" fmla="*/ 48 h 228"/>
                <a:gd name="T32" fmla="*/ 68 w 100"/>
                <a:gd name="T33" fmla="*/ 45 h 228"/>
                <a:gd name="T34" fmla="*/ 85 w 100"/>
                <a:gd name="T35" fmla="*/ 37 h 228"/>
                <a:gd name="T36" fmla="*/ 97 w 100"/>
                <a:gd name="T37" fmla="*/ 17 h 228"/>
                <a:gd name="T38" fmla="*/ 97 w 100"/>
                <a:gd name="T39" fmla="*/ 0 h 228"/>
                <a:gd name="T40" fmla="*/ 84 w 100"/>
                <a:gd name="T41" fmla="*/ 3 h 228"/>
                <a:gd name="T42" fmla="*/ 65 w 100"/>
                <a:gd name="T43" fmla="*/ 14 h 228"/>
                <a:gd name="T44" fmla="*/ 50 w 100"/>
                <a:gd name="T45" fmla="*/ 45 h 228"/>
                <a:gd name="T46" fmla="*/ 47 w 100"/>
                <a:gd name="T47" fmla="*/ 35 h 228"/>
                <a:gd name="T48" fmla="*/ 38 w 100"/>
                <a:gd name="T49" fmla="*/ 18 h 228"/>
                <a:gd name="T50" fmla="*/ 16 w 100"/>
                <a:gd name="T51" fmla="*/ 3 h 228"/>
                <a:gd name="T52" fmla="*/ 2 w 100"/>
                <a:gd name="T53" fmla="*/ 3 h 228"/>
                <a:gd name="T54" fmla="*/ 6 w 100"/>
                <a:gd name="T55" fmla="*/ 19 h 228"/>
                <a:gd name="T56" fmla="*/ 19 w 100"/>
                <a:gd name="T57" fmla="*/ 38 h 228"/>
                <a:gd name="T58" fmla="*/ 47 w 100"/>
                <a:gd name="T59" fmla="*/ 48 h 228"/>
                <a:gd name="T60" fmla="*/ 47 w 100"/>
                <a:gd name="T61" fmla="*/ 132 h 228"/>
                <a:gd name="T62" fmla="*/ 42 w 100"/>
                <a:gd name="T63" fmla="*/ 118 h 228"/>
                <a:gd name="T64" fmla="*/ 26 w 100"/>
                <a:gd name="T65" fmla="*/ 103 h 228"/>
                <a:gd name="T66" fmla="*/ 12 w 100"/>
                <a:gd name="T67" fmla="*/ 103 h 228"/>
                <a:gd name="T68" fmla="*/ 16 w 100"/>
                <a:gd name="T69" fmla="*/ 116 h 228"/>
                <a:gd name="T70" fmla="*/ 26 w 100"/>
                <a:gd name="T71" fmla="*/ 132 h 228"/>
                <a:gd name="T72" fmla="*/ 47 w 100"/>
                <a:gd name="T73" fmla="*/ 141 h 228"/>
                <a:gd name="T74" fmla="*/ 53 w 100"/>
                <a:gd name="T75" fmla="*/ 228 h 2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228">
                  <a:moveTo>
                    <a:pt x="53" y="228"/>
                  </a:moveTo>
                  <a:lnTo>
                    <a:pt x="53" y="176"/>
                  </a:lnTo>
                  <a:lnTo>
                    <a:pt x="56" y="176"/>
                  </a:lnTo>
                  <a:lnTo>
                    <a:pt x="60" y="176"/>
                  </a:lnTo>
                  <a:lnTo>
                    <a:pt x="68" y="173"/>
                  </a:lnTo>
                  <a:lnTo>
                    <a:pt x="74" y="169"/>
                  </a:lnTo>
                  <a:lnTo>
                    <a:pt x="81" y="163"/>
                  </a:lnTo>
                  <a:lnTo>
                    <a:pt x="87" y="154"/>
                  </a:lnTo>
                  <a:lnTo>
                    <a:pt x="88" y="141"/>
                  </a:lnTo>
                  <a:lnTo>
                    <a:pt x="87" y="141"/>
                  </a:lnTo>
                  <a:lnTo>
                    <a:pt x="81" y="142"/>
                  </a:lnTo>
                  <a:lnTo>
                    <a:pt x="74" y="143"/>
                  </a:lnTo>
                  <a:lnTo>
                    <a:pt x="66" y="149"/>
                  </a:lnTo>
                  <a:lnTo>
                    <a:pt x="60" y="158"/>
                  </a:lnTo>
                  <a:lnTo>
                    <a:pt x="53" y="173"/>
                  </a:lnTo>
                  <a:lnTo>
                    <a:pt x="53" y="118"/>
                  </a:lnTo>
                  <a:lnTo>
                    <a:pt x="56" y="118"/>
                  </a:lnTo>
                  <a:lnTo>
                    <a:pt x="61" y="116"/>
                  </a:lnTo>
                  <a:lnTo>
                    <a:pt x="69" y="115"/>
                  </a:lnTo>
                  <a:lnTo>
                    <a:pt x="78" y="110"/>
                  </a:lnTo>
                  <a:lnTo>
                    <a:pt x="87" y="103"/>
                  </a:lnTo>
                  <a:lnTo>
                    <a:pt x="92" y="92"/>
                  </a:lnTo>
                  <a:lnTo>
                    <a:pt x="95" y="77"/>
                  </a:lnTo>
                  <a:lnTo>
                    <a:pt x="92" y="77"/>
                  </a:lnTo>
                  <a:lnTo>
                    <a:pt x="88" y="77"/>
                  </a:lnTo>
                  <a:lnTo>
                    <a:pt x="81" y="79"/>
                  </a:lnTo>
                  <a:lnTo>
                    <a:pt x="73" y="81"/>
                  </a:lnTo>
                  <a:lnTo>
                    <a:pt x="65" y="88"/>
                  </a:lnTo>
                  <a:lnTo>
                    <a:pt x="58" y="99"/>
                  </a:lnTo>
                  <a:lnTo>
                    <a:pt x="53" y="115"/>
                  </a:lnTo>
                  <a:lnTo>
                    <a:pt x="53" y="48"/>
                  </a:lnTo>
                  <a:lnTo>
                    <a:pt x="56" y="48"/>
                  </a:lnTo>
                  <a:lnTo>
                    <a:pt x="61" y="48"/>
                  </a:lnTo>
                  <a:lnTo>
                    <a:pt x="68" y="45"/>
                  </a:lnTo>
                  <a:lnTo>
                    <a:pt x="77" y="42"/>
                  </a:lnTo>
                  <a:lnTo>
                    <a:pt x="85" y="37"/>
                  </a:lnTo>
                  <a:lnTo>
                    <a:pt x="93" y="27"/>
                  </a:lnTo>
                  <a:lnTo>
                    <a:pt x="97" y="17"/>
                  </a:lnTo>
                  <a:lnTo>
                    <a:pt x="100" y="0"/>
                  </a:lnTo>
                  <a:lnTo>
                    <a:pt x="97" y="0"/>
                  </a:lnTo>
                  <a:lnTo>
                    <a:pt x="92" y="0"/>
                  </a:lnTo>
                  <a:lnTo>
                    <a:pt x="84" y="3"/>
                  </a:lnTo>
                  <a:lnTo>
                    <a:pt x="74" y="7"/>
                  </a:lnTo>
                  <a:lnTo>
                    <a:pt x="65" y="14"/>
                  </a:lnTo>
                  <a:lnTo>
                    <a:pt x="57" y="27"/>
                  </a:lnTo>
                  <a:lnTo>
                    <a:pt x="50" y="45"/>
                  </a:lnTo>
                  <a:lnTo>
                    <a:pt x="50" y="42"/>
                  </a:lnTo>
                  <a:lnTo>
                    <a:pt x="47" y="35"/>
                  </a:lnTo>
                  <a:lnTo>
                    <a:pt x="43" y="27"/>
                  </a:lnTo>
                  <a:lnTo>
                    <a:pt x="38" y="18"/>
                  </a:lnTo>
                  <a:lnTo>
                    <a:pt x="29" y="10"/>
                  </a:lnTo>
                  <a:lnTo>
                    <a:pt x="16" y="3"/>
                  </a:lnTo>
                  <a:lnTo>
                    <a:pt x="0" y="0"/>
                  </a:lnTo>
                  <a:lnTo>
                    <a:pt x="2" y="3"/>
                  </a:lnTo>
                  <a:lnTo>
                    <a:pt x="3" y="10"/>
                  </a:lnTo>
                  <a:lnTo>
                    <a:pt x="6" y="19"/>
                  </a:lnTo>
                  <a:lnTo>
                    <a:pt x="11" y="29"/>
                  </a:lnTo>
                  <a:lnTo>
                    <a:pt x="19" y="38"/>
                  </a:lnTo>
                  <a:lnTo>
                    <a:pt x="31" y="45"/>
                  </a:lnTo>
                  <a:lnTo>
                    <a:pt x="47" y="48"/>
                  </a:lnTo>
                  <a:lnTo>
                    <a:pt x="47" y="135"/>
                  </a:lnTo>
                  <a:lnTo>
                    <a:pt x="47" y="132"/>
                  </a:lnTo>
                  <a:lnTo>
                    <a:pt x="46" y="126"/>
                  </a:lnTo>
                  <a:lnTo>
                    <a:pt x="42" y="118"/>
                  </a:lnTo>
                  <a:lnTo>
                    <a:pt x="35" y="110"/>
                  </a:lnTo>
                  <a:lnTo>
                    <a:pt x="26" y="103"/>
                  </a:lnTo>
                  <a:lnTo>
                    <a:pt x="12" y="100"/>
                  </a:lnTo>
                  <a:lnTo>
                    <a:pt x="12" y="103"/>
                  </a:lnTo>
                  <a:lnTo>
                    <a:pt x="14" y="108"/>
                  </a:lnTo>
                  <a:lnTo>
                    <a:pt x="16" y="116"/>
                  </a:lnTo>
                  <a:lnTo>
                    <a:pt x="20" y="124"/>
                  </a:lnTo>
                  <a:lnTo>
                    <a:pt x="26" y="132"/>
                  </a:lnTo>
                  <a:lnTo>
                    <a:pt x="35" y="139"/>
                  </a:lnTo>
                  <a:lnTo>
                    <a:pt x="47" y="141"/>
                  </a:lnTo>
                  <a:lnTo>
                    <a:pt x="47" y="228"/>
                  </a:lnTo>
                  <a:lnTo>
                    <a:pt x="53" y="228"/>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56" name="Freeform 21">
              <a:extLst>
                <a:ext uri="{FF2B5EF4-FFF2-40B4-BE49-F238E27FC236}">
                  <a16:creationId xmlns="" xmlns:a16="http://schemas.microsoft.com/office/drawing/2014/main" id="{3A97B558-1F14-4BEF-AA2E-7EFB9DEE5A37}"/>
                </a:ext>
              </a:extLst>
            </p:cNvPr>
            <p:cNvSpPr>
              <a:spLocks/>
            </p:cNvSpPr>
            <p:nvPr/>
          </p:nvSpPr>
          <p:spPr bwMode="gray">
            <a:xfrm>
              <a:off x="2273" y="187"/>
              <a:ext cx="176" cy="402"/>
            </a:xfrm>
            <a:custGeom>
              <a:avLst/>
              <a:gdLst>
                <a:gd name="T0" fmla="*/ 93 w 175"/>
                <a:gd name="T1" fmla="*/ 309 h 402"/>
                <a:gd name="T2" fmla="*/ 101 w 175"/>
                <a:gd name="T3" fmla="*/ 309 h 402"/>
                <a:gd name="T4" fmla="*/ 118 w 175"/>
                <a:gd name="T5" fmla="*/ 304 h 402"/>
                <a:gd name="T6" fmla="*/ 138 w 175"/>
                <a:gd name="T7" fmla="*/ 292 h 402"/>
                <a:gd name="T8" fmla="*/ 152 w 175"/>
                <a:gd name="T9" fmla="*/ 266 h 402"/>
                <a:gd name="T10" fmla="*/ 152 w 175"/>
                <a:gd name="T11" fmla="*/ 247 h 402"/>
                <a:gd name="T12" fmla="*/ 138 w 175"/>
                <a:gd name="T13" fmla="*/ 250 h 402"/>
                <a:gd name="T14" fmla="*/ 120 w 175"/>
                <a:gd name="T15" fmla="*/ 259 h 402"/>
                <a:gd name="T16" fmla="*/ 99 w 175"/>
                <a:gd name="T17" fmla="*/ 285 h 402"/>
                <a:gd name="T18" fmla="*/ 93 w 175"/>
                <a:gd name="T19" fmla="*/ 207 h 402"/>
                <a:gd name="T20" fmla="*/ 102 w 175"/>
                <a:gd name="T21" fmla="*/ 205 h 402"/>
                <a:gd name="T22" fmla="*/ 122 w 175"/>
                <a:gd name="T23" fmla="*/ 200 h 402"/>
                <a:gd name="T24" fmla="*/ 147 w 175"/>
                <a:gd name="T25" fmla="*/ 185 h 402"/>
                <a:gd name="T26" fmla="*/ 163 w 175"/>
                <a:gd name="T27" fmla="*/ 155 h 402"/>
                <a:gd name="T28" fmla="*/ 163 w 175"/>
                <a:gd name="T29" fmla="*/ 134 h 402"/>
                <a:gd name="T30" fmla="*/ 149 w 175"/>
                <a:gd name="T31" fmla="*/ 135 h 402"/>
                <a:gd name="T32" fmla="*/ 129 w 175"/>
                <a:gd name="T33" fmla="*/ 142 h 402"/>
                <a:gd name="T34" fmla="*/ 107 w 175"/>
                <a:gd name="T35" fmla="*/ 162 h 402"/>
                <a:gd name="T36" fmla="*/ 93 w 175"/>
                <a:gd name="T37" fmla="*/ 201 h 402"/>
                <a:gd name="T38" fmla="*/ 95 w 175"/>
                <a:gd name="T39" fmla="*/ 83 h 402"/>
                <a:gd name="T40" fmla="*/ 110 w 175"/>
                <a:gd name="T41" fmla="*/ 81 h 402"/>
                <a:gd name="T42" fmla="*/ 134 w 175"/>
                <a:gd name="T43" fmla="*/ 73 h 402"/>
                <a:gd name="T44" fmla="*/ 157 w 175"/>
                <a:gd name="T45" fmla="*/ 54 h 402"/>
                <a:gd name="T46" fmla="*/ 174 w 175"/>
                <a:gd name="T47" fmla="*/ 23 h 402"/>
                <a:gd name="T48" fmla="*/ 174 w 175"/>
                <a:gd name="T49" fmla="*/ 0 h 402"/>
                <a:gd name="T50" fmla="*/ 157 w 175"/>
                <a:gd name="T51" fmla="*/ 2 h 402"/>
                <a:gd name="T52" fmla="*/ 133 w 175"/>
                <a:gd name="T53" fmla="*/ 10 h 402"/>
                <a:gd name="T54" fmla="*/ 107 w 175"/>
                <a:gd name="T55" fmla="*/ 33 h 402"/>
                <a:gd name="T56" fmla="*/ 87 w 175"/>
                <a:gd name="T57" fmla="*/ 77 h 402"/>
                <a:gd name="T58" fmla="*/ 85 w 175"/>
                <a:gd name="T59" fmla="*/ 68 h 402"/>
                <a:gd name="T60" fmla="*/ 75 w 175"/>
                <a:gd name="T61" fmla="*/ 46 h 402"/>
                <a:gd name="T62" fmla="*/ 55 w 175"/>
                <a:gd name="T63" fmla="*/ 21 h 402"/>
                <a:gd name="T64" fmla="*/ 22 w 175"/>
                <a:gd name="T65" fmla="*/ 3 h 402"/>
                <a:gd name="T66" fmla="*/ 1 w 175"/>
                <a:gd name="T67" fmla="*/ 3 h 402"/>
                <a:gd name="T68" fmla="*/ 4 w 175"/>
                <a:gd name="T69" fmla="*/ 18 h 402"/>
                <a:gd name="T70" fmla="*/ 12 w 175"/>
                <a:gd name="T71" fmla="*/ 42 h 402"/>
                <a:gd name="T72" fmla="*/ 31 w 175"/>
                <a:gd name="T73" fmla="*/ 65 h 402"/>
                <a:gd name="T74" fmla="*/ 62 w 175"/>
                <a:gd name="T75" fmla="*/ 81 h 402"/>
                <a:gd name="T76" fmla="*/ 82 w 175"/>
                <a:gd name="T77" fmla="*/ 238 h 402"/>
                <a:gd name="T78" fmla="*/ 80 w 175"/>
                <a:gd name="T79" fmla="*/ 228 h 402"/>
                <a:gd name="T80" fmla="*/ 72 w 175"/>
                <a:gd name="T81" fmla="*/ 207 h 402"/>
                <a:gd name="T82" fmla="*/ 55 w 175"/>
                <a:gd name="T83" fmla="*/ 185 h 402"/>
                <a:gd name="T84" fmla="*/ 21 w 175"/>
                <a:gd name="T85" fmla="*/ 176 h 402"/>
                <a:gd name="T86" fmla="*/ 22 w 175"/>
                <a:gd name="T87" fmla="*/ 185 h 402"/>
                <a:gd name="T88" fmla="*/ 28 w 175"/>
                <a:gd name="T89" fmla="*/ 205 h 402"/>
                <a:gd name="T90" fmla="*/ 41 w 175"/>
                <a:gd name="T91" fmla="*/ 230 h 402"/>
                <a:gd name="T92" fmla="*/ 66 w 175"/>
                <a:gd name="T93" fmla="*/ 246 h 402"/>
                <a:gd name="T94" fmla="*/ 82 w 175"/>
                <a:gd name="T95" fmla="*/ 402 h 4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75" h="402">
                  <a:moveTo>
                    <a:pt x="93" y="402"/>
                  </a:moveTo>
                  <a:lnTo>
                    <a:pt x="93" y="309"/>
                  </a:lnTo>
                  <a:lnTo>
                    <a:pt x="95" y="309"/>
                  </a:lnTo>
                  <a:lnTo>
                    <a:pt x="101" y="309"/>
                  </a:lnTo>
                  <a:lnTo>
                    <a:pt x="109" y="308"/>
                  </a:lnTo>
                  <a:lnTo>
                    <a:pt x="118" y="304"/>
                  </a:lnTo>
                  <a:lnTo>
                    <a:pt x="129" y="298"/>
                  </a:lnTo>
                  <a:lnTo>
                    <a:pt x="138" y="292"/>
                  </a:lnTo>
                  <a:lnTo>
                    <a:pt x="147" y="281"/>
                  </a:lnTo>
                  <a:lnTo>
                    <a:pt x="152" y="266"/>
                  </a:lnTo>
                  <a:lnTo>
                    <a:pt x="155" y="247"/>
                  </a:lnTo>
                  <a:lnTo>
                    <a:pt x="152" y="247"/>
                  </a:lnTo>
                  <a:lnTo>
                    <a:pt x="147" y="249"/>
                  </a:lnTo>
                  <a:lnTo>
                    <a:pt x="138" y="250"/>
                  </a:lnTo>
                  <a:lnTo>
                    <a:pt x="129" y="253"/>
                  </a:lnTo>
                  <a:lnTo>
                    <a:pt x="120" y="259"/>
                  </a:lnTo>
                  <a:lnTo>
                    <a:pt x="109" y="270"/>
                  </a:lnTo>
                  <a:lnTo>
                    <a:pt x="99" y="285"/>
                  </a:lnTo>
                  <a:lnTo>
                    <a:pt x="93" y="304"/>
                  </a:lnTo>
                  <a:lnTo>
                    <a:pt x="93" y="207"/>
                  </a:lnTo>
                  <a:lnTo>
                    <a:pt x="95" y="207"/>
                  </a:lnTo>
                  <a:lnTo>
                    <a:pt x="102" y="205"/>
                  </a:lnTo>
                  <a:lnTo>
                    <a:pt x="111" y="204"/>
                  </a:lnTo>
                  <a:lnTo>
                    <a:pt x="122" y="200"/>
                  </a:lnTo>
                  <a:lnTo>
                    <a:pt x="134" y="195"/>
                  </a:lnTo>
                  <a:lnTo>
                    <a:pt x="147" y="185"/>
                  </a:lnTo>
                  <a:lnTo>
                    <a:pt x="156" y="173"/>
                  </a:lnTo>
                  <a:lnTo>
                    <a:pt x="163" y="155"/>
                  </a:lnTo>
                  <a:lnTo>
                    <a:pt x="165" y="134"/>
                  </a:lnTo>
                  <a:lnTo>
                    <a:pt x="163" y="134"/>
                  </a:lnTo>
                  <a:lnTo>
                    <a:pt x="157" y="134"/>
                  </a:lnTo>
                  <a:lnTo>
                    <a:pt x="149" y="135"/>
                  </a:lnTo>
                  <a:lnTo>
                    <a:pt x="140" y="137"/>
                  </a:lnTo>
                  <a:lnTo>
                    <a:pt x="129" y="142"/>
                  </a:lnTo>
                  <a:lnTo>
                    <a:pt x="118" y="150"/>
                  </a:lnTo>
                  <a:lnTo>
                    <a:pt x="107" y="162"/>
                  </a:lnTo>
                  <a:lnTo>
                    <a:pt x="99" y="178"/>
                  </a:lnTo>
                  <a:lnTo>
                    <a:pt x="93" y="201"/>
                  </a:lnTo>
                  <a:lnTo>
                    <a:pt x="93" y="83"/>
                  </a:lnTo>
                  <a:lnTo>
                    <a:pt x="95" y="83"/>
                  </a:lnTo>
                  <a:lnTo>
                    <a:pt x="101" y="83"/>
                  </a:lnTo>
                  <a:lnTo>
                    <a:pt x="110" y="81"/>
                  </a:lnTo>
                  <a:lnTo>
                    <a:pt x="122" y="77"/>
                  </a:lnTo>
                  <a:lnTo>
                    <a:pt x="134" y="73"/>
                  </a:lnTo>
                  <a:lnTo>
                    <a:pt x="147" y="65"/>
                  </a:lnTo>
                  <a:lnTo>
                    <a:pt x="157" y="54"/>
                  </a:lnTo>
                  <a:lnTo>
                    <a:pt x="167" y="41"/>
                  </a:lnTo>
                  <a:lnTo>
                    <a:pt x="174" y="23"/>
                  </a:lnTo>
                  <a:lnTo>
                    <a:pt x="175" y="0"/>
                  </a:lnTo>
                  <a:lnTo>
                    <a:pt x="174" y="0"/>
                  </a:lnTo>
                  <a:lnTo>
                    <a:pt x="167" y="0"/>
                  </a:lnTo>
                  <a:lnTo>
                    <a:pt x="157" y="2"/>
                  </a:lnTo>
                  <a:lnTo>
                    <a:pt x="145" y="4"/>
                  </a:lnTo>
                  <a:lnTo>
                    <a:pt x="133" y="10"/>
                  </a:lnTo>
                  <a:lnTo>
                    <a:pt x="120" y="19"/>
                  </a:lnTo>
                  <a:lnTo>
                    <a:pt x="107" y="33"/>
                  </a:lnTo>
                  <a:lnTo>
                    <a:pt x="97" y="52"/>
                  </a:lnTo>
                  <a:lnTo>
                    <a:pt x="87" y="77"/>
                  </a:lnTo>
                  <a:lnTo>
                    <a:pt x="87" y="75"/>
                  </a:lnTo>
                  <a:lnTo>
                    <a:pt x="85" y="68"/>
                  </a:lnTo>
                  <a:lnTo>
                    <a:pt x="80" y="58"/>
                  </a:lnTo>
                  <a:lnTo>
                    <a:pt x="75" y="46"/>
                  </a:lnTo>
                  <a:lnTo>
                    <a:pt x="66" y="33"/>
                  </a:lnTo>
                  <a:lnTo>
                    <a:pt x="55" y="21"/>
                  </a:lnTo>
                  <a:lnTo>
                    <a:pt x="40" y="10"/>
                  </a:lnTo>
                  <a:lnTo>
                    <a:pt x="22" y="3"/>
                  </a:lnTo>
                  <a:lnTo>
                    <a:pt x="0" y="0"/>
                  </a:lnTo>
                  <a:lnTo>
                    <a:pt x="1" y="3"/>
                  </a:lnTo>
                  <a:lnTo>
                    <a:pt x="1" y="10"/>
                  </a:lnTo>
                  <a:lnTo>
                    <a:pt x="4" y="18"/>
                  </a:lnTo>
                  <a:lnTo>
                    <a:pt x="6" y="30"/>
                  </a:lnTo>
                  <a:lnTo>
                    <a:pt x="12" y="42"/>
                  </a:lnTo>
                  <a:lnTo>
                    <a:pt x="20" y="54"/>
                  </a:lnTo>
                  <a:lnTo>
                    <a:pt x="31" y="65"/>
                  </a:lnTo>
                  <a:lnTo>
                    <a:pt x="44" y="75"/>
                  </a:lnTo>
                  <a:lnTo>
                    <a:pt x="62" y="81"/>
                  </a:lnTo>
                  <a:lnTo>
                    <a:pt x="82" y="83"/>
                  </a:lnTo>
                  <a:lnTo>
                    <a:pt x="82" y="238"/>
                  </a:lnTo>
                  <a:lnTo>
                    <a:pt x="82" y="235"/>
                  </a:lnTo>
                  <a:lnTo>
                    <a:pt x="80" y="228"/>
                  </a:lnTo>
                  <a:lnTo>
                    <a:pt x="78" y="217"/>
                  </a:lnTo>
                  <a:lnTo>
                    <a:pt x="72" y="207"/>
                  </a:lnTo>
                  <a:lnTo>
                    <a:pt x="66" y="196"/>
                  </a:lnTo>
                  <a:lnTo>
                    <a:pt x="55" y="185"/>
                  </a:lnTo>
                  <a:lnTo>
                    <a:pt x="40" y="178"/>
                  </a:lnTo>
                  <a:lnTo>
                    <a:pt x="21" y="176"/>
                  </a:lnTo>
                  <a:lnTo>
                    <a:pt x="21" y="178"/>
                  </a:lnTo>
                  <a:lnTo>
                    <a:pt x="22" y="185"/>
                  </a:lnTo>
                  <a:lnTo>
                    <a:pt x="24" y="195"/>
                  </a:lnTo>
                  <a:lnTo>
                    <a:pt x="28" y="205"/>
                  </a:lnTo>
                  <a:lnTo>
                    <a:pt x="33" y="217"/>
                  </a:lnTo>
                  <a:lnTo>
                    <a:pt x="41" y="230"/>
                  </a:lnTo>
                  <a:lnTo>
                    <a:pt x="52" y="239"/>
                  </a:lnTo>
                  <a:lnTo>
                    <a:pt x="66" y="246"/>
                  </a:lnTo>
                  <a:lnTo>
                    <a:pt x="82" y="247"/>
                  </a:lnTo>
                  <a:lnTo>
                    <a:pt x="82" y="402"/>
                  </a:lnTo>
                  <a:lnTo>
                    <a:pt x="93" y="402"/>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57" name="Freeform 22">
              <a:extLst>
                <a:ext uri="{FF2B5EF4-FFF2-40B4-BE49-F238E27FC236}">
                  <a16:creationId xmlns="" xmlns:a16="http://schemas.microsoft.com/office/drawing/2014/main" id="{4AD39DD1-5DF5-4867-B7C4-897F592F87E5}"/>
                </a:ext>
              </a:extLst>
            </p:cNvPr>
            <p:cNvSpPr>
              <a:spLocks/>
            </p:cNvSpPr>
            <p:nvPr/>
          </p:nvSpPr>
          <p:spPr bwMode="gray">
            <a:xfrm>
              <a:off x="2161" y="215"/>
              <a:ext cx="98" cy="374"/>
            </a:xfrm>
            <a:custGeom>
              <a:avLst/>
              <a:gdLst>
                <a:gd name="T0" fmla="*/ 52 w 97"/>
                <a:gd name="T1" fmla="*/ 237 h 373"/>
                <a:gd name="T2" fmla="*/ 59 w 97"/>
                <a:gd name="T3" fmla="*/ 237 h 373"/>
                <a:gd name="T4" fmla="*/ 74 w 97"/>
                <a:gd name="T5" fmla="*/ 232 h 373"/>
                <a:gd name="T6" fmla="*/ 90 w 97"/>
                <a:gd name="T7" fmla="*/ 218 h 373"/>
                <a:gd name="T8" fmla="*/ 97 w 97"/>
                <a:gd name="T9" fmla="*/ 193 h 373"/>
                <a:gd name="T10" fmla="*/ 89 w 97"/>
                <a:gd name="T11" fmla="*/ 193 h 373"/>
                <a:gd name="T12" fmla="*/ 71 w 97"/>
                <a:gd name="T13" fmla="*/ 197 h 373"/>
                <a:gd name="T14" fmla="*/ 56 w 97"/>
                <a:gd name="T15" fmla="*/ 215 h 373"/>
                <a:gd name="T16" fmla="*/ 52 w 97"/>
                <a:gd name="T17" fmla="*/ 147 h 373"/>
                <a:gd name="T18" fmla="*/ 59 w 97"/>
                <a:gd name="T19" fmla="*/ 147 h 373"/>
                <a:gd name="T20" fmla="*/ 74 w 97"/>
                <a:gd name="T21" fmla="*/ 141 h 373"/>
                <a:gd name="T22" fmla="*/ 90 w 97"/>
                <a:gd name="T23" fmla="*/ 128 h 373"/>
                <a:gd name="T24" fmla="*/ 97 w 97"/>
                <a:gd name="T25" fmla="*/ 102 h 373"/>
                <a:gd name="T26" fmla="*/ 89 w 97"/>
                <a:gd name="T27" fmla="*/ 102 h 373"/>
                <a:gd name="T28" fmla="*/ 71 w 97"/>
                <a:gd name="T29" fmla="*/ 109 h 373"/>
                <a:gd name="T30" fmla="*/ 56 w 97"/>
                <a:gd name="T31" fmla="*/ 126 h 373"/>
                <a:gd name="T32" fmla="*/ 52 w 97"/>
                <a:gd name="T33" fmla="*/ 46 h 373"/>
                <a:gd name="T34" fmla="*/ 51 w 97"/>
                <a:gd name="T35" fmla="*/ 37 h 373"/>
                <a:gd name="T36" fmla="*/ 45 w 97"/>
                <a:gd name="T37" fmla="*/ 23 h 373"/>
                <a:gd name="T38" fmla="*/ 32 w 97"/>
                <a:gd name="T39" fmla="*/ 6 h 373"/>
                <a:gd name="T40" fmla="*/ 6 w 97"/>
                <a:gd name="T41" fmla="*/ 0 h 373"/>
                <a:gd name="T42" fmla="*/ 8 w 97"/>
                <a:gd name="T43" fmla="*/ 9 h 373"/>
                <a:gd name="T44" fmla="*/ 16 w 97"/>
                <a:gd name="T45" fmla="*/ 27 h 373"/>
                <a:gd name="T46" fmla="*/ 33 w 97"/>
                <a:gd name="T47" fmla="*/ 43 h 373"/>
                <a:gd name="T48" fmla="*/ 45 w 97"/>
                <a:gd name="T49" fmla="*/ 113 h 373"/>
                <a:gd name="T50" fmla="*/ 45 w 97"/>
                <a:gd name="T51" fmla="*/ 106 h 373"/>
                <a:gd name="T52" fmla="*/ 40 w 97"/>
                <a:gd name="T53" fmla="*/ 90 h 373"/>
                <a:gd name="T54" fmla="*/ 27 w 97"/>
                <a:gd name="T55" fmla="*/ 75 h 373"/>
                <a:gd name="T56" fmla="*/ 1 w 97"/>
                <a:gd name="T57" fmla="*/ 67 h 373"/>
                <a:gd name="T58" fmla="*/ 0 w 97"/>
                <a:gd name="T59" fmla="*/ 75 h 373"/>
                <a:gd name="T60" fmla="*/ 2 w 97"/>
                <a:gd name="T61" fmla="*/ 91 h 373"/>
                <a:gd name="T62" fmla="*/ 14 w 97"/>
                <a:gd name="T63" fmla="*/ 109 h 373"/>
                <a:gd name="T64" fmla="*/ 45 w 97"/>
                <a:gd name="T65" fmla="*/ 118 h 373"/>
                <a:gd name="T66" fmla="*/ 45 w 97"/>
                <a:gd name="T67" fmla="*/ 207 h 373"/>
                <a:gd name="T68" fmla="*/ 43 w 97"/>
                <a:gd name="T69" fmla="*/ 195 h 373"/>
                <a:gd name="T70" fmla="*/ 33 w 97"/>
                <a:gd name="T71" fmla="*/ 182 h 373"/>
                <a:gd name="T72" fmla="*/ 12 w 97"/>
                <a:gd name="T73" fmla="*/ 175 h 373"/>
                <a:gd name="T74" fmla="*/ 10 w 97"/>
                <a:gd name="T75" fmla="*/ 182 h 373"/>
                <a:gd name="T76" fmla="*/ 13 w 97"/>
                <a:gd name="T77" fmla="*/ 197 h 373"/>
                <a:gd name="T78" fmla="*/ 29 w 97"/>
                <a:gd name="T79" fmla="*/ 211 h 373"/>
                <a:gd name="T80" fmla="*/ 45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2" y="373"/>
                  </a:moveTo>
                  <a:lnTo>
                    <a:pt x="52" y="237"/>
                  </a:lnTo>
                  <a:lnTo>
                    <a:pt x="54" y="237"/>
                  </a:lnTo>
                  <a:lnTo>
                    <a:pt x="59" y="237"/>
                  </a:lnTo>
                  <a:lnTo>
                    <a:pt x="66" y="236"/>
                  </a:lnTo>
                  <a:lnTo>
                    <a:pt x="74" y="232"/>
                  </a:lnTo>
                  <a:lnTo>
                    <a:pt x="82" y="226"/>
                  </a:lnTo>
                  <a:lnTo>
                    <a:pt x="90" y="218"/>
                  </a:lnTo>
                  <a:lnTo>
                    <a:pt x="95" y="207"/>
                  </a:lnTo>
                  <a:lnTo>
                    <a:pt x="97" y="193"/>
                  </a:lnTo>
                  <a:lnTo>
                    <a:pt x="94" y="193"/>
                  </a:lnTo>
                  <a:lnTo>
                    <a:pt x="89" y="193"/>
                  </a:lnTo>
                  <a:lnTo>
                    <a:pt x="81" y="194"/>
                  </a:lnTo>
                  <a:lnTo>
                    <a:pt x="71" y="197"/>
                  </a:lnTo>
                  <a:lnTo>
                    <a:pt x="63" y="205"/>
                  </a:lnTo>
                  <a:lnTo>
                    <a:pt x="56" y="215"/>
                  </a:lnTo>
                  <a:lnTo>
                    <a:pt x="52" y="232"/>
                  </a:lnTo>
                  <a:lnTo>
                    <a:pt x="52" y="147"/>
                  </a:lnTo>
                  <a:lnTo>
                    <a:pt x="54" y="147"/>
                  </a:lnTo>
                  <a:lnTo>
                    <a:pt x="59" y="147"/>
                  </a:lnTo>
                  <a:lnTo>
                    <a:pt x="66" y="144"/>
                  </a:lnTo>
                  <a:lnTo>
                    <a:pt x="74" y="141"/>
                  </a:lnTo>
                  <a:lnTo>
                    <a:pt x="82" y="136"/>
                  </a:lnTo>
                  <a:lnTo>
                    <a:pt x="90" y="128"/>
                  </a:lnTo>
                  <a:lnTo>
                    <a:pt x="95" y="117"/>
                  </a:lnTo>
                  <a:lnTo>
                    <a:pt x="97" y="102"/>
                  </a:lnTo>
                  <a:lnTo>
                    <a:pt x="94" y="102"/>
                  </a:lnTo>
                  <a:lnTo>
                    <a:pt x="89" y="102"/>
                  </a:lnTo>
                  <a:lnTo>
                    <a:pt x="81" y="105"/>
                  </a:lnTo>
                  <a:lnTo>
                    <a:pt x="71" y="109"/>
                  </a:lnTo>
                  <a:lnTo>
                    <a:pt x="63" y="116"/>
                  </a:lnTo>
                  <a:lnTo>
                    <a:pt x="56" y="126"/>
                  </a:lnTo>
                  <a:lnTo>
                    <a:pt x="52" y="141"/>
                  </a:lnTo>
                  <a:lnTo>
                    <a:pt x="52" y="46"/>
                  </a:lnTo>
                  <a:lnTo>
                    <a:pt x="51" y="43"/>
                  </a:lnTo>
                  <a:lnTo>
                    <a:pt x="51" y="37"/>
                  </a:lnTo>
                  <a:lnTo>
                    <a:pt x="49" y="31"/>
                  </a:lnTo>
                  <a:lnTo>
                    <a:pt x="45" y="23"/>
                  </a:lnTo>
                  <a:lnTo>
                    <a:pt x="40" y="15"/>
                  </a:lnTo>
                  <a:lnTo>
                    <a:pt x="32" y="6"/>
                  </a:lnTo>
                  <a:lnTo>
                    <a:pt x="21" y="2"/>
                  </a:lnTo>
                  <a:lnTo>
                    <a:pt x="6" y="0"/>
                  </a:lnTo>
                  <a:lnTo>
                    <a:pt x="6" y="2"/>
                  </a:lnTo>
                  <a:lnTo>
                    <a:pt x="8" y="9"/>
                  </a:lnTo>
                  <a:lnTo>
                    <a:pt x="12" y="17"/>
                  </a:lnTo>
                  <a:lnTo>
                    <a:pt x="16" y="27"/>
                  </a:lnTo>
                  <a:lnTo>
                    <a:pt x="23" y="36"/>
                  </a:lnTo>
                  <a:lnTo>
                    <a:pt x="33" y="43"/>
                  </a:lnTo>
                  <a:lnTo>
                    <a:pt x="45" y="46"/>
                  </a:lnTo>
                  <a:lnTo>
                    <a:pt x="45" y="113"/>
                  </a:lnTo>
                  <a:lnTo>
                    <a:pt x="45" y="112"/>
                  </a:lnTo>
                  <a:lnTo>
                    <a:pt x="45" y="106"/>
                  </a:lnTo>
                  <a:lnTo>
                    <a:pt x="44" y="98"/>
                  </a:lnTo>
                  <a:lnTo>
                    <a:pt x="40" y="90"/>
                  </a:lnTo>
                  <a:lnTo>
                    <a:pt x="35" y="82"/>
                  </a:lnTo>
                  <a:lnTo>
                    <a:pt x="27" y="75"/>
                  </a:lnTo>
                  <a:lnTo>
                    <a:pt x="16" y="70"/>
                  </a:lnTo>
                  <a:lnTo>
                    <a:pt x="1" y="67"/>
                  </a:lnTo>
                  <a:lnTo>
                    <a:pt x="0" y="70"/>
                  </a:lnTo>
                  <a:lnTo>
                    <a:pt x="0" y="75"/>
                  </a:lnTo>
                  <a:lnTo>
                    <a:pt x="0" y="82"/>
                  </a:lnTo>
                  <a:lnTo>
                    <a:pt x="2" y="91"/>
                  </a:lnTo>
                  <a:lnTo>
                    <a:pt x="6" y="100"/>
                  </a:lnTo>
                  <a:lnTo>
                    <a:pt x="14" y="109"/>
                  </a:lnTo>
                  <a:lnTo>
                    <a:pt x="28" y="114"/>
                  </a:lnTo>
                  <a:lnTo>
                    <a:pt x="45" y="118"/>
                  </a:lnTo>
                  <a:lnTo>
                    <a:pt x="45" y="209"/>
                  </a:lnTo>
                  <a:lnTo>
                    <a:pt x="45" y="207"/>
                  </a:lnTo>
                  <a:lnTo>
                    <a:pt x="45" y="202"/>
                  </a:lnTo>
                  <a:lnTo>
                    <a:pt x="43" y="195"/>
                  </a:lnTo>
                  <a:lnTo>
                    <a:pt x="40" y="188"/>
                  </a:lnTo>
                  <a:lnTo>
                    <a:pt x="33" y="182"/>
                  </a:lnTo>
                  <a:lnTo>
                    <a:pt x="24" y="178"/>
                  </a:lnTo>
                  <a:lnTo>
                    <a:pt x="12" y="175"/>
                  </a:lnTo>
                  <a:lnTo>
                    <a:pt x="12" y="178"/>
                  </a:lnTo>
                  <a:lnTo>
                    <a:pt x="10" y="182"/>
                  </a:lnTo>
                  <a:lnTo>
                    <a:pt x="10" y="188"/>
                  </a:lnTo>
                  <a:lnTo>
                    <a:pt x="13" y="197"/>
                  </a:lnTo>
                  <a:lnTo>
                    <a:pt x="20" y="205"/>
                  </a:lnTo>
                  <a:lnTo>
                    <a:pt x="29" y="211"/>
                  </a:lnTo>
                  <a:lnTo>
                    <a:pt x="45" y="215"/>
                  </a:lnTo>
                  <a:lnTo>
                    <a:pt x="45" y="373"/>
                  </a:lnTo>
                  <a:lnTo>
                    <a:pt x="52" y="37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58" name="Freeform 23">
              <a:extLst>
                <a:ext uri="{FF2B5EF4-FFF2-40B4-BE49-F238E27FC236}">
                  <a16:creationId xmlns="" xmlns:a16="http://schemas.microsoft.com/office/drawing/2014/main" id="{09BDF45D-2EC0-4C88-94D1-F34CA8BC49C5}"/>
                </a:ext>
              </a:extLst>
            </p:cNvPr>
            <p:cNvSpPr>
              <a:spLocks/>
            </p:cNvSpPr>
            <p:nvPr/>
          </p:nvSpPr>
          <p:spPr bwMode="gray">
            <a:xfrm>
              <a:off x="2708" y="215"/>
              <a:ext cx="97" cy="374"/>
            </a:xfrm>
            <a:custGeom>
              <a:avLst/>
              <a:gdLst>
                <a:gd name="T0" fmla="*/ 51 w 97"/>
                <a:gd name="T1" fmla="*/ 237 h 373"/>
                <a:gd name="T2" fmla="*/ 60 w 97"/>
                <a:gd name="T3" fmla="*/ 237 h 373"/>
                <a:gd name="T4" fmla="*/ 74 w 97"/>
                <a:gd name="T5" fmla="*/ 232 h 373"/>
                <a:gd name="T6" fmla="*/ 91 w 97"/>
                <a:gd name="T7" fmla="*/ 218 h 373"/>
                <a:gd name="T8" fmla="*/ 97 w 97"/>
                <a:gd name="T9" fmla="*/ 193 h 373"/>
                <a:gd name="T10" fmla="*/ 89 w 97"/>
                <a:gd name="T11" fmla="*/ 193 h 373"/>
                <a:gd name="T12" fmla="*/ 72 w 97"/>
                <a:gd name="T13" fmla="*/ 197 h 373"/>
                <a:gd name="T14" fmla="*/ 55 w 97"/>
                <a:gd name="T15" fmla="*/ 215 h 373"/>
                <a:gd name="T16" fmla="*/ 51 w 97"/>
                <a:gd name="T17" fmla="*/ 147 h 373"/>
                <a:gd name="T18" fmla="*/ 60 w 97"/>
                <a:gd name="T19" fmla="*/ 147 h 373"/>
                <a:gd name="T20" fmla="*/ 74 w 97"/>
                <a:gd name="T21" fmla="*/ 141 h 373"/>
                <a:gd name="T22" fmla="*/ 91 w 97"/>
                <a:gd name="T23" fmla="*/ 128 h 373"/>
                <a:gd name="T24" fmla="*/ 97 w 97"/>
                <a:gd name="T25" fmla="*/ 102 h 373"/>
                <a:gd name="T26" fmla="*/ 89 w 97"/>
                <a:gd name="T27" fmla="*/ 102 h 373"/>
                <a:gd name="T28" fmla="*/ 72 w 97"/>
                <a:gd name="T29" fmla="*/ 109 h 373"/>
                <a:gd name="T30" fmla="*/ 55 w 97"/>
                <a:gd name="T31" fmla="*/ 126 h 373"/>
                <a:gd name="T32" fmla="*/ 51 w 97"/>
                <a:gd name="T33" fmla="*/ 46 h 373"/>
                <a:gd name="T34" fmla="*/ 51 w 97"/>
                <a:gd name="T35" fmla="*/ 37 h 373"/>
                <a:gd name="T36" fmla="*/ 46 w 97"/>
                <a:gd name="T37" fmla="*/ 23 h 373"/>
                <a:gd name="T38" fmla="*/ 33 w 97"/>
                <a:gd name="T39" fmla="*/ 6 h 373"/>
                <a:gd name="T40" fmla="*/ 7 w 97"/>
                <a:gd name="T41" fmla="*/ 0 h 373"/>
                <a:gd name="T42" fmla="*/ 8 w 97"/>
                <a:gd name="T43" fmla="*/ 9 h 373"/>
                <a:gd name="T44" fmla="*/ 16 w 97"/>
                <a:gd name="T45" fmla="*/ 27 h 373"/>
                <a:gd name="T46" fmla="*/ 34 w 97"/>
                <a:gd name="T47" fmla="*/ 43 h 373"/>
                <a:gd name="T48" fmla="*/ 46 w 97"/>
                <a:gd name="T49" fmla="*/ 113 h 373"/>
                <a:gd name="T50" fmla="*/ 46 w 97"/>
                <a:gd name="T51" fmla="*/ 106 h 373"/>
                <a:gd name="T52" fmla="*/ 41 w 97"/>
                <a:gd name="T53" fmla="*/ 90 h 373"/>
                <a:gd name="T54" fmla="*/ 27 w 97"/>
                <a:gd name="T55" fmla="*/ 75 h 373"/>
                <a:gd name="T56" fmla="*/ 0 w 97"/>
                <a:gd name="T57" fmla="*/ 67 h 373"/>
                <a:gd name="T58" fmla="*/ 0 w 97"/>
                <a:gd name="T59" fmla="*/ 75 h 373"/>
                <a:gd name="T60" fmla="*/ 3 w 97"/>
                <a:gd name="T61" fmla="*/ 91 h 373"/>
                <a:gd name="T62" fmla="*/ 15 w 97"/>
                <a:gd name="T63" fmla="*/ 109 h 373"/>
                <a:gd name="T64" fmla="*/ 46 w 97"/>
                <a:gd name="T65" fmla="*/ 118 h 373"/>
                <a:gd name="T66" fmla="*/ 46 w 97"/>
                <a:gd name="T67" fmla="*/ 207 h 373"/>
                <a:gd name="T68" fmla="*/ 43 w 97"/>
                <a:gd name="T69" fmla="*/ 195 h 373"/>
                <a:gd name="T70" fmla="*/ 34 w 97"/>
                <a:gd name="T71" fmla="*/ 182 h 373"/>
                <a:gd name="T72" fmla="*/ 12 w 97"/>
                <a:gd name="T73" fmla="*/ 175 h 373"/>
                <a:gd name="T74" fmla="*/ 11 w 97"/>
                <a:gd name="T75" fmla="*/ 182 h 373"/>
                <a:gd name="T76" fmla="*/ 14 w 97"/>
                <a:gd name="T77" fmla="*/ 197 h 373"/>
                <a:gd name="T78" fmla="*/ 30 w 97"/>
                <a:gd name="T79" fmla="*/ 211 h 373"/>
                <a:gd name="T80" fmla="*/ 46 w 97"/>
                <a:gd name="T81" fmla="*/ 373 h 37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7" h="373">
                  <a:moveTo>
                    <a:pt x="51" y="373"/>
                  </a:moveTo>
                  <a:lnTo>
                    <a:pt x="51" y="237"/>
                  </a:lnTo>
                  <a:lnTo>
                    <a:pt x="54" y="237"/>
                  </a:lnTo>
                  <a:lnTo>
                    <a:pt x="60" y="237"/>
                  </a:lnTo>
                  <a:lnTo>
                    <a:pt x="66" y="236"/>
                  </a:lnTo>
                  <a:lnTo>
                    <a:pt x="74" y="232"/>
                  </a:lnTo>
                  <a:lnTo>
                    <a:pt x="82" y="226"/>
                  </a:lnTo>
                  <a:lnTo>
                    <a:pt x="91" y="218"/>
                  </a:lnTo>
                  <a:lnTo>
                    <a:pt x="95" y="207"/>
                  </a:lnTo>
                  <a:lnTo>
                    <a:pt x="97" y="193"/>
                  </a:lnTo>
                  <a:lnTo>
                    <a:pt x="95" y="193"/>
                  </a:lnTo>
                  <a:lnTo>
                    <a:pt x="89" y="193"/>
                  </a:lnTo>
                  <a:lnTo>
                    <a:pt x="81" y="194"/>
                  </a:lnTo>
                  <a:lnTo>
                    <a:pt x="72" y="197"/>
                  </a:lnTo>
                  <a:lnTo>
                    <a:pt x="64" y="205"/>
                  </a:lnTo>
                  <a:lnTo>
                    <a:pt x="55" y="215"/>
                  </a:lnTo>
                  <a:lnTo>
                    <a:pt x="51" y="232"/>
                  </a:lnTo>
                  <a:lnTo>
                    <a:pt x="51" y="147"/>
                  </a:lnTo>
                  <a:lnTo>
                    <a:pt x="54" y="147"/>
                  </a:lnTo>
                  <a:lnTo>
                    <a:pt x="60" y="147"/>
                  </a:lnTo>
                  <a:lnTo>
                    <a:pt x="66" y="144"/>
                  </a:lnTo>
                  <a:lnTo>
                    <a:pt x="74" y="141"/>
                  </a:lnTo>
                  <a:lnTo>
                    <a:pt x="82" y="136"/>
                  </a:lnTo>
                  <a:lnTo>
                    <a:pt x="91" y="128"/>
                  </a:lnTo>
                  <a:lnTo>
                    <a:pt x="95" y="117"/>
                  </a:lnTo>
                  <a:lnTo>
                    <a:pt x="97" y="102"/>
                  </a:lnTo>
                  <a:lnTo>
                    <a:pt x="95" y="102"/>
                  </a:lnTo>
                  <a:lnTo>
                    <a:pt x="89" y="102"/>
                  </a:lnTo>
                  <a:lnTo>
                    <a:pt x="81" y="105"/>
                  </a:lnTo>
                  <a:lnTo>
                    <a:pt x="72" y="109"/>
                  </a:lnTo>
                  <a:lnTo>
                    <a:pt x="64" y="116"/>
                  </a:lnTo>
                  <a:lnTo>
                    <a:pt x="55" y="126"/>
                  </a:lnTo>
                  <a:lnTo>
                    <a:pt x="51" y="141"/>
                  </a:lnTo>
                  <a:lnTo>
                    <a:pt x="51" y="46"/>
                  </a:lnTo>
                  <a:lnTo>
                    <a:pt x="51" y="43"/>
                  </a:lnTo>
                  <a:lnTo>
                    <a:pt x="51" y="37"/>
                  </a:lnTo>
                  <a:lnTo>
                    <a:pt x="49" y="31"/>
                  </a:lnTo>
                  <a:lnTo>
                    <a:pt x="46" y="23"/>
                  </a:lnTo>
                  <a:lnTo>
                    <a:pt x="41" y="15"/>
                  </a:lnTo>
                  <a:lnTo>
                    <a:pt x="33" y="6"/>
                  </a:lnTo>
                  <a:lnTo>
                    <a:pt x="22" y="2"/>
                  </a:lnTo>
                  <a:lnTo>
                    <a:pt x="7" y="0"/>
                  </a:lnTo>
                  <a:lnTo>
                    <a:pt x="7" y="2"/>
                  </a:lnTo>
                  <a:lnTo>
                    <a:pt x="8" y="9"/>
                  </a:lnTo>
                  <a:lnTo>
                    <a:pt x="11" y="17"/>
                  </a:lnTo>
                  <a:lnTo>
                    <a:pt x="16" y="27"/>
                  </a:lnTo>
                  <a:lnTo>
                    <a:pt x="23" y="36"/>
                  </a:lnTo>
                  <a:lnTo>
                    <a:pt x="34" y="43"/>
                  </a:lnTo>
                  <a:lnTo>
                    <a:pt x="46" y="46"/>
                  </a:lnTo>
                  <a:lnTo>
                    <a:pt x="46" y="113"/>
                  </a:lnTo>
                  <a:lnTo>
                    <a:pt x="46" y="112"/>
                  </a:lnTo>
                  <a:lnTo>
                    <a:pt x="46" y="106"/>
                  </a:lnTo>
                  <a:lnTo>
                    <a:pt x="43" y="98"/>
                  </a:lnTo>
                  <a:lnTo>
                    <a:pt x="41" y="90"/>
                  </a:lnTo>
                  <a:lnTo>
                    <a:pt x="35" y="82"/>
                  </a:lnTo>
                  <a:lnTo>
                    <a:pt x="27" y="75"/>
                  </a:lnTo>
                  <a:lnTo>
                    <a:pt x="16" y="70"/>
                  </a:lnTo>
                  <a:lnTo>
                    <a:pt x="0" y="67"/>
                  </a:lnTo>
                  <a:lnTo>
                    <a:pt x="0" y="70"/>
                  </a:lnTo>
                  <a:lnTo>
                    <a:pt x="0" y="75"/>
                  </a:lnTo>
                  <a:lnTo>
                    <a:pt x="0" y="82"/>
                  </a:lnTo>
                  <a:lnTo>
                    <a:pt x="3" y="91"/>
                  </a:lnTo>
                  <a:lnTo>
                    <a:pt x="7" y="100"/>
                  </a:lnTo>
                  <a:lnTo>
                    <a:pt x="15" y="109"/>
                  </a:lnTo>
                  <a:lnTo>
                    <a:pt x="28" y="114"/>
                  </a:lnTo>
                  <a:lnTo>
                    <a:pt x="46" y="118"/>
                  </a:lnTo>
                  <a:lnTo>
                    <a:pt x="46" y="209"/>
                  </a:lnTo>
                  <a:lnTo>
                    <a:pt x="46" y="207"/>
                  </a:lnTo>
                  <a:lnTo>
                    <a:pt x="45" y="202"/>
                  </a:lnTo>
                  <a:lnTo>
                    <a:pt x="43" y="195"/>
                  </a:lnTo>
                  <a:lnTo>
                    <a:pt x="39" y="188"/>
                  </a:lnTo>
                  <a:lnTo>
                    <a:pt x="34" y="182"/>
                  </a:lnTo>
                  <a:lnTo>
                    <a:pt x="24" y="178"/>
                  </a:lnTo>
                  <a:lnTo>
                    <a:pt x="12" y="175"/>
                  </a:lnTo>
                  <a:lnTo>
                    <a:pt x="12" y="178"/>
                  </a:lnTo>
                  <a:lnTo>
                    <a:pt x="11" y="182"/>
                  </a:lnTo>
                  <a:lnTo>
                    <a:pt x="11" y="188"/>
                  </a:lnTo>
                  <a:lnTo>
                    <a:pt x="14" y="197"/>
                  </a:lnTo>
                  <a:lnTo>
                    <a:pt x="19" y="205"/>
                  </a:lnTo>
                  <a:lnTo>
                    <a:pt x="30" y="211"/>
                  </a:lnTo>
                  <a:lnTo>
                    <a:pt x="46" y="215"/>
                  </a:lnTo>
                  <a:lnTo>
                    <a:pt x="46" y="373"/>
                  </a:lnTo>
                  <a:lnTo>
                    <a:pt x="51" y="373"/>
                  </a:lnTo>
                  <a:close/>
                </a:path>
              </a:pathLst>
            </a:custGeom>
            <a:solidFill>
              <a:srgbClr val="D7D7D7"/>
            </a:solidFill>
            <a:ln w="0">
              <a:solidFill>
                <a:srgbClr val="D7D7D7"/>
              </a:solidFill>
              <a:prstDash val="solid"/>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grpSp>
      <p:sp>
        <p:nvSpPr>
          <p:cNvPr id="1027" name="Freeform 25">
            <a:extLst>
              <a:ext uri="{FF2B5EF4-FFF2-40B4-BE49-F238E27FC236}">
                <a16:creationId xmlns="" xmlns:a16="http://schemas.microsoft.com/office/drawing/2014/main" id="{DA5C7009-8DBC-4CC9-AC57-F2C5A5E2B04A}"/>
              </a:ext>
            </a:extLst>
          </p:cNvPr>
          <p:cNvSpPr>
            <a:spLocks/>
          </p:cNvSpPr>
          <p:nvPr/>
        </p:nvSpPr>
        <p:spPr bwMode="gray">
          <a:xfrm>
            <a:off x="127001" y="6446839"/>
            <a:ext cx="11961284" cy="314325"/>
          </a:xfrm>
          <a:custGeom>
            <a:avLst/>
            <a:gdLst>
              <a:gd name="T0" fmla="*/ 10080626 w 5651"/>
              <a:gd name="T1" fmla="*/ 498990938 h 198"/>
              <a:gd name="T2" fmla="*/ 2147483647 w 5651"/>
              <a:gd name="T3" fmla="*/ 498990938 h 198"/>
              <a:gd name="T4" fmla="*/ 2147483647 w 5651"/>
              <a:gd name="T5" fmla="*/ 236894688 h 198"/>
              <a:gd name="T6" fmla="*/ 2147483647 w 5651"/>
              <a:gd name="T7" fmla="*/ 236894688 h 198"/>
              <a:gd name="T8" fmla="*/ 2147483647 w 5651"/>
              <a:gd name="T9" fmla="*/ 5040313 h 198"/>
              <a:gd name="T10" fmla="*/ 0 w 5651"/>
              <a:gd name="T11" fmla="*/ 0 h 198"/>
              <a:gd name="T12" fmla="*/ 10080626 w 5651"/>
              <a:gd name="T13" fmla="*/ 498990938 h 19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1" h="198">
                <a:moveTo>
                  <a:pt x="4" y="198"/>
                </a:moveTo>
                <a:lnTo>
                  <a:pt x="5651" y="198"/>
                </a:lnTo>
                <a:lnTo>
                  <a:pt x="5646" y="94"/>
                </a:lnTo>
                <a:lnTo>
                  <a:pt x="1491" y="94"/>
                </a:lnTo>
                <a:lnTo>
                  <a:pt x="1343" y="2"/>
                </a:lnTo>
                <a:lnTo>
                  <a:pt x="0" y="0"/>
                </a:lnTo>
                <a:lnTo>
                  <a:pt x="4" y="198"/>
                </a:lnTo>
                <a:close/>
              </a:path>
            </a:pathLst>
          </a:custGeom>
          <a:solidFill>
            <a:schemeClr val="tx1"/>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28" name="Freeform 26">
            <a:extLst>
              <a:ext uri="{FF2B5EF4-FFF2-40B4-BE49-F238E27FC236}">
                <a16:creationId xmlns="" xmlns:a16="http://schemas.microsoft.com/office/drawing/2014/main" id="{720C8824-DA3B-4D17-A170-5B00E546279F}"/>
              </a:ext>
            </a:extLst>
          </p:cNvPr>
          <p:cNvSpPr>
            <a:spLocks/>
          </p:cNvSpPr>
          <p:nvPr/>
        </p:nvSpPr>
        <p:spPr bwMode="gray">
          <a:xfrm>
            <a:off x="127001" y="6491288"/>
            <a:ext cx="11967633" cy="279400"/>
          </a:xfrm>
          <a:custGeom>
            <a:avLst/>
            <a:gdLst>
              <a:gd name="T0" fmla="*/ 0 w 5650"/>
              <a:gd name="T1" fmla="*/ 443547500 h 176"/>
              <a:gd name="T2" fmla="*/ 2147483647 w 5650"/>
              <a:gd name="T3" fmla="*/ 425907200 h 176"/>
              <a:gd name="T4" fmla="*/ 2147483647 w 5650"/>
              <a:gd name="T5" fmla="*/ 239415638 h 176"/>
              <a:gd name="T6" fmla="*/ 2147483647 w 5650"/>
              <a:gd name="T7" fmla="*/ 239415638 h 176"/>
              <a:gd name="T8" fmla="*/ 2147483647 w 5650"/>
              <a:gd name="T9" fmla="*/ 7561263 h 176"/>
              <a:gd name="T10" fmla="*/ 0 w 5650"/>
              <a:gd name="T11" fmla="*/ 0 h 176"/>
              <a:gd name="T12" fmla="*/ 0 w 5650"/>
              <a:gd name="T13" fmla="*/ 443547500 h 1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650" h="176">
                <a:moveTo>
                  <a:pt x="0" y="176"/>
                </a:moveTo>
                <a:lnTo>
                  <a:pt x="5650" y="169"/>
                </a:lnTo>
                <a:lnTo>
                  <a:pt x="5646" y="95"/>
                </a:lnTo>
                <a:lnTo>
                  <a:pt x="1478" y="95"/>
                </a:lnTo>
                <a:lnTo>
                  <a:pt x="1317" y="3"/>
                </a:lnTo>
                <a:lnTo>
                  <a:pt x="0" y="0"/>
                </a:lnTo>
                <a:lnTo>
                  <a:pt x="0" y="176"/>
                </a:lnTo>
                <a:close/>
              </a:path>
            </a:pathLst>
          </a:custGeom>
          <a:solidFill>
            <a:schemeClr val="bg1"/>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29" name="Freeform 27" descr="Dark upward diagonal">
            <a:extLst>
              <a:ext uri="{FF2B5EF4-FFF2-40B4-BE49-F238E27FC236}">
                <a16:creationId xmlns="" xmlns:a16="http://schemas.microsoft.com/office/drawing/2014/main" id="{1D17384E-1CAA-47A0-918A-FE575A852FCE}"/>
              </a:ext>
            </a:extLst>
          </p:cNvPr>
          <p:cNvSpPr>
            <a:spLocks/>
          </p:cNvSpPr>
          <p:nvPr/>
        </p:nvSpPr>
        <p:spPr bwMode="gray">
          <a:xfrm>
            <a:off x="122768" y="98425"/>
            <a:ext cx="11942233" cy="179388"/>
          </a:xfrm>
          <a:custGeom>
            <a:avLst/>
            <a:gdLst>
              <a:gd name="T0" fmla="*/ 0 w 5639"/>
              <a:gd name="T1" fmla="*/ 0 h 113"/>
              <a:gd name="T2" fmla="*/ 2147483647 w 5639"/>
              <a:gd name="T3" fmla="*/ 0 h 113"/>
              <a:gd name="T4" fmla="*/ 2147483647 w 5639"/>
              <a:gd name="T5" fmla="*/ 113408141 h 113"/>
              <a:gd name="T6" fmla="*/ 2147483647 w 5639"/>
              <a:gd name="T7" fmla="*/ 284779244 h 113"/>
              <a:gd name="T8" fmla="*/ 0 w 5639"/>
              <a:gd name="T9" fmla="*/ 284779244 h 113"/>
              <a:gd name="T10" fmla="*/ 0 w 5639"/>
              <a:gd name="T11" fmla="*/ 0 h 11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39" h="113">
                <a:moveTo>
                  <a:pt x="0" y="0"/>
                </a:moveTo>
                <a:lnTo>
                  <a:pt x="5582" y="0"/>
                </a:lnTo>
                <a:cubicBezTo>
                  <a:pt x="5630" y="3"/>
                  <a:pt x="5639" y="45"/>
                  <a:pt x="5639" y="45"/>
                </a:cubicBezTo>
                <a:lnTo>
                  <a:pt x="5636" y="113"/>
                </a:lnTo>
                <a:lnTo>
                  <a:pt x="0" y="113"/>
                </a:lnTo>
                <a:lnTo>
                  <a:pt x="0" y="0"/>
                </a:lnTo>
                <a:close/>
              </a:path>
            </a:pathLst>
          </a:custGeom>
          <a:pattFill prst="dkUpDiag">
            <a:fgClr>
              <a:schemeClr val="accent1"/>
            </a:fgClr>
            <a:bgClr>
              <a:schemeClr val="bg1"/>
            </a:bgClr>
          </a:patt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30" name="Freeform 28">
            <a:extLst>
              <a:ext uri="{FF2B5EF4-FFF2-40B4-BE49-F238E27FC236}">
                <a16:creationId xmlns="" xmlns:a16="http://schemas.microsoft.com/office/drawing/2014/main" id="{88377AF1-BAB3-4FAA-B9FD-B15E2111A313}"/>
              </a:ext>
            </a:extLst>
          </p:cNvPr>
          <p:cNvSpPr>
            <a:spLocks/>
          </p:cNvSpPr>
          <p:nvPr/>
        </p:nvSpPr>
        <p:spPr bwMode="gray">
          <a:xfrm>
            <a:off x="122767" y="307976"/>
            <a:ext cx="11940117" cy="938213"/>
          </a:xfrm>
          <a:custGeom>
            <a:avLst/>
            <a:gdLst>
              <a:gd name="T0" fmla="*/ 2147483647 w 5446"/>
              <a:gd name="T1" fmla="*/ 0 h 531"/>
              <a:gd name="T2" fmla="*/ 0 w 5446"/>
              <a:gd name="T3" fmla="*/ 0 h 531"/>
              <a:gd name="T4" fmla="*/ 5408242 w 5446"/>
              <a:gd name="T5" fmla="*/ 1467275021 h 531"/>
              <a:gd name="T6" fmla="*/ 2147483647 w 5446"/>
              <a:gd name="T7" fmla="*/ 1479763325 h 531"/>
              <a:gd name="T8" fmla="*/ 2147483647 w 5446"/>
              <a:gd name="T9" fmla="*/ 1645220987 h 531"/>
              <a:gd name="T10" fmla="*/ 2147483647 w 5446"/>
              <a:gd name="T11" fmla="*/ 1657709291 h 531"/>
              <a:gd name="T12" fmla="*/ 2147483647 w 5446"/>
              <a:gd name="T13" fmla="*/ 0 h 53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solidFill>
            <a:schemeClr val="tx1"/>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53" name="Freeform 29">
            <a:extLst>
              <a:ext uri="{FF2B5EF4-FFF2-40B4-BE49-F238E27FC236}">
                <a16:creationId xmlns="" xmlns:a16="http://schemas.microsoft.com/office/drawing/2014/main" id="{8FCEA36D-2666-4EDD-AE9B-B7BCACD51AE5}"/>
              </a:ext>
            </a:extLst>
          </p:cNvPr>
          <p:cNvSpPr>
            <a:spLocks/>
          </p:cNvSpPr>
          <p:nvPr/>
        </p:nvSpPr>
        <p:spPr bwMode="gray">
          <a:xfrm>
            <a:off x="122767" y="306388"/>
            <a:ext cx="11940117" cy="836612"/>
          </a:xfrm>
          <a:custGeom>
            <a:avLst/>
            <a:gdLst>
              <a:gd name="T0" fmla="*/ 5446 w 5446"/>
              <a:gd name="T1" fmla="*/ 0 h 531"/>
              <a:gd name="T2" fmla="*/ 0 w 5446"/>
              <a:gd name="T3" fmla="*/ 0 h 531"/>
              <a:gd name="T4" fmla="*/ 2 w 5446"/>
              <a:gd name="T5" fmla="*/ 470 h 531"/>
              <a:gd name="T6" fmla="*/ 4078 w 5446"/>
              <a:gd name="T7" fmla="*/ 474 h 531"/>
              <a:gd name="T8" fmla="*/ 4178 w 5446"/>
              <a:gd name="T9" fmla="*/ 527 h 531"/>
              <a:gd name="T10" fmla="*/ 5446 w 5446"/>
              <a:gd name="T11" fmla="*/ 531 h 531"/>
              <a:gd name="T12" fmla="*/ 5446 w 5446"/>
              <a:gd name="T13" fmla="*/ 0 h 531"/>
            </a:gdLst>
            <a:ahLst/>
            <a:cxnLst>
              <a:cxn ang="0">
                <a:pos x="T0" y="T1"/>
              </a:cxn>
              <a:cxn ang="0">
                <a:pos x="T2" y="T3"/>
              </a:cxn>
              <a:cxn ang="0">
                <a:pos x="T4" y="T5"/>
              </a:cxn>
              <a:cxn ang="0">
                <a:pos x="T6" y="T7"/>
              </a:cxn>
              <a:cxn ang="0">
                <a:pos x="T8" y="T9"/>
              </a:cxn>
              <a:cxn ang="0">
                <a:pos x="T10" y="T11"/>
              </a:cxn>
              <a:cxn ang="0">
                <a:pos x="T12" y="T13"/>
              </a:cxn>
            </a:cxnLst>
            <a:rect l="0" t="0" r="r" b="b"/>
            <a:pathLst>
              <a:path w="5446" h="531">
                <a:moveTo>
                  <a:pt x="5446" y="0"/>
                </a:moveTo>
                <a:lnTo>
                  <a:pt x="0" y="0"/>
                </a:lnTo>
                <a:lnTo>
                  <a:pt x="2" y="470"/>
                </a:lnTo>
                <a:lnTo>
                  <a:pt x="4078" y="474"/>
                </a:lnTo>
                <a:lnTo>
                  <a:pt x="4178" y="527"/>
                </a:lnTo>
                <a:lnTo>
                  <a:pt x="5446" y="531"/>
                </a:lnTo>
                <a:lnTo>
                  <a:pt x="5446" y="0"/>
                </a:lnTo>
                <a:close/>
              </a:path>
            </a:pathLst>
          </a:custGeom>
          <a:gradFill rotWithShape="0">
            <a:gsLst>
              <a:gs pos="0">
                <a:schemeClr val="bg1"/>
              </a:gs>
              <a:gs pos="100000">
                <a:schemeClr val="bg1">
                  <a:gamma/>
                  <a:tint val="66667"/>
                  <a:invGamma/>
                </a:schemeClr>
              </a:gs>
            </a:gsLst>
            <a:lin ang="0" scaled="1"/>
          </a:gra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32" name="Rectangle 32">
            <a:extLst>
              <a:ext uri="{FF2B5EF4-FFF2-40B4-BE49-F238E27FC236}">
                <a16:creationId xmlns="" xmlns:a16="http://schemas.microsoft.com/office/drawing/2014/main" id="{D88DE5D7-6923-47A3-85D4-5ECBA0A4C12C}"/>
              </a:ext>
            </a:extLst>
          </p:cNvPr>
          <p:cNvSpPr>
            <a:spLocks noChangeArrowheads="1"/>
          </p:cNvSpPr>
          <p:nvPr/>
        </p:nvSpPr>
        <p:spPr bwMode="gray">
          <a:xfrm flipV="1">
            <a:off x="127001" y="6723063"/>
            <a:ext cx="11969751" cy="55562"/>
          </a:xfrm>
          <a:prstGeom prst="rect">
            <a:avLst/>
          </a:prstGeom>
          <a:solidFill>
            <a:schemeClr val="accent1"/>
          </a:solidFill>
          <a:ln w="9525">
            <a:noFill/>
            <a:miter lim="800000"/>
            <a:headEnd/>
            <a:tailEnd/>
          </a:ln>
          <a:effectLst/>
        </p:spPr>
        <p:txBody>
          <a:bodyPr wrap="none" anchor="ctr"/>
          <a:lstStyle/>
          <a:p>
            <a:pPr>
              <a:defRPr/>
            </a:pPr>
            <a:endParaRPr lang="zh-CN" altLang="en-US" sz="1800">
              <a:latin typeface="Arial" charset="0"/>
              <a:ea typeface="宋体" charset="-122"/>
            </a:endParaRPr>
          </a:p>
        </p:txBody>
      </p:sp>
      <p:sp>
        <p:nvSpPr>
          <p:cNvPr id="1033" name="Freeform 35">
            <a:extLst>
              <a:ext uri="{FF2B5EF4-FFF2-40B4-BE49-F238E27FC236}">
                <a16:creationId xmlns="" xmlns:a16="http://schemas.microsoft.com/office/drawing/2014/main" id="{2A8CC584-07B1-41B3-94BC-84A11E590238}"/>
              </a:ext>
            </a:extLst>
          </p:cNvPr>
          <p:cNvSpPr>
            <a:spLocks/>
          </p:cNvSpPr>
          <p:nvPr/>
        </p:nvSpPr>
        <p:spPr bwMode="gray">
          <a:xfrm>
            <a:off x="9194801" y="1047750"/>
            <a:ext cx="2874433" cy="52388"/>
          </a:xfrm>
          <a:custGeom>
            <a:avLst/>
            <a:gdLst>
              <a:gd name="T0" fmla="*/ 0 w 1358"/>
              <a:gd name="T1" fmla="*/ 5040361 h 33"/>
              <a:gd name="T2" fmla="*/ 2147483647 w 1358"/>
              <a:gd name="T3" fmla="*/ 0 h 33"/>
              <a:gd name="T4" fmla="*/ 2147483647 w 1358"/>
              <a:gd name="T5" fmla="*/ 80645770 h 33"/>
              <a:gd name="T6" fmla="*/ 151209375 w 1358"/>
              <a:gd name="T7" fmla="*/ 83166744 h 33"/>
              <a:gd name="T8" fmla="*/ 0 w 1358"/>
              <a:gd name="T9" fmla="*/ 5040361 h 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58" h="33">
                <a:moveTo>
                  <a:pt x="0" y="2"/>
                </a:moveTo>
                <a:lnTo>
                  <a:pt x="1358" y="0"/>
                </a:lnTo>
                <a:lnTo>
                  <a:pt x="1356" y="32"/>
                </a:lnTo>
                <a:lnTo>
                  <a:pt x="60" y="33"/>
                </a:lnTo>
                <a:lnTo>
                  <a:pt x="0" y="2"/>
                </a:lnTo>
                <a:close/>
              </a:path>
            </a:pathLst>
          </a:custGeom>
          <a:solidFill>
            <a:srgbClr val="FFFFFF">
              <a:alpha val="30196"/>
            </a:srgbClr>
          </a:solidFill>
          <a:ln w="9525">
            <a:noFill/>
            <a:round/>
            <a:headEnd/>
            <a:tailEnd/>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sz="1800">
              <a:ea typeface="宋体" panose="02010600030101010101" pitchFamily="2" charset="-122"/>
            </a:endParaRPr>
          </a:p>
        </p:txBody>
      </p:sp>
      <p:sp>
        <p:nvSpPr>
          <p:cNvPr id="1026" name="Rectangle 2">
            <a:extLst>
              <a:ext uri="{FF2B5EF4-FFF2-40B4-BE49-F238E27FC236}">
                <a16:creationId xmlns="" xmlns:a16="http://schemas.microsoft.com/office/drawing/2014/main" id="{B1502D47-2674-4E72-B234-3C79B7B78C4C}"/>
              </a:ext>
            </a:extLst>
          </p:cNvPr>
          <p:cNvSpPr>
            <a:spLocks noGrp="1" noChangeArrowheads="1"/>
          </p:cNvSpPr>
          <p:nvPr>
            <p:ph type="title"/>
          </p:nvPr>
        </p:nvSpPr>
        <p:spPr bwMode="gray">
          <a:xfrm>
            <a:off x="609600" y="238126"/>
            <a:ext cx="8636000"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2059" name="Rectangle 3">
            <a:extLst>
              <a:ext uri="{FF2B5EF4-FFF2-40B4-BE49-F238E27FC236}">
                <a16:creationId xmlns="" xmlns:a16="http://schemas.microsoft.com/office/drawing/2014/main" id="{0D80BCB0-3793-44F0-90BF-2AE562EE12C8}"/>
              </a:ext>
            </a:extLst>
          </p:cNvPr>
          <p:cNvSpPr>
            <a:spLocks noGrp="1" noChangeArrowheads="1"/>
          </p:cNvSpPr>
          <p:nvPr>
            <p:ph type="body" idx="1"/>
          </p:nvPr>
        </p:nvSpPr>
        <p:spPr bwMode="gray">
          <a:xfrm>
            <a:off x="609600" y="1438276"/>
            <a:ext cx="10972800" cy="473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Espace réservé de la date 4">
            <a:extLst>
              <a:ext uri="{FF2B5EF4-FFF2-40B4-BE49-F238E27FC236}">
                <a16:creationId xmlns="" xmlns:a16="http://schemas.microsoft.com/office/drawing/2014/main" id="{5D591495-2B99-4C4F-B3A9-F4ECD9DF832A}"/>
              </a:ext>
            </a:extLst>
          </p:cNvPr>
          <p:cNvSpPr>
            <a:spLocks noGrp="1" noChangeArrowheads="1"/>
          </p:cNvSpPr>
          <p:nvPr>
            <p:ph type="dt" sz="half" idx="2"/>
          </p:nvPr>
        </p:nvSpPr>
        <p:spPr bwMode="gray">
          <a:xfrm>
            <a:off x="4064001" y="6311901"/>
            <a:ext cx="2283884" cy="290513"/>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000">
                <a:solidFill>
                  <a:srgbClr val="000000"/>
                </a:solidFill>
                <a:latin typeface="Arial" charset="0"/>
                <a:ea typeface="宋体" charset="-122"/>
              </a:defRPr>
            </a:lvl1pPr>
          </a:lstStyle>
          <a:p>
            <a:pPr>
              <a:defRPr/>
            </a:pPr>
            <a:endParaRPr lang="en-US" altLang="zh-CN"/>
          </a:p>
        </p:txBody>
      </p:sp>
      <p:sp>
        <p:nvSpPr>
          <p:cNvPr id="6" name="Espace réservé du pied de page 5">
            <a:extLst>
              <a:ext uri="{FF2B5EF4-FFF2-40B4-BE49-F238E27FC236}">
                <a16:creationId xmlns="" xmlns:a16="http://schemas.microsoft.com/office/drawing/2014/main" id="{FB4C3328-67A0-407E-B17F-5D379013A53A}"/>
              </a:ext>
            </a:extLst>
          </p:cNvPr>
          <p:cNvSpPr>
            <a:spLocks noGrp="1" noChangeArrowheads="1"/>
          </p:cNvSpPr>
          <p:nvPr>
            <p:ph type="ftr" sz="quarter" idx="3"/>
          </p:nvPr>
        </p:nvSpPr>
        <p:spPr bwMode="gray">
          <a:xfrm>
            <a:off x="6441017" y="6323013"/>
            <a:ext cx="3081867" cy="290512"/>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000">
                <a:solidFill>
                  <a:srgbClr val="000000"/>
                </a:solidFill>
                <a:latin typeface="Arial" charset="0"/>
                <a:ea typeface="宋体" charset="-122"/>
              </a:defRPr>
            </a:lvl1pPr>
          </a:lstStyle>
          <a:p>
            <a:pPr>
              <a:defRPr/>
            </a:pPr>
            <a:endParaRPr lang="en-US" altLang="zh-CN"/>
          </a:p>
        </p:txBody>
      </p:sp>
      <p:sp>
        <p:nvSpPr>
          <p:cNvPr id="7" name="Espace réservé du numéro de diapositive 6">
            <a:extLst>
              <a:ext uri="{FF2B5EF4-FFF2-40B4-BE49-F238E27FC236}">
                <a16:creationId xmlns="" xmlns:a16="http://schemas.microsoft.com/office/drawing/2014/main" id="{612C47CB-F1CF-46A6-9D2A-7B566CC17581}"/>
              </a:ext>
            </a:extLst>
          </p:cNvPr>
          <p:cNvSpPr>
            <a:spLocks noGrp="1" noChangeArrowheads="1"/>
          </p:cNvSpPr>
          <p:nvPr>
            <p:ph type="sldNum" sz="quarter" idx="4"/>
          </p:nvPr>
        </p:nvSpPr>
        <p:spPr bwMode="gray">
          <a:xfrm>
            <a:off x="9489018" y="6323013"/>
            <a:ext cx="2154767" cy="290512"/>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000">
                <a:solidFill>
                  <a:srgbClr val="000000"/>
                </a:solidFill>
                <a:ea typeface="宋体" panose="02010600030101010101" pitchFamily="2" charset="-122"/>
              </a:defRPr>
            </a:lvl1pPr>
          </a:lstStyle>
          <a:p>
            <a:fld id="{44BA1A4C-28EB-43BC-9E95-C5C30D8EED09}" type="slidenum">
              <a:rPr lang="zh-CN" altLang="en-US"/>
              <a:pPr/>
              <a:t>‹N°›</a:t>
            </a:fld>
            <a:endParaRPr lang="en-US" altLang="zh-CN"/>
          </a:p>
        </p:txBody>
      </p:sp>
      <p:sp>
        <p:nvSpPr>
          <p:cNvPr id="1039" name="Text Box 37">
            <a:extLst>
              <a:ext uri="{FF2B5EF4-FFF2-40B4-BE49-F238E27FC236}">
                <a16:creationId xmlns="" xmlns:a16="http://schemas.microsoft.com/office/drawing/2014/main" id="{808A1B75-C195-429A-ABC4-0342DE09290B}"/>
              </a:ext>
            </a:extLst>
          </p:cNvPr>
          <p:cNvSpPr txBox="1">
            <a:spLocks noChangeArrowheads="1"/>
          </p:cNvSpPr>
          <p:nvPr/>
        </p:nvSpPr>
        <p:spPr bwMode="gray">
          <a:xfrm>
            <a:off x="192618" y="6443663"/>
            <a:ext cx="184731" cy="261610"/>
          </a:xfrm>
          <a:prstGeom prst="rect">
            <a:avLst/>
          </a:prstGeom>
          <a:noFill/>
          <a:ln>
            <a:noFill/>
          </a:ln>
          <a:effec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zh-CN" sz="1100" i="1">
              <a:solidFill>
                <a:srgbClr val="FFFFFF"/>
              </a:solidFill>
              <a:latin typeface="Times New Roman" pitchFamily="18" charset="0"/>
              <a:ea typeface="宋体" charset="-122"/>
            </a:endParaRPr>
          </a:p>
        </p:txBody>
      </p:sp>
      <p:sp>
        <p:nvSpPr>
          <p:cNvPr id="1054" name="Rectangle 30" descr="7">
            <a:extLst>
              <a:ext uri="{FF2B5EF4-FFF2-40B4-BE49-F238E27FC236}">
                <a16:creationId xmlns="" xmlns:a16="http://schemas.microsoft.com/office/drawing/2014/main" id="{254D50F7-3DF6-4781-A85D-98C4A192D2F5}"/>
              </a:ext>
            </a:extLst>
          </p:cNvPr>
          <p:cNvSpPr>
            <a:spLocks noChangeArrowheads="1"/>
          </p:cNvSpPr>
          <p:nvPr/>
        </p:nvSpPr>
        <p:spPr bwMode="gray">
          <a:xfrm>
            <a:off x="10993967" y="415925"/>
            <a:ext cx="713317" cy="546100"/>
          </a:xfrm>
          <a:prstGeom prst="rect">
            <a:avLst/>
          </a:prstGeom>
          <a:blipFill dpi="0" rotWithShape="1">
            <a:blip r:embed="rId18" cstate="print"/>
            <a:srcRect/>
            <a:stretch>
              <a:fillRect/>
            </a:stretch>
          </a:blipFill>
          <a:ln w="9525">
            <a:solidFill>
              <a:srgbClr val="FFFFFF"/>
            </a:solidFill>
            <a:miter lim="800000"/>
            <a:headEnd/>
            <a:tailEnd/>
          </a:ln>
          <a:effectLst/>
        </p:spPr>
        <p:txBody>
          <a:bodyPr wrap="none" anchor="ctr"/>
          <a:lstStyle/>
          <a:p>
            <a:pPr>
              <a:defRPr/>
            </a:pPr>
            <a:endParaRPr lang="zh-CN" altLang="en-US" sz="1800">
              <a:latin typeface="Arial" charset="0"/>
              <a:ea typeface="宋体" charset="-122"/>
            </a:endParaRPr>
          </a:p>
        </p:txBody>
      </p:sp>
      <p:sp>
        <p:nvSpPr>
          <p:cNvPr id="1055" name="Rectangle 31" descr="4">
            <a:extLst>
              <a:ext uri="{FF2B5EF4-FFF2-40B4-BE49-F238E27FC236}">
                <a16:creationId xmlns="" xmlns:a16="http://schemas.microsoft.com/office/drawing/2014/main" id="{333B3EF7-0695-4B9E-9517-2CEE3269C61C}"/>
              </a:ext>
            </a:extLst>
          </p:cNvPr>
          <p:cNvSpPr>
            <a:spLocks noChangeArrowheads="1"/>
          </p:cNvSpPr>
          <p:nvPr/>
        </p:nvSpPr>
        <p:spPr bwMode="gray">
          <a:xfrm>
            <a:off x="10160000" y="415925"/>
            <a:ext cx="713317" cy="546100"/>
          </a:xfrm>
          <a:prstGeom prst="rect">
            <a:avLst/>
          </a:prstGeom>
          <a:blipFill dpi="0" rotWithShape="1">
            <a:blip r:embed="rId19" cstate="print"/>
            <a:srcRect/>
            <a:stretch>
              <a:fillRect/>
            </a:stretch>
          </a:blipFill>
          <a:ln w="9525">
            <a:solidFill>
              <a:srgbClr val="FFFFFF"/>
            </a:solidFill>
            <a:miter lim="800000"/>
            <a:headEnd/>
            <a:tailEnd/>
          </a:ln>
          <a:effectLst/>
        </p:spPr>
        <p:txBody>
          <a:bodyPr wrap="none" anchor="ctr"/>
          <a:lstStyle/>
          <a:p>
            <a:pPr>
              <a:defRPr/>
            </a:pPr>
            <a:endParaRPr lang="zh-CN" altLang="en-US" sz="1800">
              <a:latin typeface="Arial" charset="0"/>
              <a:ea typeface="宋体" charset="-122"/>
            </a:endParaRPr>
          </a:p>
        </p:txBody>
      </p:sp>
      <p:sp>
        <p:nvSpPr>
          <p:cNvPr id="1060" name="Rectangle 36">
            <a:extLst>
              <a:ext uri="{FF2B5EF4-FFF2-40B4-BE49-F238E27FC236}">
                <a16:creationId xmlns="" xmlns:a16="http://schemas.microsoft.com/office/drawing/2014/main" id="{BD83DEAB-1897-4B66-9DE0-24500C825121}"/>
              </a:ext>
            </a:extLst>
          </p:cNvPr>
          <p:cNvSpPr>
            <a:spLocks noChangeArrowheads="1"/>
          </p:cNvSpPr>
          <p:nvPr/>
        </p:nvSpPr>
        <p:spPr bwMode="gray">
          <a:xfrm>
            <a:off x="9334500" y="415925"/>
            <a:ext cx="713317" cy="546100"/>
          </a:xfrm>
          <a:prstGeom prst="rect">
            <a:avLst/>
          </a:prstGeom>
          <a:solidFill>
            <a:srgbClr val="FFFFFF">
              <a:alpha val="30196"/>
            </a:srgbClr>
          </a:solidFill>
          <a:ln w="9525">
            <a:solidFill>
              <a:srgbClr val="FFFFFF"/>
            </a:solidFill>
            <a:miter lim="800000"/>
            <a:headEnd/>
            <a:tailEnd/>
          </a:ln>
          <a:effectLst/>
        </p:spPr>
        <p:txBody>
          <a:bodyPr wrap="none" anchor="ctr"/>
          <a:lstStyle/>
          <a:p>
            <a:pPr>
              <a:defRPr/>
            </a:pPr>
            <a:endParaRPr lang="zh-CN" altLang="en-US" sz="1800">
              <a:latin typeface="Arial" charset="0"/>
              <a:ea typeface="宋体" charset="-122"/>
            </a:endParaRPr>
          </a:p>
        </p:txBody>
      </p:sp>
    </p:spTree>
    <p:extLst>
      <p:ext uri="{BB962C8B-B14F-4D97-AF65-F5344CB8AC3E}">
        <p14:creationId xmlns="" xmlns:p14="http://schemas.microsoft.com/office/powerpoint/2010/main" val="3340159524"/>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ppt_x</p:attrName>
                                        </p:attrNameLst>
                                      </p:cBhvr>
                                      <p:tavLst>
                                        <p:tav tm="0">
                                          <p:val>
                                            <p:strVal val="#ppt_x-.2"/>
                                          </p:val>
                                        </p:tav>
                                        <p:tav tm="100000">
                                          <p:val>
                                            <p:strVal val="#ppt_x"/>
                                          </p:val>
                                        </p:tav>
                                      </p:tavLst>
                                    </p:anim>
                                    <p:anim calcmode="lin" valueType="num">
                                      <p:cBhvr>
                                        <p:cTn id="8" dur="5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500"/>
                                        <p:tgtEl>
                                          <p:spTgt spid="1026"/>
                                        </p:tgtEl>
                                      </p:cBhvr>
                                    </p:animEffect>
                                  </p:childTnLst>
                                </p:cTn>
                              </p:par>
                            </p:childTnLst>
                          </p:cTn>
                        </p:par>
                        <p:par>
                          <p:cTn id="10" fill="hold" nodeType="afterGroup">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055"/>
                                        </p:tgtEl>
                                        <p:attrNameLst>
                                          <p:attrName>style.visibility</p:attrName>
                                        </p:attrNameLst>
                                      </p:cBhvr>
                                      <p:to>
                                        <p:strVal val="visible"/>
                                      </p:to>
                                    </p:set>
                                    <p:animEffect transition="in" filter="fade">
                                      <p:cBhvr>
                                        <p:cTn id="13" dur="1000"/>
                                        <p:tgtEl>
                                          <p:spTgt spid="1055"/>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060"/>
                                        </p:tgtEl>
                                        <p:attrNameLst>
                                          <p:attrName>style.visibility</p:attrName>
                                        </p:attrNameLst>
                                      </p:cBhvr>
                                      <p:to>
                                        <p:strVal val="visible"/>
                                      </p:to>
                                    </p:set>
                                    <p:animEffect transition="in" filter="fade">
                                      <p:cBhvr>
                                        <p:cTn id="17" dur="1000"/>
                                        <p:tgtEl>
                                          <p:spTgt spid="1060"/>
                                        </p:tgtEl>
                                      </p:cBhvr>
                                    </p:animEffect>
                                  </p:childTnLst>
                                </p:cTn>
                              </p:par>
                            </p:childTnLst>
                          </p:cTn>
                        </p:par>
                        <p:par>
                          <p:cTn id="18" fill="hold" nodeType="afterGroup">
                            <p:stCondLst>
                              <p:cond delay="2500"/>
                            </p:stCondLst>
                            <p:childTnLst>
                              <p:par>
                                <p:cTn id="19" presetID="10" presetClass="entr" presetSubtype="0" fill="hold" grpId="0" nodeType="afterEffect">
                                  <p:stCondLst>
                                    <p:cond delay="0"/>
                                  </p:stCondLst>
                                  <p:childTnLst>
                                    <p:set>
                                      <p:cBhvr>
                                        <p:cTn id="20" dur="1" fill="hold">
                                          <p:stCondLst>
                                            <p:cond delay="0"/>
                                          </p:stCondLst>
                                        </p:cTn>
                                        <p:tgtEl>
                                          <p:spTgt spid="1054"/>
                                        </p:tgtEl>
                                        <p:attrNameLst>
                                          <p:attrName>style.visibility</p:attrName>
                                        </p:attrNameLst>
                                      </p:cBhvr>
                                      <p:to>
                                        <p:strVal val="visible"/>
                                      </p:to>
                                    </p:set>
                                    <p:animEffect transition="in" filter="fade">
                                      <p:cBhvr>
                                        <p:cTn id="21" dur="1000"/>
                                        <p:tgtEl>
                                          <p:spTgt spid="1054"/>
                                        </p:tgtEl>
                                      </p:cBhvr>
                                    </p:animEffect>
                                  </p:childTnLst>
                                </p:cTn>
                              </p:par>
                            </p:childTnLst>
                          </p:cTn>
                        </p:par>
                        <p:par>
                          <p:cTn id="22" fill="hold" nodeType="afterGroup">
                            <p:stCondLst>
                              <p:cond delay="3500"/>
                            </p:stCondLst>
                            <p:childTnLst>
                              <p:par>
                                <p:cTn id="23" presetID="22" presetClass="entr" presetSubtype="4"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54" grpId="0" animBg="1"/>
      <p:bldP spid="1055" grpId="0" animBg="1"/>
      <p:bldP spid="1060" grpId="0" animBg="1"/>
    </p:bldLst>
  </p:timing>
  <p:hf hdr="0" ftr="0" dt="0"/>
  <p:txStyles>
    <p:title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200" algn="l" rtl="0" fontAlgn="base">
        <a:spcBef>
          <a:spcPct val="0"/>
        </a:spcBef>
        <a:spcAft>
          <a:spcPct val="0"/>
        </a:spcAft>
        <a:defRPr sz="4400" b="1">
          <a:solidFill>
            <a:srgbClr val="FFFFFF"/>
          </a:solidFill>
          <a:latin typeface="Arial" charset="0"/>
        </a:defRPr>
      </a:lvl6pPr>
      <a:lvl7pPr marL="914400" algn="l" rtl="0" fontAlgn="base">
        <a:spcBef>
          <a:spcPct val="0"/>
        </a:spcBef>
        <a:spcAft>
          <a:spcPct val="0"/>
        </a:spcAft>
        <a:defRPr sz="4400" b="1">
          <a:solidFill>
            <a:srgbClr val="FFFFFF"/>
          </a:solidFill>
          <a:latin typeface="Arial" charset="0"/>
        </a:defRPr>
      </a:lvl7pPr>
      <a:lvl8pPr marL="1371600" algn="l" rtl="0" fontAlgn="base">
        <a:spcBef>
          <a:spcPct val="0"/>
        </a:spcBef>
        <a:spcAft>
          <a:spcPct val="0"/>
        </a:spcAft>
        <a:defRPr sz="4400" b="1">
          <a:solidFill>
            <a:srgbClr val="FFFFFF"/>
          </a:solidFill>
          <a:latin typeface="Arial" charset="0"/>
        </a:defRPr>
      </a:lvl8pPr>
      <a:lvl9pPr marL="1828800" algn="l" rtl="0" fontAlgn="base">
        <a:spcBef>
          <a:spcPct val="0"/>
        </a:spcBef>
        <a:spcAft>
          <a:spcPct val="0"/>
        </a:spcAft>
        <a:defRPr sz="4400" b="1">
          <a:solidFill>
            <a:srgbClr val="FFFFFF"/>
          </a:solidFill>
          <a:latin typeface="Arial" charset="0"/>
        </a:defRPr>
      </a:lvl9pPr>
    </p:titleStyle>
    <p:bodyStyle>
      <a:lvl1pPr marL="342900" indent="-342900" algn="l" rtl="0" eaLnBrk="0" fontAlgn="base" hangingPunct="0">
        <a:spcBef>
          <a:spcPct val="20000"/>
        </a:spcBef>
        <a:spcAft>
          <a:spcPct val="0"/>
        </a:spcAft>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Char char="–"/>
        <a:defRPr sz="2800">
          <a:solidFill>
            <a:srgbClr val="000000"/>
          </a:solidFill>
          <a:latin typeface="+mn-lt"/>
        </a:defRPr>
      </a:lvl2pPr>
      <a:lvl3pPr marL="1143000" indent="-228600" algn="l" rtl="0" eaLnBrk="0" fontAlgn="base" hangingPunct="0">
        <a:spcBef>
          <a:spcPct val="20000"/>
        </a:spcBef>
        <a:spcAft>
          <a:spcPct val="0"/>
        </a:spcAft>
        <a:buChar char="•"/>
        <a:defRPr sz="2400">
          <a:solidFill>
            <a:srgbClr val="000000"/>
          </a:solidFill>
          <a:latin typeface="+mn-lt"/>
        </a:defRPr>
      </a:lvl3pPr>
      <a:lvl4pPr marL="1600200" indent="-228600" algn="l" rtl="0" eaLnBrk="0" fontAlgn="base" hangingPunct="0">
        <a:spcBef>
          <a:spcPct val="20000"/>
        </a:spcBef>
        <a:spcAft>
          <a:spcPct val="0"/>
        </a:spcAft>
        <a:buChar char="–"/>
        <a:defRPr sz="2000">
          <a:solidFill>
            <a:srgbClr val="000000"/>
          </a:solidFill>
          <a:latin typeface="+mn-lt"/>
        </a:defRPr>
      </a:lvl4pPr>
      <a:lvl5pPr marL="2057400" indent="-228600" algn="l" rtl="0" eaLnBrk="0" fontAlgn="base" hangingPunct="0">
        <a:spcBef>
          <a:spcPct val="20000"/>
        </a:spcBef>
        <a:spcAft>
          <a:spcPct val="0"/>
        </a:spcAft>
        <a:buChar char="»"/>
        <a:defRPr sz="2000">
          <a:solidFill>
            <a:srgbClr val="000000"/>
          </a:solidFill>
          <a:latin typeface="+mn-lt"/>
        </a:defRPr>
      </a:lvl5pPr>
      <a:lvl6pPr marL="2514600" indent="-228600" algn="l" rtl="0" fontAlgn="base">
        <a:spcBef>
          <a:spcPct val="20000"/>
        </a:spcBef>
        <a:spcAft>
          <a:spcPct val="0"/>
        </a:spcAft>
        <a:buChar char="»"/>
        <a:defRPr sz="2000">
          <a:solidFill>
            <a:srgbClr val="000000"/>
          </a:solidFill>
          <a:latin typeface="+mn-lt"/>
        </a:defRPr>
      </a:lvl6pPr>
      <a:lvl7pPr marL="2971800" indent="-228600" algn="l" rtl="0" fontAlgn="base">
        <a:spcBef>
          <a:spcPct val="20000"/>
        </a:spcBef>
        <a:spcAft>
          <a:spcPct val="0"/>
        </a:spcAft>
        <a:buChar char="»"/>
        <a:defRPr sz="2000">
          <a:solidFill>
            <a:srgbClr val="000000"/>
          </a:solidFill>
          <a:latin typeface="+mn-lt"/>
        </a:defRPr>
      </a:lvl7pPr>
      <a:lvl8pPr marL="3429000" indent="-228600" algn="l" rtl="0" fontAlgn="base">
        <a:spcBef>
          <a:spcPct val="20000"/>
        </a:spcBef>
        <a:spcAft>
          <a:spcPct val="0"/>
        </a:spcAft>
        <a:buChar char="»"/>
        <a:defRPr sz="2000">
          <a:solidFill>
            <a:srgbClr val="000000"/>
          </a:solidFill>
          <a:latin typeface="+mn-lt"/>
        </a:defRPr>
      </a:lvl8pPr>
      <a:lvl9pPr marL="3886200" indent="-228600" algn="l" rtl="0" fontAlgn="base">
        <a:spcBef>
          <a:spcPct val="20000"/>
        </a:spcBef>
        <a:spcAft>
          <a:spcPct val="0"/>
        </a:spcAft>
        <a:buChar char="»"/>
        <a:defRPr sz="2000">
          <a:solidFill>
            <a:srgbClr val="000000"/>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3.jpeg"/><Relationship Id="rId13" Type="http://schemas.openxmlformats.org/officeDocument/2006/relationships/image" Target="../media/image28.jpeg"/><Relationship Id="rId3" Type="http://schemas.openxmlformats.org/officeDocument/2006/relationships/image" Target="../media/image18.jpeg"/><Relationship Id="rId7" Type="http://schemas.openxmlformats.org/officeDocument/2006/relationships/image" Target="../media/image22.jpeg"/><Relationship Id="rId12"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70B32F1-CEE3-4946-A204-5E4E9E56127D}"/>
              </a:ext>
            </a:extLst>
          </p:cNvPr>
          <p:cNvSpPr>
            <a:spLocks noGrp="1"/>
          </p:cNvSpPr>
          <p:nvPr>
            <p:ph type="title"/>
          </p:nvPr>
        </p:nvSpPr>
        <p:spPr>
          <a:xfrm>
            <a:off x="2936148" y="1855470"/>
            <a:ext cx="8314494" cy="3697063"/>
          </a:xfrm>
        </p:spPr>
        <p:txBody>
          <a:bodyPr/>
          <a:lstStyle/>
          <a:p>
            <a:pPr algn="ctr" rtl="1"/>
            <a:r>
              <a:rPr lang="ar-DZ" sz="4800" dirty="0">
                <a:solidFill>
                  <a:schemeClr val="bg1">
                    <a:lumMod val="60000"/>
                    <a:lumOff val="40000"/>
                  </a:schemeClr>
                </a:solidFill>
                <a:effectLst>
                  <a:outerShdw blurRad="38100" dist="38100" dir="2700000" algn="tl">
                    <a:srgbClr val="000000">
                      <a:alpha val="43137"/>
                    </a:srgbClr>
                  </a:outerShdw>
                </a:effectLst>
              </a:rPr>
              <a:t>الشراكة مع المستثمرات الفلاحية وأثرها على مردودية القطاع الفلاحي العام</a:t>
            </a:r>
            <a:endParaRPr lang="fr-FR" sz="4800" dirty="0">
              <a:solidFill>
                <a:schemeClr val="bg1">
                  <a:lumMod val="60000"/>
                  <a:lumOff val="40000"/>
                </a:schemeClr>
              </a:solidFill>
              <a:effectLst>
                <a:outerShdw blurRad="38100" dist="38100" dir="2700000" algn="tl">
                  <a:srgbClr val="000000">
                    <a:alpha val="43137"/>
                  </a:srgbClr>
                </a:outerShdw>
              </a:effectLst>
            </a:endParaRPr>
          </a:p>
        </p:txBody>
      </p:sp>
      <p:pic>
        <p:nvPicPr>
          <p:cNvPr id="6" name="Espace réservé du contenu 5">
            <a:extLst>
              <a:ext uri="{FF2B5EF4-FFF2-40B4-BE49-F238E27FC236}">
                <a16:creationId xmlns="" xmlns:a16="http://schemas.microsoft.com/office/drawing/2014/main" id="{B119FCCD-C964-40DB-B1EC-EFEBEDA3F6F3}"/>
              </a:ext>
            </a:extLst>
          </p:cNvPr>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76344" y="381074"/>
            <a:ext cx="1904794" cy="19047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Image 6">
            <a:extLst>
              <a:ext uri="{FF2B5EF4-FFF2-40B4-BE49-F238E27FC236}">
                <a16:creationId xmlns="" xmlns:a16="http://schemas.microsoft.com/office/drawing/2014/main" id="{252837F6-2A2C-40F0-8A85-9F56DB92BA15}"/>
              </a:ext>
            </a:extLst>
          </p:cNvPr>
          <p:cNvPicPr>
            <a:picLocks noChangeAspect="1"/>
          </p:cNvPicPr>
          <p:nvPr/>
        </p:nvPicPr>
        <p:blipFill>
          <a:blip r:embed="rId3" cstate="print"/>
          <a:stretch>
            <a:fillRect/>
          </a:stretch>
        </p:blipFill>
        <p:spPr>
          <a:xfrm>
            <a:off x="226083" y="2451221"/>
            <a:ext cx="2133600" cy="2143125"/>
          </a:xfrm>
          <a:prstGeom prst="rect">
            <a:avLst/>
          </a:prstGeom>
        </p:spPr>
      </p:pic>
      <p:pic>
        <p:nvPicPr>
          <p:cNvPr id="8" name="Image 7">
            <a:extLst>
              <a:ext uri="{FF2B5EF4-FFF2-40B4-BE49-F238E27FC236}">
                <a16:creationId xmlns="" xmlns:a16="http://schemas.microsoft.com/office/drawing/2014/main" id="{9A4DFB0E-A26B-4CAF-9042-D263A3C88EF2}"/>
              </a:ext>
            </a:extLst>
          </p:cNvPr>
          <p:cNvPicPr>
            <a:picLocks noChangeAspect="1"/>
          </p:cNvPicPr>
          <p:nvPr/>
        </p:nvPicPr>
        <p:blipFill rotWithShape="1">
          <a:blip r:embed="rId4" cstate="print"/>
          <a:srcRect l="15257" t="10214" r="13841" b="53554"/>
          <a:stretch/>
        </p:blipFill>
        <p:spPr>
          <a:xfrm>
            <a:off x="425819" y="4594346"/>
            <a:ext cx="1734127" cy="176122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Image 8">
            <a:extLst>
              <a:ext uri="{FF2B5EF4-FFF2-40B4-BE49-F238E27FC236}">
                <a16:creationId xmlns="" xmlns:a16="http://schemas.microsoft.com/office/drawing/2014/main" id="{CA72DB65-4138-4316-907F-E5B6F983A5D0}"/>
              </a:ext>
            </a:extLst>
          </p:cNvPr>
          <p:cNvPicPr/>
          <p:nvPr/>
        </p:nvPicPr>
        <p:blipFill rotWithShape="1">
          <a:blip r:embed="rId5" cstate="print">
            <a:extLst>
              <a:ext uri="{28A0092B-C50C-407E-A947-70E740481C1C}">
                <a14:useLocalDpi xmlns="" xmlns:a14="http://schemas.microsoft.com/office/drawing/2010/main" val="0"/>
              </a:ext>
            </a:extLst>
          </a:blip>
          <a:srcRect l="83803" t="27368" r="3633" b="54888"/>
          <a:stretch/>
        </p:blipFill>
        <p:spPr bwMode="auto">
          <a:xfrm>
            <a:off x="2398562" y="388014"/>
            <a:ext cx="1292595" cy="130940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53640926-AAD7-44D8-BBD7-CCE9431645EC}">
              <a14:shadowObscured xmlns="" xmlns:a14="http://schemas.microsoft.com/office/drawing/2010/main"/>
            </a:ext>
          </a:extLst>
        </p:spPr>
      </p:pic>
      <p:sp>
        <p:nvSpPr>
          <p:cNvPr id="5" name="Espace réservé du numéro de diapositive 4">
            <a:extLst>
              <a:ext uri="{FF2B5EF4-FFF2-40B4-BE49-F238E27FC236}">
                <a16:creationId xmlns="" xmlns:a16="http://schemas.microsoft.com/office/drawing/2014/main" id="{6F0A61B0-D8B3-49E6-87AC-A9A14E8560E5}"/>
              </a:ext>
            </a:extLst>
          </p:cNvPr>
          <p:cNvSpPr>
            <a:spLocks noGrp="1"/>
          </p:cNvSpPr>
          <p:nvPr>
            <p:ph type="sldNum" sz="quarter" idx="12"/>
          </p:nvPr>
        </p:nvSpPr>
        <p:spPr>
          <a:xfrm>
            <a:off x="11350305" y="6355569"/>
            <a:ext cx="255155" cy="290512"/>
          </a:xfrm>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002710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7322372-40B6-48DE-BE75-574F077777AD}"/>
              </a:ext>
            </a:extLst>
          </p:cNvPr>
          <p:cNvSpPr>
            <a:spLocks noGrp="1"/>
          </p:cNvSpPr>
          <p:nvPr>
            <p:ph type="title"/>
          </p:nvPr>
        </p:nvSpPr>
        <p:spPr>
          <a:xfrm>
            <a:off x="609600" y="212959"/>
            <a:ext cx="8636000" cy="868363"/>
          </a:xfrm>
        </p:spPr>
        <p:txBody>
          <a:bodyPr/>
          <a:lstStyle/>
          <a:p>
            <a:r>
              <a:rPr lang="ar-DZ" dirty="0"/>
              <a:t>خصائص الشراكة</a:t>
            </a:r>
            <a:endParaRPr lang="fr-FR" dirty="0"/>
          </a:p>
        </p:txBody>
      </p:sp>
      <p:grpSp>
        <p:nvGrpSpPr>
          <p:cNvPr id="100" name="Groupe 99">
            <a:extLst>
              <a:ext uri="{FF2B5EF4-FFF2-40B4-BE49-F238E27FC236}">
                <a16:creationId xmlns="" xmlns:a16="http://schemas.microsoft.com/office/drawing/2014/main" id="{1602B440-60B0-4D87-80F6-37FFB9CD8AB6}"/>
              </a:ext>
            </a:extLst>
          </p:cNvPr>
          <p:cNvGrpSpPr/>
          <p:nvPr/>
        </p:nvGrpSpPr>
        <p:grpSpPr>
          <a:xfrm>
            <a:off x="2189527" y="1400547"/>
            <a:ext cx="9089516" cy="4389208"/>
            <a:chOff x="3580383" y="1353344"/>
            <a:chExt cx="7480546" cy="4682306"/>
          </a:xfrm>
        </p:grpSpPr>
        <p:cxnSp>
          <p:nvCxnSpPr>
            <p:cNvPr id="4" name="直接连接符 6">
              <a:extLst>
                <a:ext uri="{FF2B5EF4-FFF2-40B4-BE49-F238E27FC236}">
                  <a16:creationId xmlns="" xmlns:a16="http://schemas.microsoft.com/office/drawing/2014/main" id="{DF983ADD-17E4-4460-B5F3-8CBA438EB375}"/>
                </a:ext>
              </a:extLst>
            </p:cNvPr>
            <p:cNvCxnSpPr>
              <a:cxnSpLocks/>
              <a:stCxn id="6" idx="6"/>
              <a:endCxn id="5" idx="2"/>
            </p:cNvCxnSpPr>
            <p:nvPr/>
          </p:nvCxnSpPr>
          <p:spPr>
            <a:xfrm flipH="1" flipV="1">
              <a:off x="8182067" y="2305069"/>
              <a:ext cx="638966" cy="1354849"/>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Oval 14">
              <a:extLst>
                <a:ext uri="{FF2B5EF4-FFF2-40B4-BE49-F238E27FC236}">
                  <a16:creationId xmlns="" xmlns:a16="http://schemas.microsoft.com/office/drawing/2014/main" id="{B8C516BC-5387-4815-81E5-A03D2E9615C5}"/>
                </a:ext>
              </a:extLst>
            </p:cNvPr>
            <p:cNvSpPr>
              <a:spLocks noChangeArrowheads="1"/>
            </p:cNvSpPr>
            <p:nvPr/>
          </p:nvSpPr>
          <p:spPr bwMode="auto">
            <a:xfrm flipH="1">
              <a:off x="6477454" y="1698195"/>
              <a:ext cx="1704613" cy="1213748"/>
            </a:xfrm>
            <a:prstGeom prst="ellipse">
              <a:avLst/>
            </a:prstGeom>
            <a:noFill/>
            <a:ln w="127000">
              <a:solidFill>
                <a:schemeClr val="accent1"/>
              </a:solidFill>
              <a:round/>
              <a:headEnd/>
              <a:tailEnd/>
            </a:ln>
          </p:spPr>
          <p:txBody>
            <a:bodyPr vert="horz" wrap="square" lIns="27000" tIns="34290" rIns="27000" bIns="34290" numCol="1" anchor="ctr" anchorCtr="0" compatLnSpc="1">
              <a:prstTxWarp prst="textNoShape">
                <a:avLst/>
              </a:prstTxWarp>
            </a:bodyPr>
            <a:lstStyle/>
            <a:p>
              <a:pPr lvl="0" algn="ctr" rtl="1"/>
              <a:r>
                <a:rPr lang="ar-DZ" sz="2000" b="1" dirty="0">
                  <a:solidFill>
                    <a:srgbClr val="002060"/>
                  </a:solidFill>
                </a:rPr>
                <a:t>أركان موضوعية عامة</a:t>
              </a:r>
              <a:endParaRPr lang="x-none" sz="2000" b="1" dirty="0">
                <a:solidFill>
                  <a:srgbClr val="002060"/>
                </a:solidFill>
              </a:endParaRPr>
            </a:p>
          </p:txBody>
        </p:sp>
        <p:sp>
          <p:nvSpPr>
            <p:cNvPr id="6" name="Oval 15">
              <a:extLst>
                <a:ext uri="{FF2B5EF4-FFF2-40B4-BE49-F238E27FC236}">
                  <a16:creationId xmlns="" xmlns:a16="http://schemas.microsoft.com/office/drawing/2014/main" id="{09F1F9F2-2F2E-4918-9416-73B4D89BFCEC}"/>
                </a:ext>
              </a:extLst>
            </p:cNvPr>
            <p:cNvSpPr>
              <a:spLocks noChangeArrowheads="1"/>
            </p:cNvSpPr>
            <p:nvPr/>
          </p:nvSpPr>
          <p:spPr bwMode="auto">
            <a:xfrm flipH="1">
              <a:off x="8821033" y="2734231"/>
              <a:ext cx="2239896" cy="1851374"/>
            </a:xfrm>
            <a:prstGeom prst="ellipse">
              <a:avLst/>
            </a:prstGeom>
            <a:noFill/>
            <a:ln w="127000">
              <a:solidFill>
                <a:schemeClr val="accent1"/>
              </a:solidFill>
              <a:round/>
              <a:headEnd/>
              <a:tailEnd/>
            </a:ln>
            <a:effectLst/>
          </p:spPr>
          <p:txBody>
            <a:bodyPr vert="horz" wrap="square" lIns="68580" tIns="34290" rIns="68580" bIns="34290" numCol="1" anchor="ctr" anchorCtr="0" compatLnSpc="1">
              <a:prstTxWarp prst="textNoShape">
                <a:avLst/>
              </a:prstTxWarp>
            </a:bodyPr>
            <a:lstStyle/>
            <a:p>
              <a:pPr lvl="0" algn="ctr" rtl="1"/>
              <a:r>
                <a:rPr lang="ar-DZ" sz="3000" b="1" dirty="0">
                  <a:solidFill>
                    <a:srgbClr val="002060"/>
                  </a:solidFill>
                </a:rPr>
                <a:t>خصائص الشراكة</a:t>
              </a:r>
              <a:endParaRPr lang="x-none" sz="3000" b="1" dirty="0">
                <a:solidFill>
                  <a:srgbClr val="002060"/>
                </a:solidFill>
              </a:endParaRPr>
            </a:p>
          </p:txBody>
        </p:sp>
        <p:grpSp>
          <p:nvGrpSpPr>
            <p:cNvPr id="7" name="Group 22">
              <a:extLst>
                <a:ext uri="{FF2B5EF4-FFF2-40B4-BE49-F238E27FC236}">
                  <a16:creationId xmlns="" xmlns:a16="http://schemas.microsoft.com/office/drawing/2014/main" id="{AC09B78B-0557-47DC-88C3-313404A46289}"/>
                </a:ext>
              </a:extLst>
            </p:cNvPr>
            <p:cNvGrpSpPr>
              <a:grpSpLocks/>
            </p:cNvGrpSpPr>
            <p:nvPr/>
          </p:nvGrpSpPr>
          <p:grpSpPr bwMode="auto">
            <a:xfrm flipH="1">
              <a:off x="4313625" y="1353344"/>
              <a:ext cx="1124409" cy="409915"/>
              <a:chOff x="0" y="0"/>
              <a:chExt cx="1131895" cy="504056"/>
            </a:xfrm>
          </p:grpSpPr>
          <p:sp>
            <p:nvSpPr>
              <p:cNvPr id="8" name="矩形 46">
                <a:extLst>
                  <a:ext uri="{FF2B5EF4-FFF2-40B4-BE49-F238E27FC236}">
                    <a16:creationId xmlns="" xmlns:a16="http://schemas.microsoft.com/office/drawing/2014/main" id="{F0E758DA-5E9A-42EB-9D68-3992298583C6}"/>
                  </a:ext>
                </a:extLst>
              </p:cNvPr>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9" name="文本框 47">
                <a:extLst>
                  <a:ext uri="{FF2B5EF4-FFF2-40B4-BE49-F238E27FC236}">
                    <a16:creationId xmlns="" xmlns:a16="http://schemas.microsoft.com/office/drawing/2014/main" id="{05B176A5-6301-485E-A5F7-99F611AB9298}"/>
                  </a:ext>
                </a:extLst>
              </p:cNvPr>
              <p:cNvSpPr>
                <a:spLocks noChangeArrowheads="1"/>
              </p:cNvSpPr>
              <p:nvPr/>
            </p:nvSpPr>
            <p:spPr bwMode="auto">
              <a:xfrm>
                <a:off x="51774" y="41772"/>
                <a:ext cx="1080121" cy="431586"/>
              </a:xfrm>
              <a:prstGeom prst="rect">
                <a:avLst/>
              </a:prstGeom>
              <a:noFill/>
              <a:ln w="12700" cmpd="sng">
                <a:noFill/>
                <a:miter lim="800000"/>
                <a:headEnd/>
                <a:tailEnd/>
              </a:ln>
            </p:spPr>
            <p:txBody>
              <a:bodyPr anchor="ctr"/>
              <a:lstStyle/>
              <a:p>
                <a:pPr lvl="0" algn="ctr"/>
                <a:r>
                  <a:rPr lang="ar-DZ" b="1" dirty="0">
                    <a:solidFill>
                      <a:schemeClr val="bg1">
                        <a:lumMod val="50000"/>
                      </a:schemeClr>
                    </a:solidFill>
                  </a:rPr>
                  <a:t>التراضي</a:t>
                </a:r>
                <a:endParaRPr lang="fr-FR" b="1" dirty="0">
                  <a:solidFill>
                    <a:schemeClr val="bg1">
                      <a:lumMod val="50000"/>
                    </a:schemeClr>
                  </a:solidFill>
                </a:endParaRPr>
              </a:p>
            </p:txBody>
          </p:sp>
        </p:grpSp>
        <p:grpSp>
          <p:nvGrpSpPr>
            <p:cNvPr id="11" name="Group 22">
              <a:extLst>
                <a:ext uri="{FF2B5EF4-FFF2-40B4-BE49-F238E27FC236}">
                  <a16:creationId xmlns="" xmlns:a16="http://schemas.microsoft.com/office/drawing/2014/main" id="{C1E3C637-F5F5-47B4-930D-BDCD1628DE41}"/>
                </a:ext>
              </a:extLst>
            </p:cNvPr>
            <p:cNvGrpSpPr>
              <a:grpSpLocks/>
            </p:cNvGrpSpPr>
            <p:nvPr/>
          </p:nvGrpSpPr>
          <p:grpSpPr bwMode="auto">
            <a:xfrm flipH="1">
              <a:off x="4361348" y="2022334"/>
              <a:ext cx="1078521" cy="409918"/>
              <a:chOff x="0" y="204796"/>
              <a:chExt cx="1085702" cy="504056"/>
            </a:xfrm>
          </p:grpSpPr>
          <p:sp>
            <p:nvSpPr>
              <p:cNvPr id="12" name="矩形 46">
                <a:extLst>
                  <a:ext uri="{FF2B5EF4-FFF2-40B4-BE49-F238E27FC236}">
                    <a16:creationId xmlns="" xmlns:a16="http://schemas.microsoft.com/office/drawing/2014/main" id="{87536154-AF57-45C7-97B2-161781E3F19E}"/>
                  </a:ext>
                </a:extLst>
              </p:cNvPr>
              <p:cNvSpPr>
                <a:spLocks noChangeArrowheads="1"/>
              </p:cNvSpPr>
              <p:nvPr/>
            </p:nvSpPr>
            <p:spPr bwMode="auto">
              <a:xfrm>
                <a:off x="0" y="204796"/>
                <a:ext cx="1080120" cy="504056"/>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13" name="文本框 47">
                <a:extLst>
                  <a:ext uri="{FF2B5EF4-FFF2-40B4-BE49-F238E27FC236}">
                    <a16:creationId xmlns="" xmlns:a16="http://schemas.microsoft.com/office/drawing/2014/main" id="{E242AC36-842F-48A7-B699-9300B8ED1722}"/>
                  </a:ext>
                </a:extLst>
              </p:cNvPr>
              <p:cNvSpPr>
                <a:spLocks noChangeArrowheads="1"/>
              </p:cNvSpPr>
              <p:nvPr/>
            </p:nvSpPr>
            <p:spPr bwMode="auto">
              <a:xfrm>
                <a:off x="5581" y="246565"/>
                <a:ext cx="1080121" cy="431588"/>
              </a:xfrm>
              <a:prstGeom prst="rect">
                <a:avLst/>
              </a:prstGeom>
              <a:noFill/>
              <a:ln w="12700" cmpd="sng">
                <a:noFill/>
                <a:miter lim="800000"/>
                <a:headEnd/>
                <a:tailEnd/>
              </a:ln>
            </p:spPr>
            <p:txBody>
              <a:bodyPr anchor="ctr"/>
              <a:lstStyle/>
              <a:p>
                <a:pPr lvl="0" algn="ctr"/>
                <a:r>
                  <a:rPr lang="ar-DZ" b="1" dirty="0">
                    <a:solidFill>
                      <a:schemeClr val="bg1">
                        <a:lumMod val="50000"/>
                      </a:schemeClr>
                    </a:solidFill>
                  </a:rPr>
                  <a:t>المحل</a:t>
                </a:r>
                <a:endParaRPr lang="fr-FR" b="1" dirty="0">
                  <a:solidFill>
                    <a:schemeClr val="bg1">
                      <a:lumMod val="50000"/>
                    </a:schemeClr>
                  </a:solidFill>
                </a:endParaRPr>
              </a:p>
            </p:txBody>
          </p:sp>
        </p:grpSp>
        <p:grpSp>
          <p:nvGrpSpPr>
            <p:cNvPr id="15" name="Group 22">
              <a:extLst>
                <a:ext uri="{FF2B5EF4-FFF2-40B4-BE49-F238E27FC236}">
                  <a16:creationId xmlns="" xmlns:a16="http://schemas.microsoft.com/office/drawing/2014/main" id="{3C0DD444-5C61-4670-941C-9F92AB9523E6}"/>
                </a:ext>
              </a:extLst>
            </p:cNvPr>
            <p:cNvGrpSpPr>
              <a:grpSpLocks/>
            </p:cNvGrpSpPr>
            <p:nvPr/>
          </p:nvGrpSpPr>
          <p:grpSpPr bwMode="auto">
            <a:xfrm flipH="1">
              <a:off x="4347106" y="2646543"/>
              <a:ext cx="1084491" cy="409915"/>
              <a:chOff x="24548" y="352197"/>
              <a:chExt cx="1091711" cy="504056"/>
            </a:xfrm>
          </p:grpSpPr>
          <p:sp>
            <p:nvSpPr>
              <p:cNvPr id="16" name="矩形 46">
                <a:extLst>
                  <a:ext uri="{FF2B5EF4-FFF2-40B4-BE49-F238E27FC236}">
                    <a16:creationId xmlns="" xmlns:a16="http://schemas.microsoft.com/office/drawing/2014/main" id="{FC819D71-D59F-4D5C-809F-07796580460D}"/>
                  </a:ext>
                </a:extLst>
              </p:cNvPr>
              <p:cNvSpPr>
                <a:spLocks noChangeArrowheads="1"/>
              </p:cNvSpPr>
              <p:nvPr/>
            </p:nvSpPr>
            <p:spPr bwMode="auto">
              <a:xfrm>
                <a:off x="36139" y="352197"/>
                <a:ext cx="1080120" cy="504056"/>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17" name="文本框 47">
                <a:extLst>
                  <a:ext uri="{FF2B5EF4-FFF2-40B4-BE49-F238E27FC236}">
                    <a16:creationId xmlns="" xmlns:a16="http://schemas.microsoft.com/office/drawing/2014/main" id="{7726B125-693D-450A-B4B6-48D3C367705D}"/>
                  </a:ext>
                </a:extLst>
              </p:cNvPr>
              <p:cNvSpPr>
                <a:spLocks noChangeArrowheads="1"/>
              </p:cNvSpPr>
              <p:nvPr/>
            </p:nvSpPr>
            <p:spPr bwMode="auto">
              <a:xfrm>
                <a:off x="24548" y="380091"/>
                <a:ext cx="1080121" cy="431586"/>
              </a:xfrm>
              <a:prstGeom prst="rect">
                <a:avLst/>
              </a:prstGeom>
              <a:noFill/>
              <a:ln w="12700" cmpd="sng">
                <a:noFill/>
                <a:miter lim="800000"/>
                <a:headEnd/>
                <a:tailEnd/>
              </a:ln>
            </p:spPr>
            <p:txBody>
              <a:bodyPr anchor="ctr"/>
              <a:lstStyle/>
              <a:p>
                <a:pPr lvl="0" algn="ctr"/>
                <a:r>
                  <a:rPr lang="ar-DZ" b="1" dirty="0">
                    <a:solidFill>
                      <a:schemeClr val="bg1">
                        <a:lumMod val="50000"/>
                      </a:schemeClr>
                    </a:solidFill>
                  </a:rPr>
                  <a:t>السبب</a:t>
                </a:r>
                <a:endParaRPr lang="fr-FR" b="1" dirty="0">
                  <a:solidFill>
                    <a:schemeClr val="bg1">
                      <a:lumMod val="50000"/>
                    </a:schemeClr>
                  </a:solidFill>
                </a:endParaRPr>
              </a:p>
            </p:txBody>
          </p:sp>
        </p:grpSp>
        <p:cxnSp>
          <p:nvCxnSpPr>
            <p:cNvPr id="28" name="直接连接符 6">
              <a:extLst>
                <a:ext uri="{FF2B5EF4-FFF2-40B4-BE49-F238E27FC236}">
                  <a16:creationId xmlns="" xmlns:a16="http://schemas.microsoft.com/office/drawing/2014/main" id="{A5D4CBC5-DBA0-42F9-96A3-812FF709148A}"/>
                </a:ext>
              </a:extLst>
            </p:cNvPr>
            <p:cNvCxnSpPr>
              <a:cxnSpLocks/>
              <a:stCxn id="6" idx="6"/>
              <a:endCxn id="29" idx="2"/>
            </p:cNvCxnSpPr>
            <p:nvPr/>
          </p:nvCxnSpPr>
          <p:spPr>
            <a:xfrm flipH="1" flipV="1">
              <a:off x="8149838" y="3618117"/>
              <a:ext cx="671195" cy="418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9" name="Oval 14">
              <a:extLst>
                <a:ext uri="{FF2B5EF4-FFF2-40B4-BE49-F238E27FC236}">
                  <a16:creationId xmlns="" xmlns:a16="http://schemas.microsoft.com/office/drawing/2014/main" id="{B4D28C39-6FCD-428C-84FC-698F44037F8B}"/>
                </a:ext>
              </a:extLst>
            </p:cNvPr>
            <p:cNvSpPr>
              <a:spLocks noChangeArrowheads="1"/>
            </p:cNvSpPr>
            <p:nvPr/>
          </p:nvSpPr>
          <p:spPr bwMode="auto">
            <a:xfrm flipH="1">
              <a:off x="6445226" y="3063096"/>
              <a:ext cx="1704612" cy="1110041"/>
            </a:xfrm>
            <a:prstGeom prst="ellipse">
              <a:avLst/>
            </a:prstGeom>
            <a:noFill/>
            <a:ln w="127000">
              <a:solidFill>
                <a:schemeClr val="accent1"/>
              </a:solidFill>
              <a:round/>
              <a:headEnd/>
              <a:tailEnd/>
            </a:ln>
          </p:spPr>
          <p:txBody>
            <a:bodyPr vert="horz" wrap="square" lIns="27000" tIns="34290" rIns="27000" bIns="34290" numCol="1" anchor="ctr" anchorCtr="0" compatLnSpc="1">
              <a:prstTxWarp prst="textNoShape">
                <a:avLst/>
              </a:prstTxWarp>
            </a:bodyPr>
            <a:lstStyle/>
            <a:p>
              <a:pPr lvl="0" algn="ctr" rtl="1"/>
              <a:r>
                <a:rPr lang="ar-DZ" sz="2000" b="1" dirty="0">
                  <a:solidFill>
                    <a:srgbClr val="002060"/>
                  </a:solidFill>
                </a:rPr>
                <a:t>عقد رسمي مشهر</a:t>
              </a:r>
              <a:endParaRPr lang="x-none" sz="2000" b="1" dirty="0">
                <a:solidFill>
                  <a:srgbClr val="002060"/>
                </a:solidFill>
              </a:endParaRPr>
            </a:p>
          </p:txBody>
        </p:sp>
        <p:cxnSp>
          <p:nvCxnSpPr>
            <p:cNvPr id="34" name="直接连接符 6">
              <a:extLst>
                <a:ext uri="{FF2B5EF4-FFF2-40B4-BE49-F238E27FC236}">
                  <a16:creationId xmlns="" xmlns:a16="http://schemas.microsoft.com/office/drawing/2014/main" id="{8ADEEF14-B9BF-48A0-B16E-86379EA6118B}"/>
                </a:ext>
              </a:extLst>
            </p:cNvPr>
            <p:cNvCxnSpPr>
              <a:cxnSpLocks/>
              <a:stCxn id="6" idx="6"/>
              <a:endCxn id="35" idx="2"/>
            </p:cNvCxnSpPr>
            <p:nvPr/>
          </p:nvCxnSpPr>
          <p:spPr>
            <a:xfrm flipH="1">
              <a:off x="8384841" y="3659918"/>
              <a:ext cx="436192" cy="145726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5" name="Oval 14">
              <a:extLst>
                <a:ext uri="{FF2B5EF4-FFF2-40B4-BE49-F238E27FC236}">
                  <a16:creationId xmlns="" xmlns:a16="http://schemas.microsoft.com/office/drawing/2014/main" id="{0A0E81AB-A29A-4761-9935-9F016CC3DFC0}"/>
                </a:ext>
              </a:extLst>
            </p:cNvPr>
            <p:cNvSpPr>
              <a:spLocks noChangeArrowheads="1"/>
            </p:cNvSpPr>
            <p:nvPr/>
          </p:nvSpPr>
          <p:spPr bwMode="auto">
            <a:xfrm flipH="1">
              <a:off x="6323452" y="4437198"/>
              <a:ext cx="2061389" cy="1359976"/>
            </a:xfrm>
            <a:prstGeom prst="ellipse">
              <a:avLst/>
            </a:prstGeom>
            <a:noFill/>
            <a:ln w="127000">
              <a:solidFill>
                <a:schemeClr val="accent1"/>
              </a:solidFill>
              <a:round/>
              <a:headEnd/>
              <a:tailEnd/>
            </a:ln>
          </p:spPr>
          <p:txBody>
            <a:bodyPr vert="horz" wrap="square" lIns="27000" tIns="34290" rIns="27000" bIns="34290" numCol="1" anchor="ctr" anchorCtr="0" compatLnSpc="1">
              <a:prstTxWarp prst="textNoShape">
                <a:avLst/>
              </a:prstTxWarp>
            </a:bodyPr>
            <a:lstStyle/>
            <a:p>
              <a:pPr lvl="0" algn="ctr"/>
              <a:r>
                <a:rPr lang="ar-DZ" sz="2000" b="1" dirty="0">
                  <a:solidFill>
                    <a:srgbClr val="002060"/>
                  </a:solidFill>
                </a:rPr>
                <a:t>أركان موضوعية خاصة</a:t>
              </a:r>
              <a:endParaRPr lang="x-none" sz="2000" b="1" dirty="0">
                <a:solidFill>
                  <a:srgbClr val="002060"/>
                </a:solidFill>
              </a:endParaRPr>
            </a:p>
          </p:txBody>
        </p:sp>
        <p:sp>
          <p:nvSpPr>
            <p:cNvPr id="76" name="文本框 47">
              <a:extLst>
                <a:ext uri="{FF2B5EF4-FFF2-40B4-BE49-F238E27FC236}">
                  <a16:creationId xmlns="" xmlns:a16="http://schemas.microsoft.com/office/drawing/2014/main" id="{7EBCBDAC-CBEC-47B2-A1DB-57330B2E7D93}"/>
                </a:ext>
              </a:extLst>
            </p:cNvPr>
            <p:cNvSpPr>
              <a:spLocks noChangeArrowheads="1"/>
            </p:cNvSpPr>
            <p:nvPr/>
          </p:nvSpPr>
          <p:spPr bwMode="auto">
            <a:xfrm flipH="1">
              <a:off x="4365056" y="2642547"/>
              <a:ext cx="1072977" cy="350980"/>
            </a:xfrm>
            <a:prstGeom prst="rect">
              <a:avLst/>
            </a:prstGeom>
            <a:noFill/>
            <a:ln w="12700" cmpd="sng">
              <a:noFill/>
              <a:miter lim="800000"/>
              <a:headEnd/>
              <a:tailEnd/>
            </a:ln>
          </p:spPr>
          <p:txBody>
            <a:bodyPr anchor="ctr"/>
            <a:lstStyle/>
            <a:p>
              <a:pPr lvl="0" algn="ctr"/>
              <a:endParaRPr lang="fr-FR" b="1" dirty="0">
                <a:solidFill>
                  <a:schemeClr val="bg1">
                    <a:lumMod val="50000"/>
                  </a:schemeClr>
                </a:solidFill>
              </a:endParaRPr>
            </a:p>
          </p:txBody>
        </p:sp>
        <p:grpSp>
          <p:nvGrpSpPr>
            <p:cNvPr id="81" name="Groupe 80">
              <a:extLst>
                <a:ext uri="{FF2B5EF4-FFF2-40B4-BE49-F238E27FC236}">
                  <a16:creationId xmlns="" xmlns:a16="http://schemas.microsoft.com/office/drawing/2014/main" id="{350BCFA8-FB48-425A-BB58-ECFF0C25DD6E}"/>
                </a:ext>
              </a:extLst>
            </p:cNvPr>
            <p:cNvGrpSpPr/>
            <p:nvPr/>
          </p:nvGrpSpPr>
          <p:grpSpPr>
            <a:xfrm>
              <a:off x="5455050" y="1512462"/>
              <a:ext cx="990176" cy="1353160"/>
              <a:chOff x="5455050" y="1512462"/>
              <a:chExt cx="990176" cy="1353160"/>
            </a:xfrm>
          </p:grpSpPr>
          <p:cxnSp>
            <p:nvCxnSpPr>
              <p:cNvPr id="20" name="肘形连接符 22">
                <a:extLst>
                  <a:ext uri="{FF2B5EF4-FFF2-40B4-BE49-F238E27FC236}">
                    <a16:creationId xmlns="" xmlns:a16="http://schemas.microsoft.com/office/drawing/2014/main" id="{31C94CE3-10CF-4FEB-9361-2817412E9B95}"/>
                  </a:ext>
                </a:extLst>
              </p:cNvPr>
              <p:cNvCxnSpPr>
                <a:cxnSpLocks/>
              </p:cNvCxnSpPr>
              <p:nvPr/>
            </p:nvCxnSpPr>
            <p:spPr>
              <a:xfrm rot="5400000">
                <a:off x="5047416" y="2142861"/>
                <a:ext cx="1132469" cy="313053"/>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肘形连接符 23">
                <a:extLst>
                  <a:ext uri="{FF2B5EF4-FFF2-40B4-BE49-F238E27FC236}">
                    <a16:creationId xmlns="" xmlns:a16="http://schemas.microsoft.com/office/drawing/2014/main" id="{A0DC97ED-47C2-4A24-BC70-B4E2DEA6556F}"/>
                  </a:ext>
                </a:extLst>
              </p:cNvPr>
              <p:cNvCxnSpPr>
                <a:cxnSpLocks/>
              </p:cNvCxnSpPr>
              <p:nvPr/>
            </p:nvCxnSpPr>
            <p:spPr>
              <a:xfrm rot="16200000" flipV="1">
                <a:off x="5196173" y="1771339"/>
                <a:ext cx="830810" cy="313055"/>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4">
                <a:extLst>
                  <a:ext uri="{FF2B5EF4-FFF2-40B4-BE49-F238E27FC236}">
                    <a16:creationId xmlns="" xmlns:a16="http://schemas.microsoft.com/office/drawing/2014/main" id="{243C53BB-D8D0-4EEF-92AA-ED72D69129D8}"/>
                  </a:ext>
                </a:extLst>
              </p:cNvPr>
              <p:cNvCxnSpPr/>
              <p:nvPr/>
            </p:nvCxnSpPr>
            <p:spPr>
              <a:xfrm flipH="1">
                <a:off x="5775473" y="2305069"/>
                <a:ext cx="669753"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7" name="直接箭头连接符 24">
                <a:extLst>
                  <a:ext uri="{FF2B5EF4-FFF2-40B4-BE49-F238E27FC236}">
                    <a16:creationId xmlns="" xmlns:a16="http://schemas.microsoft.com/office/drawing/2014/main" id="{21AFBF61-F8CF-43D2-83CA-64B1CE77D7F0}"/>
                  </a:ext>
                </a:extLst>
              </p:cNvPr>
              <p:cNvCxnSpPr>
                <a:cxnSpLocks/>
              </p:cNvCxnSpPr>
              <p:nvPr/>
            </p:nvCxnSpPr>
            <p:spPr>
              <a:xfrm flipH="1">
                <a:off x="5465564" y="2240738"/>
                <a:ext cx="304017"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82" name="Group 22">
              <a:extLst>
                <a:ext uri="{FF2B5EF4-FFF2-40B4-BE49-F238E27FC236}">
                  <a16:creationId xmlns="" xmlns:a16="http://schemas.microsoft.com/office/drawing/2014/main" id="{0B4287F9-FED6-48FC-A21A-9E05B7B64985}"/>
                </a:ext>
              </a:extLst>
            </p:cNvPr>
            <p:cNvGrpSpPr>
              <a:grpSpLocks/>
            </p:cNvGrpSpPr>
            <p:nvPr/>
          </p:nvGrpSpPr>
          <p:grpSpPr bwMode="auto">
            <a:xfrm flipH="1">
              <a:off x="3580384" y="4143646"/>
              <a:ext cx="1704613" cy="409915"/>
              <a:chOff x="0" y="0"/>
              <a:chExt cx="1131895" cy="504056"/>
            </a:xfrm>
          </p:grpSpPr>
          <p:sp>
            <p:nvSpPr>
              <p:cNvPr id="83" name="矩形 46">
                <a:extLst>
                  <a:ext uri="{FF2B5EF4-FFF2-40B4-BE49-F238E27FC236}">
                    <a16:creationId xmlns="" xmlns:a16="http://schemas.microsoft.com/office/drawing/2014/main" id="{78BA8C5C-DF25-4F4E-8D65-D30F3EFAD1BE}"/>
                  </a:ext>
                </a:extLst>
              </p:cNvPr>
              <p:cNvSpPr>
                <a:spLocks noChangeArrowheads="1"/>
              </p:cNvSpPr>
              <p:nvPr/>
            </p:nvSpPr>
            <p:spPr bwMode="auto">
              <a:xfrm>
                <a:off x="0" y="0"/>
                <a:ext cx="1080120" cy="504056"/>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84" name="文本框 47">
                <a:extLst>
                  <a:ext uri="{FF2B5EF4-FFF2-40B4-BE49-F238E27FC236}">
                    <a16:creationId xmlns="" xmlns:a16="http://schemas.microsoft.com/office/drawing/2014/main" id="{DDE8A2AF-5693-4407-B982-A90FCCBBF348}"/>
                  </a:ext>
                </a:extLst>
              </p:cNvPr>
              <p:cNvSpPr>
                <a:spLocks noChangeArrowheads="1"/>
              </p:cNvSpPr>
              <p:nvPr/>
            </p:nvSpPr>
            <p:spPr bwMode="auto">
              <a:xfrm>
                <a:off x="51774" y="41772"/>
                <a:ext cx="1080121" cy="431586"/>
              </a:xfrm>
              <a:prstGeom prst="rect">
                <a:avLst/>
              </a:prstGeom>
              <a:noFill/>
              <a:ln w="12700" cmpd="sng">
                <a:noFill/>
                <a:miter lim="800000"/>
                <a:headEnd/>
                <a:tailEnd/>
              </a:ln>
            </p:spPr>
            <p:txBody>
              <a:bodyPr anchor="ctr"/>
              <a:lstStyle/>
              <a:p>
                <a:pPr algn="ctr"/>
                <a:r>
                  <a:rPr lang="ar-DZ" b="1" dirty="0">
                    <a:solidFill>
                      <a:schemeClr val="bg1">
                        <a:lumMod val="50000"/>
                      </a:schemeClr>
                    </a:solidFill>
                  </a:rPr>
                  <a:t>تعدد</a:t>
                </a:r>
                <a:r>
                  <a:rPr lang="ar-DZ" dirty="0"/>
                  <a:t> </a:t>
                </a:r>
                <a:r>
                  <a:rPr lang="ar-DZ" b="1" dirty="0">
                    <a:solidFill>
                      <a:schemeClr val="bg1">
                        <a:lumMod val="50000"/>
                      </a:schemeClr>
                    </a:solidFill>
                  </a:rPr>
                  <a:t>الشركاء</a:t>
                </a:r>
                <a:endParaRPr lang="fr-FR" b="1" dirty="0">
                  <a:solidFill>
                    <a:schemeClr val="bg1">
                      <a:lumMod val="50000"/>
                    </a:schemeClr>
                  </a:solidFill>
                </a:endParaRPr>
              </a:p>
            </p:txBody>
          </p:sp>
        </p:grpSp>
        <p:grpSp>
          <p:nvGrpSpPr>
            <p:cNvPr id="85" name="Group 22">
              <a:extLst>
                <a:ext uri="{FF2B5EF4-FFF2-40B4-BE49-F238E27FC236}">
                  <a16:creationId xmlns="" xmlns:a16="http://schemas.microsoft.com/office/drawing/2014/main" id="{2B1C4DD8-BA8D-4C5E-A288-8247178E0001}"/>
                </a:ext>
              </a:extLst>
            </p:cNvPr>
            <p:cNvGrpSpPr>
              <a:grpSpLocks/>
            </p:cNvGrpSpPr>
            <p:nvPr/>
          </p:nvGrpSpPr>
          <p:grpSpPr bwMode="auto">
            <a:xfrm flipH="1">
              <a:off x="3580384" y="4800734"/>
              <a:ext cx="1706448" cy="409915"/>
              <a:chOff x="0" y="190161"/>
              <a:chExt cx="1131895" cy="504056"/>
            </a:xfrm>
          </p:grpSpPr>
          <p:sp>
            <p:nvSpPr>
              <p:cNvPr id="86" name="矩形 46">
                <a:extLst>
                  <a:ext uri="{FF2B5EF4-FFF2-40B4-BE49-F238E27FC236}">
                    <a16:creationId xmlns="" xmlns:a16="http://schemas.microsoft.com/office/drawing/2014/main" id="{754D9B62-0C2F-4B9A-8664-D1EB20FCCD8A}"/>
                  </a:ext>
                </a:extLst>
              </p:cNvPr>
              <p:cNvSpPr>
                <a:spLocks noChangeArrowheads="1"/>
              </p:cNvSpPr>
              <p:nvPr/>
            </p:nvSpPr>
            <p:spPr bwMode="auto">
              <a:xfrm>
                <a:off x="0" y="190161"/>
                <a:ext cx="1080120" cy="504056"/>
              </a:xfrm>
              <a:prstGeom prst="rect">
                <a:avLst/>
              </a:prstGeom>
              <a:solidFill>
                <a:schemeClr val="accent1">
                  <a:alpha val="24000"/>
                </a:schemeClr>
              </a:solidFill>
              <a:ln w="12700" cmpd="sng">
                <a:solidFill>
                  <a:schemeClr val="accent1"/>
                </a:solidFill>
                <a:miter lim="800000"/>
                <a:headEnd/>
                <a:tailEnd/>
              </a:ln>
            </p:spPr>
            <p:txBody>
              <a:bodyPr anchor="ctr"/>
              <a:lstStyle/>
              <a:p>
                <a:pPr algn="ctr"/>
                <a:endParaRPr lang="zh-CN" altLang="zh-CN" sz="1400">
                  <a:solidFill>
                    <a:schemeClr val="tx1">
                      <a:lumMod val="85000"/>
                      <a:lumOff val="15000"/>
                    </a:schemeClr>
                  </a:solidFill>
                  <a:latin typeface="+mn-ea"/>
                  <a:sym typeface="宋体" pitchFamily="2" charset="-122"/>
                </a:endParaRPr>
              </a:p>
            </p:txBody>
          </p:sp>
          <p:sp>
            <p:nvSpPr>
              <p:cNvPr id="87" name="文本框 47">
                <a:extLst>
                  <a:ext uri="{FF2B5EF4-FFF2-40B4-BE49-F238E27FC236}">
                    <a16:creationId xmlns="" xmlns:a16="http://schemas.microsoft.com/office/drawing/2014/main" id="{EE919BA8-1863-42E4-B195-FBDB6FCC4142}"/>
                  </a:ext>
                </a:extLst>
              </p:cNvPr>
              <p:cNvSpPr>
                <a:spLocks noChangeArrowheads="1"/>
              </p:cNvSpPr>
              <p:nvPr/>
            </p:nvSpPr>
            <p:spPr bwMode="auto">
              <a:xfrm>
                <a:off x="51774" y="231934"/>
                <a:ext cx="1080121" cy="431587"/>
              </a:xfrm>
              <a:prstGeom prst="rect">
                <a:avLst/>
              </a:prstGeom>
              <a:noFill/>
              <a:ln w="12700" cmpd="sng">
                <a:noFill/>
                <a:miter lim="800000"/>
                <a:headEnd/>
                <a:tailEnd/>
              </a:ln>
            </p:spPr>
            <p:txBody>
              <a:bodyPr anchor="ctr"/>
              <a:lstStyle/>
              <a:p>
                <a:pPr lvl="0" algn="ctr" rtl="1"/>
                <a:r>
                  <a:rPr lang="ar-DZ" b="1" dirty="0">
                    <a:solidFill>
                      <a:schemeClr val="bg1">
                        <a:lumMod val="50000"/>
                      </a:schemeClr>
                    </a:solidFill>
                  </a:rPr>
                  <a:t>تقسيم الأرباح والخسائر</a:t>
                </a:r>
                <a:endParaRPr lang="x-none" b="1" dirty="0">
                  <a:solidFill>
                    <a:schemeClr val="bg1">
                      <a:lumMod val="50000"/>
                    </a:schemeClr>
                  </a:solidFill>
                </a:endParaRPr>
              </a:p>
            </p:txBody>
          </p:sp>
        </p:grpSp>
        <p:grpSp>
          <p:nvGrpSpPr>
            <p:cNvPr id="88" name="Group 22">
              <a:extLst>
                <a:ext uri="{FF2B5EF4-FFF2-40B4-BE49-F238E27FC236}">
                  <a16:creationId xmlns="" xmlns:a16="http://schemas.microsoft.com/office/drawing/2014/main" id="{6133EBB0-E0D4-43D0-AFA6-108A549C1A94}"/>
                </a:ext>
              </a:extLst>
            </p:cNvPr>
            <p:cNvGrpSpPr>
              <a:grpSpLocks/>
            </p:cNvGrpSpPr>
            <p:nvPr/>
          </p:nvGrpSpPr>
          <p:grpSpPr bwMode="auto">
            <a:xfrm flipH="1">
              <a:off x="3580383" y="5184397"/>
              <a:ext cx="1659886" cy="600935"/>
              <a:chOff x="41185" y="41772"/>
              <a:chExt cx="1090710" cy="738945"/>
            </a:xfrm>
          </p:grpSpPr>
          <p:sp>
            <p:nvSpPr>
              <p:cNvPr id="89" name="矩形 46">
                <a:extLst>
                  <a:ext uri="{FF2B5EF4-FFF2-40B4-BE49-F238E27FC236}">
                    <a16:creationId xmlns="" xmlns:a16="http://schemas.microsoft.com/office/drawing/2014/main" id="{5236D5EA-0DB8-421B-9DD1-F0FB73106EE7}"/>
                  </a:ext>
                </a:extLst>
              </p:cNvPr>
              <p:cNvSpPr>
                <a:spLocks noChangeArrowheads="1"/>
              </p:cNvSpPr>
              <p:nvPr/>
            </p:nvSpPr>
            <p:spPr bwMode="auto">
              <a:xfrm>
                <a:off x="41185" y="276660"/>
                <a:ext cx="1080120" cy="504057"/>
              </a:xfrm>
              <a:prstGeom prst="rect">
                <a:avLst/>
              </a:prstGeom>
              <a:solidFill>
                <a:schemeClr val="accent1">
                  <a:alpha val="24000"/>
                </a:schemeClr>
              </a:solidFill>
              <a:ln w="12700" cmpd="sng">
                <a:solidFill>
                  <a:schemeClr val="accent1"/>
                </a:solidFill>
                <a:miter lim="800000"/>
                <a:headEnd/>
                <a:tailEnd/>
              </a:ln>
            </p:spPr>
            <p:txBody>
              <a:bodyPr anchor="ctr"/>
              <a:lstStyle/>
              <a:p>
                <a:pPr algn="ctr"/>
                <a:r>
                  <a:rPr lang="ar-DZ" altLang="zh-CN" b="1" dirty="0">
                    <a:solidFill>
                      <a:schemeClr val="bg1">
                        <a:lumMod val="50000"/>
                      </a:schemeClr>
                    </a:solidFill>
                    <a:sym typeface="宋体" pitchFamily="2" charset="-122"/>
                  </a:rPr>
                  <a:t>الالتزامات</a:t>
                </a:r>
                <a:r>
                  <a:rPr lang="ar-DZ" altLang="zh-CN" sz="1400" dirty="0">
                    <a:solidFill>
                      <a:schemeClr val="tx1">
                        <a:lumMod val="85000"/>
                        <a:lumOff val="15000"/>
                      </a:schemeClr>
                    </a:solidFill>
                    <a:latin typeface="+mn-ea"/>
                    <a:sym typeface="宋体" pitchFamily="2" charset="-122"/>
                  </a:rPr>
                  <a:t> </a:t>
                </a:r>
                <a:r>
                  <a:rPr lang="ar-DZ" altLang="zh-CN" b="1" dirty="0">
                    <a:solidFill>
                      <a:schemeClr val="bg1">
                        <a:lumMod val="50000"/>
                      </a:schemeClr>
                    </a:solidFill>
                    <a:sym typeface="宋体" pitchFamily="2" charset="-122"/>
                  </a:rPr>
                  <a:t>والشروط</a:t>
                </a:r>
                <a:endParaRPr lang="zh-CN" altLang="zh-CN" b="1" dirty="0">
                  <a:solidFill>
                    <a:schemeClr val="bg1">
                      <a:lumMod val="50000"/>
                    </a:schemeClr>
                  </a:solidFill>
                  <a:sym typeface="宋体" pitchFamily="2" charset="-122"/>
                </a:endParaRPr>
              </a:p>
            </p:txBody>
          </p:sp>
          <p:sp>
            <p:nvSpPr>
              <p:cNvPr id="90" name="文本框 47">
                <a:extLst>
                  <a:ext uri="{FF2B5EF4-FFF2-40B4-BE49-F238E27FC236}">
                    <a16:creationId xmlns="" xmlns:a16="http://schemas.microsoft.com/office/drawing/2014/main" id="{890658EB-E7C9-4C23-9870-11E8F2C5F263}"/>
                  </a:ext>
                </a:extLst>
              </p:cNvPr>
              <p:cNvSpPr>
                <a:spLocks noChangeArrowheads="1"/>
              </p:cNvSpPr>
              <p:nvPr/>
            </p:nvSpPr>
            <p:spPr bwMode="auto">
              <a:xfrm>
                <a:off x="51774" y="41772"/>
                <a:ext cx="1080121" cy="431586"/>
              </a:xfrm>
              <a:prstGeom prst="rect">
                <a:avLst/>
              </a:prstGeom>
              <a:noFill/>
              <a:ln w="12700" cmpd="sng">
                <a:noFill/>
                <a:miter lim="800000"/>
                <a:headEnd/>
                <a:tailEnd/>
              </a:ln>
            </p:spPr>
            <p:txBody>
              <a:bodyPr anchor="ctr"/>
              <a:lstStyle/>
              <a:p>
                <a:pPr lvl="0" algn="ctr"/>
                <a:endParaRPr lang="fr-FR" b="1" dirty="0">
                  <a:solidFill>
                    <a:schemeClr val="bg1">
                      <a:lumMod val="50000"/>
                    </a:schemeClr>
                  </a:solidFill>
                </a:endParaRPr>
              </a:p>
            </p:txBody>
          </p:sp>
        </p:grpSp>
        <p:sp>
          <p:nvSpPr>
            <p:cNvPr id="93" name="文本框 47">
              <a:extLst>
                <a:ext uri="{FF2B5EF4-FFF2-40B4-BE49-F238E27FC236}">
                  <a16:creationId xmlns="" xmlns:a16="http://schemas.microsoft.com/office/drawing/2014/main" id="{2065DDE3-DB87-43BB-B5DD-F4EE08D8B448}"/>
                </a:ext>
              </a:extLst>
            </p:cNvPr>
            <p:cNvSpPr>
              <a:spLocks noChangeArrowheads="1"/>
            </p:cNvSpPr>
            <p:nvPr/>
          </p:nvSpPr>
          <p:spPr bwMode="auto">
            <a:xfrm flipH="1">
              <a:off x="3580383" y="5684670"/>
              <a:ext cx="1637630" cy="350980"/>
            </a:xfrm>
            <a:prstGeom prst="rect">
              <a:avLst/>
            </a:prstGeom>
            <a:noFill/>
            <a:ln w="12700" cmpd="sng">
              <a:noFill/>
              <a:miter lim="800000"/>
              <a:headEnd/>
              <a:tailEnd/>
            </a:ln>
          </p:spPr>
          <p:txBody>
            <a:bodyPr anchor="ctr"/>
            <a:lstStyle/>
            <a:p>
              <a:pPr lvl="0" algn="ctr"/>
              <a:endParaRPr lang="fr-FR" b="1" dirty="0">
                <a:solidFill>
                  <a:schemeClr val="bg1">
                    <a:lumMod val="50000"/>
                  </a:schemeClr>
                </a:solidFill>
              </a:endParaRPr>
            </a:p>
          </p:txBody>
        </p:sp>
        <p:grpSp>
          <p:nvGrpSpPr>
            <p:cNvPr id="94" name="Groupe 93">
              <a:extLst>
                <a:ext uri="{FF2B5EF4-FFF2-40B4-BE49-F238E27FC236}">
                  <a16:creationId xmlns="" xmlns:a16="http://schemas.microsoft.com/office/drawing/2014/main" id="{0E191B75-42E6-499C-ACEC-411540D60166}"/>
                </a:ext>
              </a:extLst>
            </p:cNvPr>
            <p:cNvGrpSpPr/>
            <p:nvPr/>
          </p:nvGrpSpPr>
          <p:grpSpPr>
            <a:xfrm>
              <a:off x="5302014" y="4302764"/>
              <a:ext cx="990176" cy="1295784"/>
              <a:chOff x="5455050" y="1512462"/>
              <a:chExt cx="990176" cy="1295784"/>
            </a:xfrm>
          </p:grpSpPr>
          <p:cxnSp>
            <p:nvCxnSpPr>
              <p:cNvPr id="95" name="肘形连接符 22">
                <a:extLst>
                  <a:ext uri="{FF2B5EF4-FFF2-40B4-BE49-F238E27FC236}">
                    <a16:creationId xmlns="" xmlns:a16="http://schemas.microsoft.com/office/drawing/2014/main" id="{661F93F3-C88C-4B38-880E-C728045C9D1A}"/>
                  </a:ext>
                </a:extLst>
              </p:cNvPr>
              <p:cNvCxnSpPr>
                <a:cxnSpLocks/>
              </p:cNvCxnSpPr>
              <p:nvPr/>
            </p:nvCxnSpPr>
            <p:spPr>
              <a:xfrm rot="5400000">
                <a:off x="5046275" y="2085485"/>
                <a:ext cx="1132469" cy="313053"/>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6" name="肘形连接符 23">
                <a:extLst>
                  <a:ext uri="{FF2B5EF4-FFF2-40B4-BE49-F238E27FC236}">
                    <a16:creationId xmlns="" xmlns:a16="http://schemas.microsoft.com/office/drawing/2014/main" id="{B0AAC15C-8A52-4D2A-B60C-42FD8A654E8F}"/>
                  </a:ext>
                </a:extLst>
              </p:cNvPr>
              <p:cNvCxnSpPr>
                <a:cxnSpLocks/>
              </p:cNvCxnSpPr>
              <p:nvPr/>
            </p:nvCxnSpPr>
            <p:spPr>
              <a:xfrm rot="16200000" flipV="1">
                <a:off x="5196173" y="1771339"/>
                <a:ext cx="830810" cy="313055"/>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7" name="直接箭头连接符 24">
                <a:extLst>
                  <a:ext uri="{FF2B5EF4-FFF2-40B4-BE49-F238E27FC236}">
                    <a16:creationId xmlns="" xmlns:a16="http://schemas.microsoft.com/office/drawing/2014/main" id="{EA894CBE-CB53-4AE2-B20B-5AE05A79EE1A}"/>
                  </a:ext>
                </a:extLst>
              </p:cNvPr>
              <p:cNvCxnSpPr/>
              <p:nvPr/>
            </p:nvCxnSpPr>
            <p:spPr>
              <a:xfrm flipH="1">
                <a:off x="5775473" y="2305069"/>
                <a:ext cx="669753"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8" name="直接箭头连接符 24">
                <a:extLst>
                  <a:ext uri="{FF2B5EF4-FFF2-40B4-BE49-F238E27FC236}">
                    <a16:creationId xmlns="" xmlns:a16="http://schemas.microsoft.com/office/drawing/2014/main" id="{E7EC6E7E-24A5-4504-BF12-61F3DFF44AE5}"/>
                  </a:ext>
                </a:extLst>
              </p:cNvPr>
              <p:cNvCxnSpPr>
                <a:cxnSpLocks/>
              </p:cNvCxnSpPr>
              <p:nvPr/>
            </p:nvCxnSpPr>
            <p:spPr>
              <a:xfrm flipH="1">
                <a:off x="5464089" y="2203492"/>
                <a:ext cx="304017"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101" name="Groupe 100">
            <a:extLst>
              <a:ext uri="{FF2B5EF4-FFF2-40B4-BE49-F238E27FC236}">
                <a16:creationId xmlns="" xmlns:a16="http://schemas.microsoft.com/office/drawing/2014/main" id="{5BB788CC-7FC7-4BE0-8236-F28EE7F43BAA}"/>
              </a:ext>
            </a:extLst>
          </p:cNvPr>
          <p:cNvGrpSpPr/>
          <p:nvPr/>
        </p:nvGrpSpPr>
        <p:grpSpPr>
          <a:xfrm>
            <a:off x="1964018" y="5315862"/>
            <a:ext cx="6063344" cy="1649152"/>
            <a:chOff x="3064328" y="5133312"/>
            <a:chExt cx="6063344" cy="1967257"/>
          </a:xfrm>
        </p:grpSpPr>
        <p:sp>
          <p:nvSpPr>
            <p:cNvPr id="102" name="Accolade ouvrante 101">
              <a:extLst>
                <a:ext uri="{FF2B5EF4-FFF2-40B4-BE49-F238E27FC236}">
                  <a16:creationId xmlns="" xmlns:a16="http://schemas.microsoft.com/office/drawing/2014/main" id="{E788DEE6-39CD-4330-9744-940FE645453A}"/>
                </a:ext>
              </a:extLst>
            </p:cNvPr>
            <p:cNvSpPr/>
            <p:nvPr/>
          </p:nvSpPr>
          <p:spPr>
            <a:xfrm rot="16200000">
              <a:off x="5535385" y="2662255"/>
              <a:ext cx="1121230" cy="6063344"/>
            </a:xfrm>
            <a:prstGeom prst="leftBrace">
              <a:avLst>
                <a:gd name="adj1" fmla="val 86391"/>
                <a:gd name="adj2" fmla="val 48923"/>
              </a:avLst>
            </a:prstGeom>
            <a:ln>
              <a:solidFill>
                <a:srgbClr val="FF0000"/>
              </a:solidFill>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x-none"/>
            </a:p>
          </p:txBody>
        </p:sp>
        <p:sp>
          <p:nvSpPr>
            <p:cNvPr id="103" name="ZoneTexte 102">
              <a:extLst>
                <a:ext uri="{FF2B5EF4-FFF2-40B4-BE49-F238E27FC236}">
                  <a16:creationId xmlns="" xmlns:a16="http://schemas.microsoft.com/office/drawing/2014/main" id="{0B7AA7E6-6AFA-4D2B-97F8-1C7D68B4D934}"/>
                </a:ext>
              </a:extLst>
            </p:cNvPr>
            <p:cNvSpPr txBox="1"/>
            <p:nvPr/>
          </p:nvSpPr>
          <p:spPr>
            <a:xfrm>
              <a:off x="4287612" y="6119521"/>
              <a:ext cx="3616776" cy="981048"/>
            </a:xfrm>
            <a:prstGeom prst="rect">
              <a:avLst/>
            </a:prstGeom>
            <a:noFill/>
          </p:spPr>
          <p:txBody>
            <a:bodyPr wrap="square" rtlCol="0">
              <a:spAutoFit/>
            </a:bodyPr>
            <a:lstStyle/>
            <a:p>
              <a:pPr algn="ctr" rtl="1"/>
              <a:r>
                <a:rPr lang="ar-DZ" sz="2000" b="1" dirty="0">
                  <a:solidFill>
                    <a:schemeClr val="accent6">
                      <a:lumMod val="50000"/>
                    </a:schemeClr>
                  </a:solidFill>
                </a:rPr>
                <a:t>يبلغ إلى الديوان الوطني للأراضي الفلاحية</a:t>
              </a:r>
              <a:endParaRPr lang="x-none" sz="2000" b="1" dirty="0">
                <a:solidFill>
                  <a:schemeClr val="accent6">
                    <a:lumMod val="50000"/>
                  </a:schemeClr>
                </a:solidFill>
              </a:endParaRPr>
            </a:p>
          </p:txBody>
        </p:sp>
      </p:grpSp>
      <p:sp>
        <p:nvSpPr>
          <p:cNvPr id="44" name="Espace réservé du contenu 2">
            <a:extLst>
              <a:ext uri="{FF2B5EF4-FFF2-40B4-BE49-F238E27FC236}">
                <a16:creationId xmlns="" xmlns:a16="http://schemas.microsoft.com/office/drawing/2014/main" id="{E9F8EFA3-2D4A-4173-A516-A862A7AB252D}"/>
              </a:ext>
            </a:extLst>
          </p:cNvPr>
          <p:cNvSpPr>
            <a:spLocks noGrp="1"/>
          </p:cNvSpPr>
          <p:nvPr>
            <p:ph idx="1"/>
          </p:nvPr>
        </p:nvSpPr>
        <p:spPr>
          <a:xfrm>
            <a:off x="1121328" y="1186599"/>
            <a:ext cx="10972800" cy="549915"/>
          </a:xfrm>
        </p:spPr>
        <p:txBody>
          <a:bodyPr/>
          <a:lstStyle/>
          <a:p>
            <a:pPr marL="457200" lvl="1" indent="0" algn="just" rtl="1">
              <a:buNone/>
            </a:pPr>
            <a:r>
              <a:rPr lang="ar-DZ" dirty="0"/>
              <a:t>مما سبق يلاحظ أن الضمانات تعتبر خصائص عقد الشراكة </a:t>
            </a:r>
          </a:p>
          <a:p>
            <a:pPr marL="457200" lvl="1" indent="0" algn="just" rtl="1">
              <a:buNone/>
            </a:pPr>
            <a:r>
              <a:rPr lang="ar-DZ" dirty="0"/>
              <a:t> </a:t>
            </a:r>
            <a:endParaRPr lang="x-none" dirty="0"/>
          </a:p>
        </p:txBody>
      </p:sp>
      <p:sp>
        <p:nvSpPr>
          <p:cNvPr id="3" name="Espace réservé du numéro de diapositive 2">
            <a:extLst>
              <a:ext uri="{FF2B5EF4-FFF2-40B4-BE49-F238E27FC236}">
                <a16:creationId xmlns="" xmlns:a16="http://schemas.microsoft.com/office/drawing/2014/main" id="{FF240B10-6B2E-442E-B2C4-F2C210A49F1C}"/>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10</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4640679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891184B-91E1-4611-A059-8D423BDEE828}"/>
              </a:ext>
            </a:extLst>
          </p:cNvPr>
          <p:cNvSpPr>
            <a:spLocks noGrp="1"/>
          </p:cNvSpPr>
          <p:nvPr>
            <p:ph type="title"/>
          </p:nvPr>
        </p:nvSpPr>
        <p:spPr/>
        <p:txBody>
          <a:bodyPr/>
          <a:lstStyle/>
          <a:p>
            <a:endParaRPr lang="fr-FR"/>
          </a:p>
        </p:txBody>
      </p:sp>
      <p:sp>
        <p:nvSpPr>
          <p:cNvPr id="5" name="ZoneTexte 4">
            <a:extLst>
              <a:ext uri="{FF2B5EF4-FFF2-40B4-BE49-F238E27FC236}">
                <a16:creationId xmlns="" xmlns:a16="http://schemas.microsoft.com/office/drawing/2014/main" id="{E5D840D1-1A30-490D-894C-568683AF4BCB}"/>
              </a:ext>
            </a:extLst>
          </p:cNvPr>
          <p:cNvSpPr txBox="1"/>
          <p:nvPr/>
        </p:nvSpPr>
        <p:spPr>
          <a:xfrm>
            <a:off x="1812022" y="1910571"/>
            <a:ext cx="8145360" cy="2897781"/>
          </a:xfrm>
          <a:prstGeom prst="rect">
            <a:avLst/>
          </a:prstGeom>
          <a:noFill/>
        </p:spPr>
        <p:txBody>
          <a:bodyPr wrap="square">
            <a:spAutoFit/>
          </a:bodyPr>
          <a:lstStyle/>
          <a:p>
            <a:pPr indent="449580" algn="ctr" rtl="1">
              <a:lnSpc>
                <a:spcPct val="115000"/>
              </a:lnSpc>
              <a:spcAft>
                <a:spcPts val="1000"/>
              </a:spcAft>
            </a:pPr>
            <a:r>
              <a:rPr lang="ar-DZ" sz="5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ان عقد الشراكة هو عقد من نوع خاص لا يمكن ابرامه الا اذا كان أحد الطرفين مالكاً لحق الامتياز</a:t>
            </a:r>
            <a:endParaRPr lang="fr-FR" sz="4400" b="1" dirty="0">
              <a:solidFill>
                <a:schemeClr val="accent6">
                  <a:lumMod val="75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p:txBody>
      </p:sp>
      <p:sp>
        <p:nvSpPr>
          <p:cNvPr id="3" name="Espace réservé du numéro de diapositive 2">
            <a:extLst>
              <a:ext uri="{FF2B5EF4-FFF2-40B4-BE49-F238E27FC236}">
                <a16:creationId xmlns="" xmlns:a16="http://schemas.microsoft.com/office/drawing/2014/main" id="{40C15496-2896-48F3-87E9-1D14C47C133A}"/>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11</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68969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AFA9E27-EBE4-4001-85D2-D5C35A8DE5F2}"/>
              </a:ext>
            </a:extLst>
          </p:cNvPr>
          <p:cNvSpPr>
            <a:spLocks noGrp="1"/>
          </p:cNvSpPr>
          <p:nvPr>
            <p:ph type="title"/>
          </p:nvPr>
        </p:nvSpPr>
        <p:spPr/>
        <p:txBody>
          <a:bodyPr/>
          <a:lstStyle/>
          <a:p>
            <a:r>
              <a:rPr lang="ar-DZ" dirty="0" err="1"/>
              <a:t>الإستفادة</a:t>
            </a:r>
            <a:r>
              <a:rPr lang="ar-DZ" dirty="0"/>
              <a:t> من عقد الامتياز</a:t>
            </a:r>
            <a:endParaRPr lang="fr-FR" dirty="0"/>
          </a:p>
        </p:txBody>
      </p:sp>
      <p:grpSp>
        <p:nvGrpSpPr>
          <p:cNvPr id="4" name="그룹 2">
            <a:extLst>
              <a:ext uri="{FF2B5EF4-FFF2-40B4-BE49-F238E27FC236}">
                <a16:creationId xmlns="" xmlns:a16="http://schemas.microsoft.com/office/drawing/2014/main" id="{20DBBB8B-D53A-457D-8197-AE487DD13A28}"/>
              </a:ext>
            </a:extLst>
          </p:cNvPr>
          <p:cNvGrpSpPr/>
          <p:nvPr/>
        </p:nvGrpSpPr>
        <p:grpSpPr>
          <a:xfrm>
            <a:off x="3016322" y="2572584"/>
            <a:ext cx="2547623" cy="2469187"/>
            <a:chOff x="3432955" y="3105197"/>
            <a:chExt cx="1985378" cy="1885664"/>
          </a:xfrm>
        </p:grpSpPr>
        <p:sp>
          <p:nvSpPr>
            <p:cNvPr id="5" name="Freeform 88">
              <a:extLst>
                <a:ext uri="{FF2B5EF4-FFF2-40B4-BE49-F238E27FC236}">
                  <a16:creationId xmlns="" xmlns:a16="http://schemas.microsoft.com/office/drawing/2014/main" id="{203CF7C1-B747-4AD0-B0F2-EA6EA96F51F8}"/>
                </a:ext>
              </a:extLst>
            </p:cNvPr>
            <p:cNvSpPr/>
            <p:nvPr/>
          </p:nvSpPr>
          <p:spPr>
            <a:xfrm rot="15392080">
              <a:off x="3380850" y="3157302"/>
              <a:ext cx="1862705" cy="1758496"/>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sp>
          <p:nvSpPr>
            <p:cNvPr id="6" name="Freeform 89">
              <a:extLst>
                <a:ext uri="{FF2B5EF4-FFF2-40B4-BE49-F238E27FC236}">
                  <a16:creationId xmlns="" xmlns:a16="http://schemas.microsoft.com/office/drawing/2014/main" id="{A25DFF9D-28EB-4C87-B6E3-D7FA4CA66F50}"/>
                </a:ext>
              </a:extLst>
            </p:cNvPr>
            <p:cNvSpPr/>
            <p:nvPr/>
          </p:nvSpPr>
          <p:spPr>
            <a:xfrm rot="12600000">
              <a:off x="3468239" y="319483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7" name="Freeform 90">
              <a:extLst>
                <a:ext uri="{FF2B5EF4-FFF2-40B4-BE49-F238E27FC236}">
                  <a16:creationId xmlns="" xmlns:a16="http://schemas.microsoft.com/office/drawing/2014/main" id="{D161D2A5-9380-4AC4-892D-C684151E4049}"/>
                </a:ext>
              </a:extLst>
            </p:cNvPr>
            <p:cNvSpPr/>
            <p:nvPr/>
          </p:nvSpPr>
          <p:spPr>
            <a:xfrm rot="9900000">
              <a:off x="3555629" y="323236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1">
                    <a:alpha val="70000"/>
                  </a:schemeClr>
                </a:gs>
                <a:gs pos="100000">
                  <a:schemeClr val="accent1">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grpSp>
        <p:nvGrpSpPr>
          <p:cNvPr id="8" name="그룹 6">
            <a:extLst>
              <a:ext uri="{FF2B5EF4-FFF2-40B4-BE49-F238E27FC236}">
                <a16:creationId xmlns="" xmlns:a16="http://schemas.microsoft.com/office/drawing/2014/main" id="{C5A66843-7C1D-435C-8B8C-44D1AB1BA1AD}"/>
              </a:ext>
            </a:extLst>
          </p:cNvPr>
          <p:cNvGrpSpPr/>
          <p:nvPr/>
        </p:nvGrpSpPr>
        <p:grpSpPr>
          <a:xfrm>
            <a:off x="6384588" y="2531075"/>
            <a:ext cx="1856554" cy="1763310"/>
            <a:chOff x="6698719" y="3105197"/>
            <a:chExt cx="1985378" cy="1885664"/>
          </a:xfrm>
        </p:grpSpPr>
        <p:sp>
          <p:nvSpPr>
            <p:cNvPr id="9" name="Freeform 94">
              <a:extLst>
                <a:ext uri="{FF2B5EF4-FFF2-40B4-BE49-F238E27FC236}">
                  <a16:creationId xmlns="" xmlns:a16="http://schemas.microsoft.com/office/drawing/2014/main" id="{914A15F1-0D6A-481B-83F7-D0780B811012}"/>
                </a:ext>
              </a:extLst>
            </p:cNvPr>
            <p:cNvSpPr/>
            <p:nvPr/>
          </p:nvSpPr>
          <p:spPr>
            <a:xfrm rot="15392080">
              <a:off x="6646614" y="3157302"/>
              <a:ext cx="1862705" cy="1758496"/>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4">
                    <a:alpha val="70000"/>
                  </a:schemeClr>
                </a:gs>
                <a:gs pos="100000">
                  <a:schemeClr val="accent4">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0" name="Freeform 95">
              <a:extLst>
                <a:ext uri="{FF2B5EF4-FFF2-40B4-BE49-F238E27FC236}">
                  <a16:creationId xmlns="" xmlns:a16="http://schemas.microsoft.com/office/drawing/2014/main" id="{B4DED250-9DCD-4E21-AF5F-5DDA6E3A18B2}"/>
                </a:ext>
              </a:extLst>
            </p:cNvPr>
            <p:cNvSpPr/>
            <p:nvPr/>
          </p:nvSpPr>
          <p:spPr>
            <a:xfrm rot="12600000">
              <a:off x="6734003" y="319483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4">
                    <a:alpha val="70000"/>
                  </a:schemeClr>
                </a:gs>
                <a:gs pos="100000">
                  <a:schemeClr val="accent4">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1" name="Freeform 96">
              <a:extLst>
                <a:ext uri="{FF2B5EF4-FFF2-40B4-BE49-F238E27FC236}">
                  <a16:creationId xmlns="" xmlns:a16="http://schemas.microsoft.com/office/drawing/2014/main" id="{701F4637-C8B4-4CCF-B133-D4268C172CA1}"/>
                </a:ext>
              </a:extLst>
            </p:cNvPr>
            <p:cNvSpPr/>
            <p:nvPr/>
          </p:nvSpPr>
          <p:spPr>
            <a:xfrm rot="9900000">
              <a:off x="6821393" y="3232363"/>
              <a:ext cx="1862704" cy="1758498"/>
            </a:xfrm>
            <a:custGeom>
              <a:avLst/>
              <a:gdLst>
                <a:gd name="connsiteX0" fmla="*/ 1884852 w 3784599"/>
                <a:gd name="connsiteY0" fmla="*/ 1 h 3572874"/>
                <a:gd name="connsiteX1" fmla="*/ 40812 w 3784599"/>
                <a:gd name="connsiteY1" fmla="*/ 3169921 h 3572874"/>
                <a:gd name="connsiteX2" fmla="*/ 3744132 w 3784599"/>
                <a:gd name="connsiteY2" fmla="*/ 3185161 h 3572874"/>
                <a:gd name="connsiteX3" fmla="*/ 1884852 w 3784599"/>
                <a:gd name="connsiteY3" fmla="*/ 1 h 3572874"/>
              </a:gdLst>
              <a:ahLst/>
              <a:cxnLst>
                <a:cxn ang="0">
                  <a:pos x="connsiteX0" y="connsiteY0"/>
                </a:cxn>
                <a:cxn ang="0">
                  <a:pos x="connsiteX1" y="connsiteY1"/>
                </a:cxn>
                <a:cxn ang="0">
                  <a:pos x="connsiteX2" y="connsiteY2"/>
                </a:cxn>
                <a:cxn ang="0">
                  <a:pos x="connsiteX3" y="connsiteY3"/>
                </a:cxn>
              </a:cxnLst>
              <a:rect l="l" t="t" r="r" b="b"/>
              <a:pathLst>
                <a:path w="3784599" h="3572874">
                  <a:moveTo>
                    <a:pt x="1884852" y="1"/>
                  </a:moveTo>
                  <a:cubicBezTo>
                    <a:pt x="1267632" y="-2539"/>
                    <a:pt x="-269068" y="2639061"/>
                    <a:pt x="40812" y="3169921"/>
                  </a:cubicBezTo>
                  <a:cubicBezTo>
                    <a:pt x="350692" y="3700781"/>
                    <a:pt x="3434252" y="3708401"/>
                    <a:pt x="3744132" y="3185161"/>
                  </a:cubicBezTo>
                  <a:cubicBezTo>
                    <a:pt x="4054012" y="2661921"/>
                    <a:pt x="2502072" y="2541"/>
                    <a:pt x="1884852" y="1"/>
                  </a:cubicBezTo>
                  <a:close/>
                </a:path>
              </a:pathLst>
            </a:custGeom>
            <a:gradFill flip="none" rotWithShape="1">
              <a:gsLst>
                <a:gs pos="0">
                  <a:schemeClr val="accent4">
                    <a:alpha val="70000"/>
                  </a:schemeClr>
                </a:gs>
                <a:gs pos="100000">
                  <a:schemeClr val="accent4">
                    <a:alpha val="4600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grpSp>
      <p:sp>
        <p:nvSpPr>
          <p:cNvPr id="13" name="Left-Right Arrow 1">
            <a:extLst>
              <a:ext uri="{FF2B5EF4-FFF2-40B4-BE49-F238E27FC236}">
                <a16:creationId xmlns="" xmlns:a16="http://schemas.microsoft.com/office/drawing/2014/main" id="{CE66CBDF-70CF-46A4-8629-E652CC78716F}"/>
              </a:ext>
            </a:extLst>
          </p:cNvPr>
          <p:cNvSpPr/>
          <p:nvPr/>
        </p:nvSpPr>
        <p:spPr>
          <a:xfrm>
            <a:off x="5123692" y="2790411"/>
            <a:ext cx="1200949" cy="612011"/>
          </a:xfrm>
          <a:custGeom>
            <a:avLst/>
            <a:gdLst/>
            <a:ahLst/>
            <a:cxnLst/>
            <a:rect l="l" t="t" r="r" b="b"/>
            <a:pathLst>
              <a:path w="2284289" h="1357260">
                <a:moveTo>
                  <a:pt x="20525" y="658105"/>
                </a:moveTo>
                <a:lnTo>
                  <a:pt x="11850" y="690480"/>
                </a:lnTo>
                <a:lnTo>
                  <a:pt x="0" y="678630"/>
                </a:lnTo>
                <a:close/>
                <a:moveTo>
                  <a:pt x="1605659" y="0"/>
                </a:moveTo>
                <a:lnTo>
                  <a:pt x="2284289" y="678630"/>
                </a:lnTo>
                <a:lnTo>
                  <a:pt x="1605659" y="1357260"/>
                </a:lnTo>
                <a:lnTo>
                  <a:pt x="1605659" y="1017945"/>
                </a:lnTo>
                <a:lnTo>
                  <a:pt x="1305184" y="1017945"/>
                </a:lnTo>
                <a:lnTo>
                  <a:pt x="913377" y="339315"/>
                </a:lnTo>
                <a:lnTo>
                  <a:pt x="1605659" y="33931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bg1"/>
              </a:solidFill>
            </a:endParaRPr>
          </a:p>
        </p:txBody>
      </p:sp>
      <p:grpSp>
        <p:nvGrpSpPr>
          <p:cNvPr id="15" name="Group 47">
            <a:extLst>
              <a:ext uri="{FF2B5EF4-FFF2-40B4-BE49-F238E27FC236}">
                <a16:creationId xmlns="" xmlns:a16="http://schemas.microsoft.com/office/drawing/2014/main" id="{DD6B414B-64FA-4D79-BFD4-327083985C30}"/>
              </a:ext>
            </a:extLst>
          </p:cNvPr>
          <p:cNvGrpSpPr/>
          <p:nvPr/>
        </p:nvGrpSpPr>
        <p:grpSpPr>
          <a:xfrm>
            <a:off x="2379139" y="1731155"/>
            <a:ext cx="1332336" cy="3983001"/>
            <a:chOff x="1712420" y="2600575"/>
            <a:chExt cx="866746" cy="2539163"/>
          </a:xfrm>
          <a:solidFill>
            <a:srgbClr val="F5679D"/>
          </a:solidFill>
        </p:grpSpPr>
        <p:sp>
          <p:nvSpPr>
            <p:cNvPr id="16" name="Up Arrow 48">
              <a:extLst>
                <a:ext uri="{FF2B5EF4-FFF2-40B4-BE49-F238E27FC236}">
                  <a16:creationId xmlns="" xmlns:a16="http://schemas.microsoft.com/office/drawing/2014/main" id="{07836436-E399-44E9-82BA-A8BEFCFE2628}"/>
                </a:ext>
              </a:extLst>
            </p:cNvPr>
            <p:cNvSpPr/>
            <p:nvPr/>
          </p:nvSpPr>
          <p:spPr>
            <a:xfrm rot="19800000">
              <a:off x="2217156" y="2600575"/>
              <a:ext cx="362010" cy="39104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7" name="Up Arrow 49">
              <a:extLst>
                <a:ext uri="{FF2B5EF4-FFF2-40B4-BE49-F238E27FC236}">
                  <a16:creationId xmlns="" xmlns:a16="http://schemas.microsoft.com/office/drawing/2014/main" id="{781A2601-394F-443C-BF75-2B3B5FE66404}"/>
                </a:ext>
              </a:extLst>
            </p:cNvPr>
            <p:cNvSpPr/>
            <p:nvPr/>
          </p:nvSpPr>
          <p:spPr>
            <a:xfrm rot="16800000">
              <a:off x="1726935" y="3230208"/>
              <a:ext cx="362010" cy="39104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8" name="Up Arrow 50">
              <a:extLst>
                <a:ext uri="{FF2B5EF4-FFF2-40B4-BE49-F238E27FC236}">
                  <a16:creationId xmlns="" xmlns:a16="http://schemas.microsoft.com/office/drawing/2014/main" id="{9F87CB7B-6B13-42C2-A164-D1B7BA330DDC}"/>
                </a:ext>
              </a:extLst>
            </p:cNvPr>
            <p:cNvSpPr/>
            <p:nvPr/>
          </p:nvSpPr>
          <p:spPr>
            <a:xfrm rot="1800000" flipV="1">
              <a:off x="2217156" y="4748698"/>
              <a:ext cx="362010" cy="39104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sp>
          <p:nvSpPr>
            <p:cNvPr id="19" name="Up Arrow 51">
              <a:extLst>
                <a:ext uri="{FF2B5EF4-FFF2-40B4-BE49-F238E27FC236}">
                  <a16:creationId xmlns="" xmlns:a16="http://schemas.microsoft.com/office/drawing/2014/main" id="{A281BA89-2B72-43C8-BF6C-52B9AE8AA8C5}"/>
                </a:ext>
              </a:extLst>
            </p:cNvPr>
            <p:cNvSpPr/>
            <p:nvPr/>
          </p:nvSpPr>
          <p:spPr>
            <a:xfrm rot="4800000" flipV="1">
              <a:off x="1726935" y="4119065"/>
              <a:ext cx="362010" cy="391040"/>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grpSp>
        <p:nvGrpSpPr>
          <p:cNvPr id="20" name="Group 52">
            <a:extLst>
              <a:ext uri="{FF2B5EF4-FFF2-40B4-BE49-F238E27FC236}">
                <a16:creationId xmlns="" xmlns:a16="http://schemas.microsoft.com/office/drawing/2014/main" id="{579443BB-1926-4CE5-8970-C1A38B609094}"/>
              </a:ext>
            </a:extLst>
          </p:cNvPr>
          <p:cNvGrpSpPr/>
          <p:nvPr/>
        </p:nvGrpSpPr>
        <p:grpSpPr>
          <a:xfrm flipH="1">
            <a:off x="7816437" y="2069674"/>
            <a:ext cx="970926" cy="1127095"/>
            <a:chOff x="1712420" y="2600575"/>
            <a:chExt cx="866746" cy="1006158"/>
          </a:xfrm>
          <a:solidFill>
            <a:schemeClr val="accent4"/>
          </a:solidFill>
        </p:grpSpPr>
        <p:sp>
          <p:nvSpPr>
            <p:cNvPr id="21" name="Up Arrow 53">
              <a:extLst>
                <a:ext uri="{FF2B5EF4-FFF2-40B4-BE49-F238E27FC236}">
                  <a16:creationId xmlns="" xmlns:a16="http://schemas.microsoft.com/office/drawing/2014/main" id="{8456AFB1-B5D5-4C43-A88B-F7FA93674D02}"/>
                </a:ext>
              </a:extLst>
            </p:cNvPr>
            <p:cNvSpPr/>
            <p:nvPr/>
          </p:nvSpPr>
          <p:spPr>
            <a:xfrm rot="19800000">
              <a:off x="2217156" y="2600575"/>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endParaRPr>
            </a:p>
          </p:txBody>
        </p:sp>
        <p:sp>
          <p:nvSpPr>
            <p:cNvPr id="22" name="Up Arrow 54">
              <a:extLst>
                <a:ext uri="{FF2B5EF4-FFF2-40B4-BE49-F238E27FC236}">
                  <a16:creationId xmlns="" xmlns:a16="http://schemas.microsoft.com/office/drawing/2014/main" id="{BD019C65-130B-4102-9B23-4C1BE56E011A}"/>
                </a:ext>
              </a:extLst>
            </p:cNvPr>
            <p:cNvSpPr/>
            <p:nvPr/>
          </p:nvSpPr>
          <p:spPr>
            <a:xfrm rot="16800000">
              <a:off x="1726935" y="3230208"/>
              <a:ext cx="362010" cy="391040"/>
            </a:xfrm>
            <a:prstGeom prst="up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solidFill>
              </a:endParaRPr>
            </a:p>
          </p:txBody>
        </p:sp>
      </p:grpSp>
      <p:sp>
        <p:nvSpPr>
          <p:cNvPr id="26" name="TextBox 24">
            <a:extLst>
              <a:ext uri="{FF2B5EF4-FFF2-40B4-BE49-F238E27FC236}">
                <a16:creationId xmlns="" xmlns:a16="http://schemas.microsoft.com/office/drawing/2014/main" id="{7369496D-50A3-47C6-99C2-7A8E80A51369}"/>
              </a:ext>
            </a:extLst>
          </p:cNvPr>
          <p:cNvSpPr txBox="1"/>
          <p:nvPr/>
        </p:nvSpPr>
        <p:spPr>
          <a:xfrm>
            <a:off x="3236738" y="2908046"/>
            <a:ext cx="2199943" cy="1601398"/>
          </a:xfrm>
          <a:prstGeom prst="rect">
            <a:avLst/>
          </a:prstGeom>
          <a:noFill/>
        </p:spPr>
        <p:txBody>
          <a:bodyPr wrap="square" rtlCol="0">
            <a:spAutoFit/>
          </a:bodyPr>
          <a:lstStyle/>
          <a:p>
            <a:pPr lvl="0" algn="ctr" rtl="1"/>
            <a:r>
              <a:rPr lang="ar-DZ" sz="3200" b="1" dirty="0">
                <a:solidFill>
                  <a:schemeClr val="tx2"/>
                </a:solidFill>
              </a:rPr>
              <a:t>يستفيد من عقد الامتياز كل من تحصل </a:t>
            </a:r>
            <a:endParaRPr lang="x-none" sz="3200" b="1" dirty="0">
              <a:solidFill>
                <a:schemeClr val="tx2"/>
              </a:solidFill>
            </a:endParaRPr>
          </a:p>
        </p:txBody>
      </p:sp>
      <p:sp>
        <p:nvSpPr>
          <p:cNvPr id="29" name="TextBox 27">
            <a:extLst>
              <a:ext uri="{FF2B5EF4-FFF2-40B4-BE49-F238E27FC236}">
                <a16:creationId xmlns="" xmlns:a16="http://schemas.microsoft.com/office/drawing/2014/main" id="{8494D78E-B271-4633-892F-69BCF73CE428}"/>
              </a:ext>
            </a:extLst>
          </p:cNvPr>
          <p:cNvSpPr txBox="1"/>
          <p:nvPr/>
        </p:nvSpPr>
        <p:spPr>
          <a:xfrm>
            <a:off x="6613870" y="2825927"/>
            <a:ext cx="1496870" cy="1077218"/>
          </a:xfrm>
          <a:prstGeom prst="rect">
            <a:avLst/>
          </a:prstGeom>
          <a:noFill/>
        </p:spPr>
        <p:txBody>
          <a:bodyPr wrap="square" rtlCol="0">
            <a:spAutoFit/>
          </a:bodyPr>
          <a:lstStyle/>
          <a:p>
            <a:pPr lvl="0" algn="ctr" rtl="1"/>
            <a:r>
              <a:rPr lang="ar-DZ" sz="3200" b="1" dirty="0">
                <a:solidFill>
                  <a:schemeClr val="tx1">
                    <a:lumMod val="20000"/>
                    <a:lumOff val="80000"/>
                  </a:schemeClr>
                </a:solidFill>
              </a:rPr>
              <a:t>يستبعد كل من</a:t>
            </a:r>
            <a:endParaRPr lang="x-none" sz="3200" b="1" dirty="0">
              <a:solidFill>
                <a:schemeClr val="tx1">
                  <a:lumMod val="20000"/>
                  <a:lumOff val="80000"/>
                </a:schemeClr>
              </a:solidFill>
            </a:endParaRPr>
          </a:p>
        </p:txBody>
      </p:sp>
      <p:sp>
        <p:nvSpPr>
          <p:cNvPr id="33" name="TextBox 31">
            <a:extLst>
              <a:ext uri="{FF2B5EF4-FFF2-40B4-BE49-F238E27FC236}">
                <a16:creationId xmlns="" xmlns:a16="http://schemas.microsoft.com/office/drawing/2014/main" id="{55C58C45-98DE-4E9F-93FD-535763CC551A}"/>
              </a:ext>
            </a:extLst>
          </p:cNvPr>
          <p:cNvSpPr txBox="1"/>
          <p:nvPr/>
        </p:nvSpPr>
        <p:spPr>
          <a:xfrm>
            <a:off x="7940801" y="1726148"/>
            <a:ext cx="1974430" cy="523220"/>
          </a:xfrm>
          <a:prstGeom prst="rect">
            <a:avLst/>
          </a:prstGeom>
          <a:noFill/>
        </p:spPr>
        <p:txBody>
          <a:bodyPr wrap="square" rtlCol="0">
            <a:spAutoFit/>
          </a:bodyPr>
          <a:lstStyle/>
          <a:p>
            <a:pPr lvl="0" algn="ctr"/>
            <a:r>
              <a:rPr lang="ar-DZ" sz="2800" b="1" dirty="0">
                <a:effectLst>
                  <a:outerShdw blurRad="38100" dist="38100" dir="2700000" algn="tl">
                    <a:srgbClr val="000000">
                      <a:alpha val="43137"/>
                    </a:srgbClr>
                  </a:outerShdw>
                </a:effectLst>
              </a:rPr>
              <a:t>عقد عرفي</a:t>
            </a:r>
            <a:endParaRPr lang="x-none" sz="2800" b="1" dirty="0">
              <a:effectLst>
                <a:outerShdw blurRad="38100" dist="38100" dir="2700000" algn="tl">
                  <a:srgbClr val="000000">
                    <a:alpha val="43137"/>
                  </a:srgbClr>
                </a:outerShdw>
              </a:effectLst>
            </a:endParaRPr>
          </a:p>
        </p:txBody>
      </p:sp>
      <p:sp>
        <p:nvSpPr>
          <p:cNvPr id="36" name="TextBox 34">
            <a:extLst>
              <a:ext uri="{FF2B5EF4-FFF2-40B4-BE49-F238E27FC236}">
                <a16:creationId xmlns="" xmlns:a16="http://schemas.microsoft.com/office/drawing/2014/main" id="{180D0A81-D55D-4932-A17D-1455472C759C}"/>
              </a:ext>
            </a:extLst>
          </p:cNvPr>
          <p:cNvSpPr txBox="1"/>
          <p:nvPr/>
        </p:nvSpPr>
        <p:spPr>
          <a:xfrm>
            <a:off x="8380896" y="2279240"/>
            <a:ext cx="2492398" cy="954107"/>
          </a:xfrm>
          <a:prstGeom prst="rect">
            <a:avLst/>
          </a:prstGeom>
          <a:noFill/>
        </p:spPr>
        <p:txBody>
          <a:bodyPr wrap="square" rtlCol="0">
            <a:spAutoFit/>
          </a:bodyPr>
          <a:lstStyle/>
          <a:p>
            <a:pPr lvl="0" algn="ctr" rtl="1"/>
            <a:r>
              <a:rPr lang="ar-DZ" sz="2800" b="1" dirty="0">
                <a:effectLst>
                  <a:outerShdw blurRad="38100" dist="38100" dir="2700000" algn="tl">
                    <a:srgbClr val="000000">
                      <a:alpha val="43137"/>
                    </a:srgbClr>
                  </a:outerShdw>
                </a:effectLst>
              </a:rPr>
              <a:t>عقد رسمي غير مشهر</a:t>
            </a:r>
            <a:endParaRPr lang="x-none" sz="2800" b="1" dirty="0">
              <a:effectLst>
                <a:outerShdw blurRad="38100" dist="38100" dir="2700000" algn="tl">
                  <a:srgbClr val="000000">
                    <a:alpha val="43137"/>
                  </a:srgbClr>
                </a:outerShdw>
              </a:effectLst>
            </a:endParaRPr>
          </a:p>
        </p:txBody>
      </p:sp>
      <p:sp>
        <p:nvSpPr>
          <p:cNvPr id="39" name="TextBox 43">
            <a:extLst>
              <a:ext uri="{FF2B5EF4-FFF2-40B4-BE49-F238E27FC236}">
                <a16:creationId xmlns="" xmlns:a16="http://schemas.microsoft.com/office/drawing/2014/main" id="{311B68F2-9557-4734-AEF4-A9F292509ABE}"/>
              </a:ext>
            </a:extLst>
          </p:cNvPr>
          <p:cNvSpPr txBox="1"/>
          <p:nvPr/>
        </p:nvSpPr>
        <p:spPr>
          <a:xfrm>
            <a:off x="1377690" y="1369179"/>
            <a:ext cx="3322481" cy="400110"/>
          </a:xfrm>
          <a:prstGeom prst="rect">
            <a:avLst/>
          </a:prstGeom>
          <a:noFill/>
        </p:spPr>
        <p:txBody>
          <a:bodyPr wrap="square" rtlCol="0">
            <a:spAutoFit/>
          </a:bodyPr>
          <a:lstStyle/>
          <a:p>
            <a:pPr lvl="0" algn="ctr" rtl="1"/>
            <a:r>
              <a:rPr lang="ar-DZ" sz="2000" b="1" dirty="0">
                <a:solidFill>
                  <a:schemeClr val="tx2"/>
                </a:solidFill>
              </a:rPr>
              <a:t>قرار ولائي منشأ لمستثمرة فلاحية</a:t>
            </a:r>
            <a:endParaRPr lang="x-none" sz="2000" b="1" dirty="0">
              <a:solidFill>
                <a:schemeClr val="tx2"/>
              </a:solidFill>
            </a:endParaRPr>
          </a:p>
        </p:txBody>
      </p:sp>
      <p:sp>
        <p:nvSpPr>
          <p:cNvPr id="42" name="TextBox 46">
            <a:extLst>
              <a:ext uri="{FF2B5EF4-FFF2-40B4-BE49-F238E27FC236}">
                <a16:creationId xmlns="" xmlns:a16="http://schemas.microsoft.com/office/drawing/2014/main" id="{97907EA6-25A7-4847-9909-E580021C9E7B}"/>
              </a:ext>
            </a:extLst>
          </p:cNvPr>
          <p:cNvSpPr txBox="1"/>
          <p:nvPr/>
        </p:nvSpPr>
        <p:spPr>
          <a:xfrm>
            <a:off x="1363731" y="5680588"/>
            <a:ext cx="3322481" cy="400110"/>
          </a:xfrm>
          <a:prstGeom prst="rect">
            <a:avLst/>
          </a:prstGeom>
          <a:noFill/>
        </p:spPr>
        <p:txBody>
          <a:bodyPr wrap="square" rtlCol="0">
            <a:spAutoFit/>
          </a:bodyPr>
          <a:lstStyle/>
          <a:p>
            <a:pPr lvl="0" algn="ctr" rtl="1"/>
            <a:r>
              <a:rPr lang="ar-DZ" sz="2000" b="1" dirty="0">
                <a:solidFill>
                  <a:schemeClr val="tx2"/>
                </a:solidFill>
              </a:rPr>
              <a:t>عقد رسمي مشهر لحق الانتفاع</a:t>
            </a:r>
            <a:endParaRPr lang="x-none" sz="2000" b="1" dirty="0">
              <a:solidFill>
                <a:schemeClr val="tx2"/>
              </a:solidFill>
            </a:endParaRPr>
          </a:p>
        </p:txBody>
      </p:sp>
      <p:graphicFrame>
        <p:nvGraphicFramePr>
          <p:cNvPr id="48" name="Diagramme 47">
            <a:extLst>
              <a:ext uri="{FF2B5EF4-FFF2-40B4-BE49-F238E27FC236}">
                <a16:creationId xmlns="" xmlns:a16="http://schemas.microsoft.com/office/drawing/2014/main" id="{C4BC49C0-919F-4912-923E-258EE63AE9F4}"/>
              </a:ext>
            </a:extLst>
          </p:cNvPr>
          <p:cNvGraphicFramePr/>
          <p:nvPr>
            <p:extLst>
              <p:ext uri="{D42A27DB-BD31-4B8C-83A1-F6EECF244321}">
                <p14:modId xmlns="" xmlns:p14="http://schemas.microsoft.com/office/powerpoint/2010/main" val="1797796018"/>
              </p:ext>
            </p:extLst>
          </p:nvPr>
        </p:nvGraphicFramePr>
        <p:xfrm>
          <a:off x="8374292" y="3158443"/>
          <a:ext cx="3434269" cy="3274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TextBox 46">
            <a:extLst>
              <a:ext uri="{FF2B5EF4-FFF2-40B4-BE49-F238E27FC236}">
                <a16:creationId xmlns="" xmlns:a16="http://schemas.microsoft.com/office/drawing/2014/main" id="{6B96114E-2685-442A-9767-E0D1236A7BB8}"/>
              </a:ext>
            </a:extLst>
          </p:cNvPr>
          <p:cNvSpPr txBox="1"/>
          <p:nvPr/>
        </p:nvSpPr>
        <p:spPr>
          <a:xfrm>
            <a:off x="-16855" y="2487166"/>
            <a:ext cx="2610375" cy="1015663"/>
          </a:xfrm>
          <a:prstGeom prst="rect">
            <a:avLst/>
          </a:prstGeom>
          <a:noFill/>
        </p:spPr>
        <p:txBody>
          <a:bodyPr wrap="square" rtlCol="0">
            <a:spAutoFit/>
          </a:bodyPr>
          <a:lstStyle/>
          <a:p>
            <a:pPr lvl="0" algn="ctr" rtl="1"/>
            <a:r>
              <a:rPr lang="ar-DZ" sz="2000" b="1" dirty="0">
                <a:solidFill>
                  <a:schemeClr val="tx2"/>
                </a:solidFill>
              </a:rPr>
              <a:t>حكم قضائي مثبت لعملية الإشهار لدى المحافظة العقاري</a:t>
            </a:r>
            <a:endParaRPr lang="x-none" sz="2000" b="1" dirty="0">
              <a:solidFill>
                <a:schemeClr val="tx2"/>
              </a:solidFill>
            </a:endParaRPr>
          </a:p>
        </p:txBody>
      </p:sp>
      <p:sp>
        <p:nvSpPr>
          <p:cNvPr id="54" name="TextBox 46">
            <a:extLst>
              <a:ext uri="{FF2B5EF4-FFF2-40B4-BE49-F238E27FC236}">
                <a16:creationId xmlns="" xmlns:a16="http://schemas.microsoft.com/office/drawing/2014/main" id="{ECA85290-B6A7-4AB8-B226-073471D29718}"/>
              </a:ext>
            </a:extLst>
          </p:cNvPr>
          <p:cNvSpPr txBox="1"/>
          <p:nvPr/>
        </p:nvSpPr>
        <p:spPr>
          <a:xfrm>
            <a:off x="32185" y="4200433"/>
            <a:ext cx="2435737" cy="1015663"/>
          </a:xfrm>
          <a:prstGeom prst="rect">
            <a:avLst/>
          </a:prstGeom>
          <a:noFill/>
        </p:spPr>
        <p:txBody>
          <a:bodyPr wrap="square" rtlCol="0">
            <a:spAutoFit/>
          </a:bodyPr>
          <a:lstStyle/>
          <a:p>
            <a:pPr lvl="0" algn="ctr" rtl="1"/>
            <a:r>
              <a:rPr lang="ar-DZ" sz="2000" b="1" dirty="0">
                <a:solidFill>
                  <a:schemeClr val="tx2"/>
                </a:solidFill>
              </a:rPr>
              <a:t>عقد بيع لحق الانتفاع الدائم طبقا للتعليمة الوزارية المشترطة 2002</a:t>
            </a:r>
            <a:endParaRPr lang="x-none" sz="2000" b="1" dirty="0">
              <a:solidFill>
                <a:schemeClr val="tx2"/>
              </a:solidFill>
            </a:endParaRPr>
          </a:p>
        </p:txBody>
      </p:sp>
      <p:sp>
        <p:nvSpPr>
          <p:cNvPr id="3" name="Espace réservé du numéro de diapositive 2">
            <a:extLst>
              <a:ext uri="{FF2B5EF4-FFF2-40B4-BE49-F238E27FC236}">
                <a16:creationId xmlns="" xmlns:a16="http://schemas.microsoft.com/office/drawing/2014/main" id="{1648EEB2-75A7-4B41-8DAF-77DFA17AB177}"/>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12</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763631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63BEC61E-01CF-4D95-A0C4-102AFF24A25B}"/>
              </a:ext>
            </a:extLst>
          </p:cNvPr>
          <p:cNvSpPr>
            <a:spLocks noGrp="1"/>
          </p:cNvSpPr>
          <p:nvPr>
            <p:ph type="title"/>
          </p:nvPr>
        </p:nvSpPr>
        <p:spPr/>
        <p:txBody>
          <a:bodyPr/>
          <a:lstStyle/>
          <a:p>
            <a:pPr rtl="1"/>
            <a:r>
              <a:rPr lang="ar-DZ" sz="3600" dirty="0"/>
              <a:t>التنازل عن العقد في الإمتياز</a:t>
            </a:r>
            <a:endParaRPr lang="fr-FR" sz="3600" dirty="0"/>
          </a:p>
        </p:txBody>
      </p:sp>
      <p:grpSp>
        <p:nvGrpSpPr>
          <p:cNvPr id="4" name="Group 3">
            <a:extLst>
              <a:ext uri="{FF2B5EF4-FFF2-40B4-BE49-F238E27FC236}">
                <a16:creationId xmlns="" xmlns:a16="http://schemas.microsoft.com/office/drawing/2014/main" id="{8FDFA0CF-6216-403F-922D-4CA9C9AE76B4}"/>
              </a:ext>
            </a:extLst>
          </p:cNvPr>
          <p:cNvGrpSpPr>
            <a:grpSpLocks/>
          </p:cNvGrpSpPr>
          <p:nvPr/>
        </p:nvGrpSpPr>
        <p:grpSpPr bwMode="auto">
          <a:xfrm>
            <a:off x="1219662" y="1299595"/>
            <a:ext cx="9921432" cy="5059260"/>
            <a:chOff x="576" y="1104"/>
            <a:chExt cx="5053" cy="2976"/>
          </a:xfrm>
        </p:grpSpPr>
        <p:sp>
          <p:nvSpPr>
            <p:cNvPr id="5" name="AutoShape 4">
              <a:extLst>
                <a:ext uri="{FF2B5EF4-FFF2-40B4-BE49-F238E27FC236}">
                  <a16:creationId xmlns="" xmlns:a16="http://schemas.microsoft.com/office/drawing/2014/main" id="{E4E7AB96-B68E-46A7-8C8B-52DB497B2BE7}"/>
                </a:ext>
              </a:extLst>
            </p:cNvPr>
            <p:cNvSpPr>
              <a:spLocks noChangeArrowheads="1"/>
            </p:cNvSpPr>
            <p:nvPr/>
          </p:nvSpPr>
          <p:spPr bwMode="gray">
            <a:xfrm>
              <a:off x="1201" y="1584"/>
              <a:ext cx="3483" cy="1727"/>
            </a:xfrm>
            <a:prstGeom prst="upArrow">
              <a:avLst>
                <a:gd name="adj1" fmla="val 57824"/>
                <a:gd name="adj2" fmla="val 54398"/>
              </a:avLst>
            </a:prstGeom>
            <a:gradFill rotWithShape="1">
              <a:gsLst>
                <a:gs pos="0">
                  <a:schemeClr val="bg2"/>
                </a:gs>
                <a:gs pos="100000">
                  <a:schemeClr val="bg2">
                    <a:gamma/>
                    <a:tint val="0"/>
                    <a:invGamma/>
                    <a:alpha val="0"/>
                  </a:schemeClr>
                </a:gs>
              </a:gsLst>
              <a:lin ang="5400000" scaled="1"/>
            </a:gradFill>
            <a:ln>
              <a:noFill/>
            </a:ln>
            <a:effectLst/>
          </p:spPr>
          <p:txBody>
            <a:bodyPr wrap="none" anchor="ctr"/>
            <a:lstStyle/>
            <a:p>
              <a:pPr>
                <a:defRPr/>
              </a:pPr>
              <a:endParaRPr lang="zh-CN" altLang="en-US">
                <a:latin typeface="Arial" charset="0"/>
                <a:ea typeface="宋体" pitchFamily="2" charset="-122"/>
              </a:endParaRPr>
            </a:p>
          </p:txBody>
        </p:sp>
        <p:sp>
          <p:nvSpPr>
            <p:cNvPr id="6" name="AutoShape 5">
              <a:extLst>
                <a:ext uri="{FF2B5EF4-FFF2-40B4-BE49-F238E27FC236}">
                  <a16:creationId xmlns="" xmlns:a16="http://schemas.microsoft.com/office/drawing/2014/main" id="{598F9C42-522E-4ACE-8A78-D5C76DF45170}"/>
                </a:ext>
              </a:extLst>
            </p:cNvPr>
            <p:cNvSpPr>
              <a:spLocks noChangeArrowheads="1"/>
            </p:cNvSpPr>
            <p:nvPr/>
          </p:nvSpPr>
          <p:spPr bwMode="gray">
            <a:xfrm>
              <a:off x="766" y="1104"/>
              <a:ext cx="4128" cy="480"/>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lvl="0" algn="ctr" rtl="1"/>
              <a:r>
                <a:rPr lang="ar-DZ" sz="2800" b="1" dirty="0"/>
                <a:t>التنازل عن العقد في الامتياز المادة 14 من القانون 10-03</a:t>
              </a:r>
              <a:endParaRPr lang="x-none" sz="2800" b="1" dirty="0"/>
            </a:p>
          </p:txBody>
        </p:sp>
        <p:grpSp>
          <p:nvGrpSpPr>
            <p:cNvPr id="8" name="Group 7">
              <a:extLst>
                <a:ext uri="{FF2B5EF4-FFF2-40B4-BE49-F238E27FC236}">
                  <a16:creationId xmlns="" xmlns:a16="http://schemas.microsoft.com/office/drawing/2014/main" id="{56FA774C-D21D-4AE2-99E2-3954EC690B0E}"/>
                </a:ext>
              </a:extLst>
            </p:cNvPr>
            <p:cNvGrpSpPr>
              <a:grpSpLocks/>
            </p:cNvGrpSpPr>
            <p:nvPr/>
          </p:nvGrpSpPr>
          <p:grpSpPr bwMode="auto">
            <a:xfrm>
              <a:off x="576" y="2762"/>
              <a:ext cx="936" cy="1255"/>
              <a:chOff x="768" y="2734"/>
              <a:chExt cx="936" cy="1255"/>
            </a:xfrm>
          </p:grpSpPr>
          <p:grpSp>
            <p:nvGrpSpPr>
              <p:cNvPr id="28" name="Group 8">
                <a:extLst>
                  <a:ext uri="{FF2B5EF4-FFF2-40B4-BE49-F238E27FC236}">
                    <a16:creationId xmlns="" xmlns:a16="http://schemas.microsoft.com/office/drawing/2014/main" id="{E2329A69-7EE8-4601-886D-EB532040B4CA}"/>
                  </a:ext>
                </a:extLst>
              </p:cNvPr>
              <p:cNvGrpSpPr>
                <a:grpSpLocks/>
              </p:cNvGrpSpPr>
              <p:nvPr/>
            </p:nvGrpSpPr>
            <p:grpSpPr bwMode="auto">
              <a:xfrm>
                <a:off x="768" y="2734"/>
                <a:ext cx="936" cy="1079"/>
                <a:chOff x="624" y="1581"/>
                <a:chExt cx="1248" cy="1465"/>
              </a:xfrm>
            </p:grpSpPr>
            <p:grpSp>
              <p:nvGrpSpPr>
                <p:cNvPr id="30" name="Group 9">
                  <a:extLst>
                    <a:ext uri="{FF2B5EF4-FFF2-40B4-BE49-F238E27FC236}">
                      <a16:creationId xmlns="" xmlns:a16="http://schemas.microsoft.com/office/drawing/2014/main" id="{AC5304E2-E0CA-40C0-8D1E-22B2640EB219}"/>
                    </a:ext>
                  </a:extLst>
                </p:cNvPr>
                <p:cNvGrpSpPr>
                  <a:grpSpLocks/>
                </p:cNvGrpSpPr>
                <p:nvPr/>
              </p:nvGrpSpPr>
              <p:grpSpPr bwMode="auto">
                <a:xfrm>
                  <a:off x="624" y="1581"/>
                  <a:ext cx="1248" cy="1298"/>
                  <a:chOff x="2016" y="1917"/>
                  <a:chExt cx="1680" cy="1683"/>
                </a:xfrm>
              </p:grpSpPr>
              <p:sp>
                <p:nvSpPr>
                  <p:cNvPr id="32" name="Oval 10">
                    <a:extLst>
                      <a:ext uri="{FF2B5EF4-FFF2-40B4-BE49-F238E27FC236}">
                        <a16:creationId xmlns="" xmlns:a16="http://schemas.microsoft.com/office/drawing/2014/main" id="{74EA8F0B-5FF1-434E-944E-224E9FD358E9}"/>
                      </a:ext>
                    </a:extLst>
                  </p:cNvPr>
                  <p:cNvSpPr>
                    <a:spLocks noChangeArrowheads="1"/>
                  </p:cNvSpPr>
                  <p:nvPr/>
                </p:nvSpPr>
                <p:spPr bwMode="gray">
                  <a:xfrm>
                    <a:off x="2016" y="1917"/>
                    <a:ext cx="1680" cy="1683"/>
                  </a:xfrm>
                  <a:prstGeom prst="ellipse">
                    <a:avLst/>
                  </a:prstGeom>
                  <a:gradFill rotWithShape="1">
                    <a:gsLst>
                      <a:gs pos="0">
                        <a:schemeClr val="accent2"/>
                      </a:gs>
                      <a:gs pos="100000">
                        <a:schemeClr val="accent2">
                          <a:gamma/>
                          <a:shade val="63529"/>
                          <a:invGamma/>
                        </a:schemeClr>
                      </a:gs>
                    </a:gsLst>
                    <a:lin ang="5400000" scaled="1"/>
                  </a:gradFill>
                  <a:ln>
                    <a:noFill/>
                  </a:ln>
                  <a:effectLst/>
                </p:spPr>
                <p:txBody>
                  <a:bodyPr wrap="none" anchor="ctr"/>
                  <a:lstStyle/>
                  <a:p>
                    <a:pPr>
                      <a:defRPr/>
                    </a:pPr>
                    <a:endParaRPr lang="zh-CN" altLang="en-US" dirty="0">
                      <a:latin typeface="Arial" charset="0"/>
                      <a:ea typeface="宋体" pitchFamily="2" charset="-122"/>
                    </a:endParaRPr>
                  </a:p>
                </p:txBody>
              </p:sp>
              <p:sp>
                <p:nvSpPr>
                  <p:cNvPr id="33" name="Freeform 11">
                    <a:extLst>
                      <a:ext uri="{FF2B5EF4-FFF2-40B4-BE49-F238E27FC236}">
                        <a16:creationId xmlns="" xmlns:a16="http://schemas.microsoft.com/office/drawing/2014/main" id="{DBA3720E-74AD-4337-AAA3-24FF05BE7A79}"/>
                      </a:ext>
                    </a:extLst>
                  </p:cNvPr>
                  <p:cNvSpPr>
                    <a:spLocks/>
                  </p:cNvSpPr>
                  <p:nvPr/>
                </p:nvSpPr>
                <p:spPr bwMode="gray">
                  <a:xfrm>
                    <a:off x="2208" y="1950"/>
                    <a:ext cx="1296" cy="634"/>
                  </a:xfrm>
                  <a:custGeom>
                    <a:avLst/>
                    <a:gdLst>
                      <a:gd name="T0" fmla="*/ 1252 w 1321"/>
                      <a:gd name="T1" fmla="*/ 318 h 712"/>
                      <a:gd name="T2" fmla="*/ 1268 w 1321"/>
                      <a:gd name="T3" fmla="*/ 351 h 712"/>
                      <a:gd name="T4" fmla="*/ 1271 w 1321"/>
                      <a:gd name="T5" fmla="*/ 381 h 712"/>
                      <a:gd name="T6" fmla="*/ 1266 w 1321"/>
                      <a:gd name="T7" fmla="*/ 409 h 712"/>
                      <a:gd name="T8" fmla="*/ 1249 w 1321"/>
                      <a:gd name="T9" fmla="*/ 436 h 712"/>
                      <a:gd name="T10" fmla="*/ 1224 w 1321"/>
                      <a:gd name="T11" fmla="*/ 459 h 712"/>
                      <a:gd name="T12" fmla="*/ 1193 w 1321"/>
                      <a:gd name="T13" fmla="*/ 479 h 712"/>
                      <a:gd name="T14" fmla="*/ 1151 w 1321"/>
                      <a:gd name="T15" fmla="*/ 498 h 712"/>
                      <a:gd name="T16" fmla="*/ 1104 w 1321"/>
                      <a:gd name="T17" fmla="*/ 515 h 712"/>
                      <a:gd name="T18" fmla="*/ 1051 w 1321"/>
                      <a:gd name="T19" fmla="*/ 529 h 712"/>
                      <a:gd name="T20" fmla="*/ 992 w 1321"/>
                      <a:gd name="T21" fmla="*/ 541 h 712"/>
                      <a:gd name="T22" fmla="*/ 931 w 1321"/>
                      <a:gd name="T23" fmla="*/ 550 h 712"/>
                      <a:gd name="T24" fmla="*/ 862 w 1321"/>
                      <a:gd name="T25" fmla="*/ 558 h 712"/>
                      <a:gd name="T26" fmla="*/ 793 w 1321"/>
                      <a:gd name="T27" fmla="*/ 563 h 712"/>
                      <a:gd name="T28" fmla="*/ 765 w 1321"/>
                      <a:gd name="T29" fmla="*/ 565 h 712"/>
                      <a:gd name="T30" fmla="*/ 458 w 1321"/>
                      <a:gd name="T31" fmla="*/ 565 h 712"/>
                      <a:gd name="T32" fmla="*/ 454 w 1321"/>
                      <a:gd name="T33" fmla="*/ 565 h 712"/>
                      <a:gd name="T34" fmla="*/ 393 w 1321"/>
                      <a:gd name="T35" fmla="*/ 561 h 712"/>
                      <a:gd name="T36" fmla="*/ 335 w 1321"/>
                      <a:gd name="T37" fmla="*/ 558 h 712"/>
                      <a:gd name="T38" fmla="*/ 280 w 1321"/>
                      <a:gd name="T39" fmla="*/ 552 h 712"/>
                      <a:gd name="T40" fmla="*/ 227 w 1321"/>
                      <a:gd name="T41" fmla="*/ 547 h 712"/>
                      <a:gd name="T42" fmla="*/ 179 w 1321"/>
                      <a:gd name="T43" fmla="*/ 537 h 712"/>
                      <a:gd name="T44" fmla="*/ 135 w 1321"/>
                      <a:gd name="T45" fmla="*/ 525 h 712"/>
                      <a:gd name="T46" fmla="*/ 98 w 1321"/>
                      <a:gd name="T47" fmla="*/ 514 h 712"/>
                      <a:gd name="T48" fmla="*/ 65 w 1321"/>
                      <a:gd name="T49" fmla="*/ 500 h 712"/>
                      <a:gd name="T50" fmla="*/ 37 w 1321"/>
                      <a:gd name="T51" fmla="*/ 482 h 712"/>
                      <a:gd name="T52" fmla="*/ 18 w 1321"/>
                      <a:gd name="T53" fmla="*/ 462 h 712"/>
                      <a:gd name="T54" fmla="*/ 6 w 1321"/>
                      <a:gd name="T55" fmla="*/ 439 h 712"/>
                      <a:gd name="T56" fmla="*/ 0 w 1321"/>
                      <a:gd name="T57" fmla="*/ 416 h 712"/>
                      <a:gd name="T58" fmla="*/ 0 w 1321"/>
                      <a:gd name="T59" fmla="*/ 412 h 712"/>
                      <a:gd name="T60" fmla="*/ 4 w 1321"/>
                      <a:gd name="T61" fmla="*/ 386 h 712"/>
                      <a:gd name="T62" fmla="*/ 16 w 1321"/>
                      <a:gd name="T63" fmla="*/ 354 h 712"/>
                      <a:gd name="T64" fmla="*/ 49 w 1321"/>
                      <a:gd name="T65" fmla="*/ 293 h 712"/>
                      <a:gd name="T66" fmla="*/ 90 w 1321"/>
                      <a:gd name="T67" fmla="*/ 237 h 712"/>
                      <a:gd name="T68" fmla="*/ 141 w 1321"/>
                      <a:gd name="T69" fmla="*/ 186 h 712"/>
                      <a:gd name="T70" fmla="*/ 196 w 1321"/>
                      <a:gd name="T71" fmla="*/ 140 h 712"/>
                      <a:gd name="T72" fmla="*/ 260 w 1321"/>
                      <a:gd name="T73" fmla="*/ 99 h 712"/>
                      <a:gd name="T74" fmla="*/ 329 w 1321"/>
                      <a:gd name="T75" fmla="*/ 65 h 712"/>
                      <a:gd name="T76" fmla="*/ 399 w 1321"/>
                      <a:gd name="T77" fmla="*/ 37 h 712"/>
                      <a:gd name="T78" fmla="*/ 479 w 1321"/>
                      <a:gd name="T79" fmla="*/ 17 h 712"/>
                      <a:gd name="T80" fmla="*/ 559 w 1321"/>
                      <a:gd name="T81" fmla="*/ 4 h 712"/>
                      <a:gd name="T82" fmla="*/ 642 w 1321"/>
                      <a:gd name="T83" fmla="*/ 0 h 712"/>
                      <a:gd name="T84" fmla="*/ 642 w 1321"/>
                      <a:gd name="T85" fmla="*/ 0 h 712"/>
                      <a:gd name="T86" fmla="*/ 731 w 1321"/>
                      <a:gd name="T87" fmla="*/ 4 h 712"/>
                      <a:gd name="T88" fmla="*/ 815 w 1321"/>
                      <a:gd name="T89" fmla="*/ 18 h 712"/>
                      <a:gd name="T90" fmla="*/ 897 w 1321"/>
                      <a:gd name="T91" fmla="*/ 42 h 712"/>
                      <a:gd name="T92" fmla="*/ 972 w 1321"/>
                      <a:gd name="T93" fmla="*/ 71 h 712"/>
                      <a:gd name="T94" fmla="*/ 1042 w 1321"/>
                      <a:gd name="T95" fmla="*/ 109 h 712"/>
                      <a:gd name="T96" fmla="*/ 1106 w 1321"/>
                      <a:gd name="T97" fmla="*/ 154 h 712"/>
                      <a:gd name="T98" fmla="*/ 1163 w 1321"/>
                      <a:gd name="T99" fmla="*/ 203 h 712"/>
                      <a:gd name="T100" fmla="*/ 1211 w 1321"/>
                      <a:gd name="T101" fmla="*/ 257 h 712"/>
                      <a:gd name="T102" fmla="*/ 1252 w 1321"/>
                      <a:gd name="T103" fmla="*/ 318 h 712"/>
                      <a:gd name="T104" fmla="*/ 1252 w 1321"/>
                      <a:gd name="T105" fmla="*/ 318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chemeClr val="accent2"/>
                      </a:gs>
                    </a:gsLst>
                    <a:lin ang="5400000" scaled="1"/>
                  </a:gradFill>
                  <a:ln>
                    <a:noFill/>
                  </a:ln>
                  <a:extLst>
                    <a:ext uri="{91240B29-F687-4F45-9708-019B960494DF}">
                      <a14:hiddenLine xmlns="" xmlns:a14="http://schemas.microsoft.com/office/drawing/2010/main" w="0">
                        <a:solidFill>
                          <a:srgbClr val="000000"/>
                        </a:solidFill>
                        <a:round/>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31" name="Text Box 12">
                  <a:extLst>
                    <a:ext uri="{FF2B5EF4-FFF2-40B4-BE49-F238E27FC236}">
                      <a16:creationId xmlns="" xmlns:a16="http://schemas.microsoft.com/office/drawing/2014/main" id="{1D8FF496-0CEB-4D61-8BCE-81597FDC3DEA}"/>
                    </a:ext>
                  </a:extLst>
                </p:cNvPr>
                <p:cNvSpPr txBox="1">
                  <a:spLocks noChangeArrowheads="1"/>
                </p:cNvSpPr>
                <p:nvPr/>
              </p:nvSpPr>
              <p:spPr bwMode="gray">
                <a:xfrm>
                  <a:off x="824" y="2087"/>
                  <a:ext cx="760" cy="959"/>
                </a:xfrm>
                <a:prstGeom prst="rect">
                  <a:avLst/>
                </a:prstGeom>
                <a:noFill/>
                <a:ln>
                  <a:noFill/>
                </a:ln>
                <a:effectLst/>
              </p:spPr>
              <p:txBody>
                <a:bodyPr wrap="square">
                  <a:spAutoFit/>
                </a:bodyPr>
                <a:lstStyle/>
                <a:p>
                  <a:pPr algn="ctr" eaLnBrk="0" hangingPunct="0">
                    <a:defRPr/>
                  </a:pPr>
                  <a:r>
                    <a:rPr lang="ar-DZ" altLang="zh-CN" sz="3600" b="1" dirty="0" smtClean="0">
                      <a:solidFill>
                        <a:srgbClr val="FFFFFF"/>
                      </a:solidFill>
                      <a:effectLst>
                        <a:outerShdw blurRad="38100" dist="38100" dir="2700000" algn="tl">
                          <a:srgbClr val="C0C0C0"/>
                        </a:outerShdw>
                      </a:effectLst>
                      <a:ea typeface="宋体" pitchFamily="2" charset="-122"/>
                    </a:rPr>
                    <a:t>العجز</a:t>
                  </a:r>
                </a:p>
                <a:p>
                  <a:pPr algn="ctr" eaLnBrk="0" hangingPunct="0">
                    <a:defRPr/>
                  </a:pPr>
                  <a:endParaRPr lang="en-US" altLang="zh-CN" sz="3600" b="1" dirty="0">
                    <a:solidFill>
                      <a:srgbClr val="FFFFFF"/>
                    </a:solidFill>
                    <a:effectLst>
                      <a:outerShdw blurRad="38100" dist="38100" dir="2700000" algn="tl">
                        <a:srgbClr val="C0C0C0"/>
                      </a:outerShdw>
                    </a:effectLst>
                    <a:ea typeface="宋体" pitchFamily="2" charset="-122"/>
                  </a:endParaRPr>
                </a:p>
              </p:txBody>
            </p:sp>
          </p:grpSp>
          <p:sp>
            <p:nvSpPr>
              <p:cNvPr id="29" name="Oval 13">
                <a:extLst>
                  <a:ext uri="{FF2B5EF4-FFF2-40B4-BE49-F238E27FC236}">
                    <a16:creationId xmlns="" xmlns:a16="http://schemas.microsoft.com/office/drawing/2014/main" id="{029B4A22-E128-4FAB-8EAB-0A2E703BF12C}"/>
                  </a:ext>
                </a:extLst>
              </p:cNvPr>
              <p:cNvSpPr>
                <a:spLocks noChangeArrowheads="1"/>
              </p:cNvSpPr>
              <p:nvPr/>
            </p:nvSpPr>
            <p:spPr bwMode="gray">
              <a:xfrm>
                <a:off x="864" y="3744"/>
                <a:ext cx="761" cy="245"/>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p:spPr>
            <p:txBody>
              <a:bodyPr wrap="none" anchor="ctr"/>
              <a:lstStyle/>
              <a:p>
                <a:pPr>
                  <a:defRPr/>
                </a:pPr>
                <a:endParaRPr lang="zh-CN" altLang="en-US">
                  <a:latin typeface="Arial" charset="0"/>
                  <a:ea typeface="宋体" pitchFamily="2" charset="-122"/>
                </a:endParaRPr>
              </a:p>
            </p:txBody>
          </p:sp>
        </p:grpSp>
        <p:sp>
          <p:nvSpPr>
            <p:cNvPr id="23" name="Oval 20">
              <a:extLst>
                <a:ext uri="{FF2B5EF4-FFF2-40B4-BE49-F238E27FC236}">
                  <a16:creationId xmlns="" xmlns:a16="http://schemas.microsoft.com/office/drawing/2014/main" id="{261E091D-22DE-4712-AEE7-1F60CE3A160C}"/>
                </a:ext>
              </a:extLst>
            </p:cNvPr>
            <p:cNvSpPr>
              <a:spLocks noChangeArrowheads="1"/>
            </p:cNvSpPr>
            <p:nvPr/>
          </p:nvSpPr>
          <p:spPr bwMode="gray">
            <a:xfrm>
              <a:off x="4299" y="3731"/>
              <a:ext cx="917" cy="307"/>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p:spPr>
          <p:txBody>
            <a:bodyPr wrap="none" anchor="ctr"/>
            <a:lstStyle/>
            <a:p>
              <a:pPr>
                <a:defRPr/>
              </a:pPr>
              <a:endParaRPr lang="zh-CN" altLang="en-US">
                <a:latin typeface="Arial" charset="0"/>
                <a:ea typeface="宋体" pitchFamily="2" charset="-122"/>
              </a:endParaRPr>
            </a:p>
          </p:txBody>
        </p:sp>
        <p:grpSp>
          <p:nvGrpSpPr>
            <p:cNvPr id="10" name="Group 21">
              <a:extLst>
                <a:ext uri="{FF2B5EF4-FFF2-40B4-BE49-F238E27FC236}">
                  <a16:creationId xmlns="" xmlns:a16="http://schemas.microsoft.com/office/drawing/2014/main" id="{A27BD02D-6CC1-445E-B709-0BD9C0527B67}"/>
                </a:ext>
              </a:extLst>
            </p:cNvPr>
            <p:cNvGrpSpPr>
              <a:grpSpLocks/>
            </p:cNvGrpSpPr>
            <p:nvPr/>
          </p:nvGrpSpPr>
          <p:grpSpPr bwMode="auto">
            <a:xfrm>
              <a:off x="1776" y="2762"/>
              <a:ext cx="1653" cy="1318"/>
              <a:chOff x="1968" y="2782"/>
              <a:chExt cx="1653" cy="1318"/>
            </a:xfrm>
          </p:grpSpPr>
          <p:grpSp>
            <p:nvGrpSpPr>
              <p:cNvPr id="17" name="Group 22">
                <a:extLst>
                  <a:ext uri="{FF2B5EF4-FFF2-40B4-BE49-F238E27FC236}">
                    <a16:creationId xmlns="" xmlns:a16="http://schemas.microsoft.com/office/drawing/2014/main" id="{863B4C79-6AC4-4C03-8608-210E19BCD70A}"/>
                  </a:ext>
                </a:extLst>
              </p:cNvPr>
              <p:cNvGrpSpPr>
                <a:grpSpLocks/>
              </p:cNvGrpSpPr>
              <p:nvPr/>
            </p:nvGrpSpPr>
            <p:grpSpPr bwMode="auto">
              <a:xfrm>
                <a:off x="2661" y="2782"/>
                <a:ext cx="960" cy="960"/>
                <a:chOff x="3230" y="1916"/>
                <a:chExt cx="1680" cy="1683"/>
              </a:xfrm>
            </p:grpSpPr>
            <p:sp>
              <p:nvSpPr>
                <p:cNvPr id="20" name="Oval 23">
                  <a:extLst>
                    <a:ext uri="{FF2B5EF4-FFF2-40B4-BE49-F238E27FC236}">
                      <a16:creationId xmlns="" xmlns:a16="http://schemas.microsoft.com/office/drawing/2014/main" id="{3F1C7DE2-E5BA-4162-A5DA-CD16A02A76AF}"/>
                    </a:ext>
                  </a:extLst>
                </p:cNvPr>
                <p:cNvSpPr>
                  <a:spLocks noChangeArrowheads="1"/>
                </p:cNvSpPr>
                <p:nvPr/>
              </p:nvSpPr>
              <p:spPr bwMode="gray">
                <a:xfrm>
                  <a:off x="3230" y="1916"/>
                  <a:ext cx="1680" cy="1683"/>
                </a:xfrm>
                <a:prstGeom prst="ellipse">
                  <a:avLst/>
                </a:prstGeom>
                <a:gradFill rotWithShape="1">
                  <a:gsLst>
                    <a:gs pos="0">
                      <a:schemeClr val="hlink"/>
                    </a:gs>
                    <a:gs pos="100000">
                      <a:schemeClr val="hlink">
                        <a:gamma/>
                        <a:shade val="51373"/>
                        <a:invGamma/>
                      </a:schemeClr>
                    </a:gs>
                  </a:gsLst>
                  <a:lin ang="5400000" scaled="1"/>
                </a:gradFill>
                <a:ln>
                  <a:noFill/>
                </a:ln>
                <a:effectLst/>
              </p:spPr>
              <p:txBody>
                <a:bodyPr wrap="none" anchor="ctr"/>
                <a:lstStyle/>
                <a:p>
                  <a:pPr>
                    <a:defRPr/>
                  </a:pPr>
                  <a:endParaRPr lang="zh-CN" altLang="en-US">
                    <a:latin typeface="Arial" charset="0"/>
                    <a:ea typeface="宋体" pitchFamily="2" charset="-122"/>
                  </a:endParaRPr>
                </a:p>
              </p:txBody>
            </p:sp>
            <p:sp>
              <p:nvSpPr>
                <p:cNvPr id="21" name="Freeform 24">
                  <a:extLst>
                    <a:ext uri="{FF2B5EF4-FFF2-40B4-BE49-F238E27FC236}">
                      <a16:creationId xmlns="" xmlns:a16="http://schemas.microsoft.com/office/drawing/2014/main" id="{364967D7-E1B0-4A1F-AB6C-2C8132F2DAD6}"/>
                    </a:ext>
                  </a:extLst>
                </p:cNvPr>
                <p:cNvSpPr>
                  <a:spLocks/>
                </p:cNvSpPr>
                <p:nvPr/>
              </p:nvSpPr>
              <p:spPr bwMode="gray">
                <a:xfrm>
                  <a:off x="3424" y="1945"/>
                  <a:ext cx="1295" cy="637"/>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8" name="Text Box 25">
                <a:extLst>
                  <a:ext uri="{FF2B5EF4-FFF2-40B4-BE49-F238E27FC236}">
                    <a16:creationId xmlns="" xmlns:a16="http://schemas.microsoft.com/office/drawing/2014/main" id="{57A33C2E-4ED4-4504-8F32-7FD2F87CCF8D}"/>
                  </a:ext>
                </a:extLst>
              </p:cNvPr>
              <p:cNvSpPr txBox="1">
                <a:spLocks noChangeArrowheads="1"/>
              </p:cNvSpPr>
              <p:nvPr/>
            </p:nvSpPr>
            <p:spPr bwMode="gray">
              <a:xfrm>
                <a:off x="2702" y="3191"/>
                <a:ext cx="864" cy="380"/>
              </a:xfrm>
              <a:prstGeom prst="rect">
                <a:avLst/>
              </a:prstGeom>
              <a:noFill/>
              <a:ln>
                <a:noFill/>
              </a:ln>
              <a:effectLst/>
            </p:spPr>
            <p:txBody>
              <a:bodyPr>
                <a:spAutoFit/>
              </a:bodyPr>
              <a:lstStyle/>
              <a:p>
                <a:pPr lvl="0" algn="ctr"/>
                <a:r>
                  <a:rPr lang="ar-DZ" sz="3600" b="1" dirty="0"/>
                  <a:t>التقاعد</a:t>
                </a:r>
                <a:endParaRPr lang="fr-FR" sz="3600" b="1" dirty="0"/>
              </a:p>
            </p:txBody>
          </p:sp>
          <p:sp>
            <p:nvSpPr>
              <p:cNvPr id="19" name="Oval 26">
                <a:extLst>
                  <a:ext uri="{FF2B5EF4-FFF2-40B4-BE49-F238E27FC236}">
                    <a16:creationId xmlns="" xmlns:a16="http://schemas.microsoft.com/office/drawing/2014/main" id="{9AC4B4E7-350B-4A8B-96B8-1D287F528BCB}"/>
                  </a:ext>
                </a:extLst>
              </p:cNvPr>
              <p:cNvSpPr>
                <a:spLocks noChangeArrowheads="1"/>
              </p:cNvSpPr>
              <p:nvPr/>
            </p:nvSpPr>
            <p:spPr bwMode="gray">
              <a:xfrm>
                <a:off x="1968" y="3792"/>
                <a:ext cx="918" cy="308"/>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p:spPr>
            <p:txBody>
              <a:bodyPr wrap="none" anchor="ctr"/>
              <a:lstStyle/>
              <a:p>
                <a:pPr>
                  <a:defRPr/>
                </a:pPr>
                <a:endParaRPr lang="zh-CN" altLang="en-US">
                  <a:latin typeface="Arial" charset="0"/>
                  <a:ea typeface="宋体" pitchFamily="2" charset="-122"/>
                </a:endParaRPr>
              </a:p>
            </p:txBody>
          </p:sp>
        </p:grpSp>
        <p:grpSp>
          <p:nvGrpSpPr>
            <p:cNvPr id="11" name="Group 27">
              <a:extLst>
                <a:ext uri="{FF2B5EF4-FFF2-40B4-BE49-F238E27FC236}">
                  <a16:creationId xmlns="" xmlns:a16="http://schemas.microsoft.com/office/drawing/2014/main" id="{EE127962-0BA3-4E80-8478-4F15DF81D3EB}"/>
                </a:ext>
              </a:extLst>
            </p:cNvPr>
            <p:cNvGrpSpPr>
              <a:grpSpLocks/>
            </p:cNvGrpSpPr>
            <p:nvPr/>
          </p:nvGrpSpPr>
          <p:grpSpPr bwMode="auto">
            <a:xfrm>
              <a:off x="3072" y="2769"/>
              <a:ext cx="2557" cy="1285"/>
              <a:chOff x="1968" y="2817"/>
              <a:chExt cx="2557" cy="1285"/>
            </a:xfrm>
          </p:grpSpPr>
          <p:grpSp>
            <p:nvGrpSpPr>
              <p:cNvPr id="12" name="Group 28">
                <a:extLst>
                  <a:ext uri="{FF2B5EF4-FFF2-40B4-BE49-F238E27FC236}">
                    <a16:creationId xmlns="" xmlns:a16="http://schemas.microsoft.com/office/drawing/2014/main" id="{48FE3E38-868C-4F8B-A050-A9514DC29E57}"/>
                  </a:ext>
                </a:extLst>
              </p:cNvPr>
              <p:cNvGrpSpPr>
                <a:grpSpLocks/>
              </p:cNvGrpSpPr>
              <p:nvPr/>
            </p:nvGrpSpPr>
            <p:grpSpPr bwMode="auto">
              <a:xfrm>
                <a:off x="3050" y="2817"/>
                <a:ext cx="1015" cy="1046"/>
                <a:chOff x="3911" y="1979"/>
                <a:chExt cx="1777" cy="1834"/>
              </a:xfrm>
            </p:grpSpPr>
            <p:sp>
              <p:nvSpPr>
                <p:cNvPr id="15" name="Oval 29">
                  <a:extLst>
                    <a:ext uri="{FF2B5EF4-FFF2-40B4-BE49-F238E27FC236}">
                      <a16:creationId xmlns="" xmlns:a16="http://schemas.microsoft.com/office/drawing/2014/main" id="{5EB516B8-CA42-44B2-A1F1-BE3238C7A0A5}"/>
                    </a:ext>
                  </a:extLst>
                </p:cNvPr>
                <p:cNvSpPr>
                  <a:spLocks noChangeArrowheads="1"/>
                </p:cNvSpPr>
                <p:nvPr/>
              </p:nvSpPr>
              <p:spPr bwMode="gray">
                <a:xfrm>
                  <a:off x="3911" y="1979"/>
                  <a:ext cx="1777" cy="1834"/>
                </a:xfrm>
                <a:prstGeom prst="ellipse">
                  <a:avLst/>
                </a:prstGeom>
                <a:gradFill rotWithShape="1">
                  <a:gsLst>
                    <a:gs pos="0">
                      <a:schemeClr val="accent1"/>
                    </a:gs>
                    <a:gs pos="100000">
                      <a:schemeClr val="accent1">
                        <a:gamma/>
                        <a:shade val="51373"/>
                        <a:invGamma/>
                      </a:schemeClr>
                    </a:gs>
                  </a:gsLst>
                  <a:lin ang="5400000" scaled="1"/>
                </a:gradFill>
                <a:ln>
                  <a:noFill/>
                </a:ln>
                <a:effectLst/>
              </p:spPr>
              <p:txBody>
                <a:bodyPr wrap="none" anchor="ctr"/>
                <a:lstStyle/>
                <a:p>
                  <a:pPr>
                    <a:defRPr/>
                  </a:pPr>
                  <a:endParaRPr lang="zh-CN" altLang="en-US">
                    <a:latin typeface="Arial" charset="0"/>
                    <a:ea typeface="宋体" pitchFamily="2" charset="-122"/>
                  </a:endParaRPr>
                </a:p>
              </p:txBody>
            </p:sp>
            <p:sp>
              <p:nvSpPr>
                <p:cNvPr id="16" name="Freeform 30">
                  <a:extLst>
                    <a:ext uri="{FF2B5EF4-FFF2-40B4-BE49-F238E27FC236}">
                      <a16:creationId xmlns="" xmlns:a16="http://schemas.microsoft.com/office/drawing/2014/main" id="{65A57374-3F69-49BA-B7D2-724F9208CAF7}"/>
                    </a:ext>
                  </a:extLst>
                </p:cNvPr>
                <p:cNvSpPr>
                  <a:spLocks/>
                </p:cNvSpPr>
                <p:nvPr/>
              </p:nvSpPr>
              <p:spPr bwMode="gray">
                <a:xfrm>
                  <a:off x="4141" y="1994"/>
                  <a:ext cx="1295" cy="635"/>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accent1">
                        <a:gamma/>
                        <a:tint val="0"/>
                        <a:invGamma/>
                      </a:schemeClr>
                    </a:gs>
                    <a:gs pos="100000">
                      <a:schemeClr val="accent1"/>
                    </a:gs>
                  </a:gsLst>
                  <a:lin ang="5400000" scaled="1"/>
                </a:gradFill>
                <a:ln>
                  <a:noFill/>
                </a:ln>
                <a:effec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grpSp>
          <p:sp>
            <p:nvSpPr>
              <p:cNvPr id="13" name="Text Box 31">
                <a:extLst>
                  <a:ext uri="{FF2B5EF4-FFF2-40B4-BE49-F238E27FC236}">
                    <a16:creationId xmlns="" xmlns:a16="http://schemas.microsoft.com/office/drawing/2014/main" id="{818A3665-D29B-4416-A95E-94B3A448FA3C}"/>
                  </a:ext>
                </a:extLst>
              </p:cNvPr>
              <p:cNvSpPr txBox="1">
                <a:spLocks noChangeArrowheads="1"/>
              </p:cNvSpPr>
              <p:nvPr/>
            </p:nvSpPr>
            <p:spPr bwMode="gray">
              <a:xfrm>
                <a:off x="2580" y="3212"/>
                <a:ext cx="1945" cy="597"/>
              </a:xfrm>
              <a:prstGeom prst="rect">
                <a:avLst/>
              </a:prstGeom>
              <a:noFill/>
              <a:ln>
                <a:noFill/>
              </a:ln>
              <a:effectLst/>
            </p:spPr>
            <p:txBody>
              <a:bodyPr wrap="square">
                <a:spAutoFit/>
              </a:bodyPr>
              <a:lstStyle/>
              <a:p>
                <a:pPr lvl="0" algn="ctr" rtl="1"/>
                <a:r>
                  <a:rPr lang="ar-DZ" sz="4000" b="1" dirty="0"/>
                  <a:t>الوفاة</a:t>
                </a:r>
                <a:r>
                  <a:rPr lang="ar-DZ" sz="2400" b="1" dirty="0"/>
                  <a:t> </a:t>
                </a:r>
              </a:p>
              <a:p>
                <a:pPr lvl="0" algn="ctr" rtl="1"/>
                <a:r>
                  <a:rPr lang="ar-DZ" sz="2000" b="1" dirty="0">
                    <a:solidFill>
                      <a:srgbClr val="002060"/>
                    </a:solidFill>
                    <a:effectLst>
                      <a:outerShdw blurRad="38100" dist="38100" dir="2700000" algn="tl">
                        <a:srgbClr val="000000">
                          <a:alpha val="43137"/>
                        </a:srgbClr>
                      </a:outerShdw>
                    </a:effectLst>
                  </a:rPr>
                  <a:t>(يمكن للورثة التسيير عن طريق الوكالة)</a:t>
                </a:r>
                <a:endParaRPr lang="x-none" sz="2000" b="1" dirty="0">
                  <a:solidFill>
                    <a:srgbClr val="002060"/>
                  </a:solidFill>
                  <a:effectLst>
                    <a:outerShdw blurRad="38100" dist="38100" dir="2700000" algn="tl">
                      <a:srgbClr val="000000">
                        <a:alpha val="43137"/>
                      </a:srgbClr>
                    </a:outerShdw>
                  </a:effectLst>
                </a:endParaRPr>
              </a:p>
            </p:txBody>
          </p:sp>
          <p:sp>
            <p:nvSpPr>
              <p:cNvPr id="14" name="Oval 32">
                <a:extLst>
                  <a:ext uri="{FF2B5EF4-FFF2-40B4-BE49-F238E27FC236}">
                    <a16:creationId xmlns="" xmlns:a16="http://schemas.microsoft.com/office/drawing/2014/main" id="{9C88183E-CFC0-4715-AA2A-22B23313262F}"/>
                  </a:ext>
                </a:extLst>
              </p:cNvPr>
              <p:cNvSpPr>
                <a:spLocks noChangeArrowheads="1"/>
              </p:cNvSpPr>
              <p:nvPr/>
            </p:nvSpPr>
            <p:spPr bwMode="gray">
              <a:xfrm>
                <a:off x="1968" y="3794"/>
                <a:ext cx="918" cy="308"/>
              </a:xfrm>
              <a:prstGeom prst="ellipse">
                <a:avLst/>
              </a:prstGeom>
              <a:gradFill rotWithShape="1">
                <a:gsLst>
                  <a:gs pos="0">
                    <a:schemeClr val="bg2"/>
                  </a:gs>
                  <a:gs pos="100000">
                    <a:schemeClr val="bg2">
                      <a:gamma/>
                      <a:tint val="0"/>
                      <a:invGamma/>
                    </a:schemeClr>
                  </a:gs>
                </a:gsLst>
                <a:path path="shape">
                  <a:fillToRect l="50000" t="50000" r="50000" b="50000"/>
                </a:path>
              </a:gradFill>
              <a:ln>
                <a:noFill/>
              </a:ln>
              <a:effectLst/>
            </p:spPr>
            <p:txBody>
              <a:bodyPr wrap="none" anchor="ctr"/>
              <a:lstStyle/>
              <a:p>
                <a:pPr>
                  <a:defRPr/>
                </a:pPr>
                <a:endParaRPr lang="zh-CN" altLang="en-US">
                  <a:latin typeface="Arial" charset="0"/>
                  <a:ea typeface="宋体" pitchFamily="2" charset="-122"/>
                </a:endParaRPr>
              </a:p>
            </p:txBody>
          </p:sp>
        </p:grpSp>
      </p:grpSp>
      <p:sp>
        <p:nvSpPr>
          <p:cNvPr id="3" name="Espace réservé du numéro de diapositive 2">
            <a:extLst>
              <a:ext uri="{FF2B5EF4-FFF2-40B4-BE49-F238E27FC236}">
                <a16:creationId xmlns="" xmlns:a16="http://schemas.microsoft.com/office/drawing/2014/main" id="{F68AD717-90B0-4C54-B8EA-27402A521B7C}"/>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13</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347798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468B873-1A9F-4D92-90A8-D9D81537AE1B}"/>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 xmlns:a16="http://schemas.microsoft.com/office/drawing/2014/main" id="{A9923E9B-BA5A-4EA3-8541-5A1E1A5EE94F}"/>
              </a:ext>
            </a:extLst>
          </p:cNvPr>
          <p:cNvSpPr>
            <a:spLocks noGrp="1"/>
          </p:cNvSpPr>
          <p:nvPr>
            <p:ph idx="1"/>
          </p:nvPr>
        </p:nvSpPr>
        <p:spPr/>
        <p:txBody>
          <a:bodyPr/>
          <a:lstStyle/>
          <a:p>
            <a:pPr algn="r" rtl="1">
              <a:lnSpc>
                <a:spcPct val="115000"/>
              </a:lnSpc>
              <a:spcAft>
                <a:spcPts val="1000"/>
              </a:spcAft>
            </a:pPr>
            <a:r>
              <a:rPr lang="ar-DZ" sz="2800" dirty="0" smtClean="0">
                <a:effectLst/>
                <a:latin typeface="Calibri" panose="020F0502020204030204" pitchFamily="34" charset="0"/>
                <a:ea typeface="Calibri" panose="020F0502020204030204" pitchFamily="34" charset="0"/>
                <a:cs typeface="Arial" panose="020B0604020202020204" pitchFamily="34" charset="0"/>
              </a:rPr>
              <a:t>من خلال التعريف الاصطلاحي لعقد الشراكة نجد أن </a:t>
            </a:r>
            <a:r>
              <a:rPr lang="ar-DZ" sz="2800" dirty="0" smtClean="0">
                <a:latin typeface="Calibri" panose="020F0502020204030204" pitchFamily="34" charset="0"/>
                <a:ea typeface="Calibri" panose="020F0502020204030204" pitchFamily="34" charset="0"/>
                <a:cs typeface="Arial" panose="020B0604020202020204" pitchFamily="34" charset="0"/>
              </a:rPr>
              <a:t>المشرع</a:t>
            </a:r>
            <a:r>
              <a:rPr lang="ar-DZ" sz="2800" dirty="0" smtClean="0">
                <a:effectLst/>
                <a:latin typeface="Calibri" panose="020F0502020204030204" pitchFamily="34" charset="0"/>
                <a:ea typeface="Calibri" panose="020F0502020204030204" pitchFamily="34" charset="0"/>
                <a:cs typeface="Arial" panose="020B0604020202020204" pitchFamily="34" charset="0"/>
              </a:rPr>
              <a:t> يؤكد على افراغه في </a:t>
            </a:r>
            <a:r>
              <a:rPr lang="ar-DZ" sz="2800" dirty="0">
                <a:effectLst/>
                <a:latin typeface="Calibri" panose="020F0502020204030204" pitchFamily="34" charset="0"/>
                <a:ea typeface="Calibri" panose="020F0502020204030204" pitchFamily="34" charset="0"/>
                <a:cs typeface="Arial" panose="020B0604020202020204" pitchFamily="34" charset="0"/>
              </a:rPr>
              <a:t>محرر رسمي امام موثق مستبعد بذلك الكتابات العرفية فاصبح عقد الشراكة عقد شكلي مثله مثل البيوعات والرهون والشركات المنصوص عليها في القانون المدني والقانون التجاري.</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DZ" sz="2800" dirty="0">
                <a:effectLst/>
                <a:latin typeface="Calibri" panose="020F0502020204030204" pitchFamily="34" charset="0"/>
                <a:ea typeface="Calibri" panose="020F0502020204030204" pitchFamily="34" charset="0"/>
                <a:cs typeface="Arial" panose="020B0604020202020204" pitchFamily="34" charset="0"/>
              </a:rPr>
              <a:t>وقبل ابرام عقد الشراكة يسهر الموثق على توفير الاركان الموضوعية والخاصة</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buNone/>
            </a:pPr>
            <a:endParaRPr lang="fr-FR" sz="4400" dirty="0"/>
          </a:p>
        </p:txBody>
      </p:sp>
      <p:sp>
        <p:nvSpPr>
          <p:cNvPr id="4" name="Espace réservé du numéro de diapositive 3">
            <a:extLst>
              <a:ext uri="{FF2B5EF4-FFF2-40B4-BE49-F238E27FC236}">
                <a16:creationId xmlns="" xmlns:a16="http://schemas.microsoft.com/office/drawing/2014/main" id="{431DCEF1-D019-4159-9304-BA48F591D8D7}"/>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14</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49213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D483B2A8-58C5-4898-AEF4-45406555B8CD}"/>
              </a:ext>
            </a:extLst>
          </p:cNvPr>
          <p:cNvSpPr>
            <a:spLocks noGrp="1"/>
          </p:cNvSpPr>
          <p:nvPr>
            <p:ph type="title"/>
          </p:nvPr>
        </p:nvSpPr>
        <p:spPr/>
        <p:txBody>
          <a:bodyPr/>
          <a:lstStyle/>
          <a:p>
            <a:r>
              <a:rPr lang="ar-DZ" dirty="0"/>
              <a:t>تحديد الشراكة</a:t>
            </a:r>
            <a:endParaRPr lang="fr-FR" dirty="0"/>
          </a:p>
        </p:txBody>
      </p:sp>
      <p:grpSp>
        <p:nvGrpSpPr>
          <p:cNvPr id="28" name="Groupe 27">
            <a:extLst>
              <a:ext uri="{FF2B5EF4-FFF2-40B4-BE49-F238E27FC236}">
                <a16:creationId xmlns="" xmlns:a16="http://schemas.microsoft.com/office/drawing/2014/main" id="{11643EBF-B268-436D-9F1F-C53E3CEB3AE9}"/>
              </a:ext>
            </a:extLst>
          </p:cNvPr>
          <p:cNvGrpSpPr/>
          <p:nvPr/>
        </p:nvGrpSpPr>
        <p:grpSpPr>
          <a:xfrm>
            <a:off x="1073791" y="1333849"/>
            <a:ext cx="10422071" cy="5025295"/>
            <a:chOff x="3297787" y="2486853"/>
            <a:chExt cx="5146079" cy="2684296"/>
          </a:xfrm>
        </p:grpSpPr>
        <p:sp>
          <p:nvSpPr>
            <p:cNvPr id="4" name="等腰三角形 21">
              <a:extLst>
                <a:ext uri="{FF2B5EF4-FFF2-40B4-BE49-F238E27FC236}">
                  <a16:creationId xmlns="" xmlns:a16="http://schemas.microsoft.com/office/drawing/2014/main" id="{D23AF266-C6C8-4BFF-B49F-D0402C2505CE}"/>
                </a:ext>
              </a:extLst>
            </p:cNvPr>
            <p:cNvSpPr/>
            <p:nvPr/>
          </p:nvSpPr>
          <p:spPr bwMode="auto">
            <a:xfrm rot="16200000" flipH="1">
              <a:off x="5728426" y="2644601"/>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headEnd/>
              <a:tailEnd/>
            </a:ln>
          </p:spPr>
          <p:txBody>
            <a:bodyPr anchor="ctr"/>
            <a:lstStyle/>
            <a:p>
              <a:endParaRPr lang="zh-CN" altLang="en-US"/>
            </a:p>
          </p:txBody>
        </p:sp>
        <p:sp>
          <p:nvSpPr>
            <p:cNvPr id="5" name="等腰三角形 21">
              <a:extLst>
                <a:ext uri="{FF2B5EF4-FFF2-40B4-BE49-F238E27FC236}">
                  <a16:creationId xmlns="" xmlns:a16="http://schemas.microsoft.com/office/drawing/2014/main" id="{F7940DE6-D999-4023-B859-FA33098C384E}"/>
                </a:ext>
              </a:extLst>
            </p:cNvPr>
            <p:cNvSpPr/>
            <p:nvPr/>
          </p:nvSpPr>
          <p:spPr bwMode="auto">
            <a:xfrm rot="5400000">
              <a:off x="3629092" y="2644601"/>
              <a:ext cx="2128451" cy="2168038"/>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 fmla="*/ 0 w 3017066"/>
                <a:gd name="connsiteY0" fmla="*/ 3083644 h 3096344"/>
                <a:gd name="connsiteX1" fmla="*/ 1356139 w 3017066"/>
                <a:gd name="connsiteY1" fmla="*/ 0 h 3096344"/>
                <a:gd name="connsiteX2" fmla="*/ 3017066 w 3017066"/>
                <a:gd name="connsiteY2" fmla="*/ 3096344 h 3096344"/>
                <a:gd name="connsiteX3" fmla="*/ 0 w 3017066"/>
                <a:gd name="connsiteY3" fmla="*/ 3083644 h 3096344"/>
                <a:gd name="connsiteX0" fmla="*/ 0 w 3017066"/>
                <a:gd name="connsiteY0" fmla="*/ 3083644 h 3096344"/>
                <a:gd name="connsiteX1" fmla="*/ 181393 w 3017066"/>
                <a:gd name="connsiteY1" fmla="*/ 22734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81393 w 3017066"/>
                <a:gd name="connsiteY1" fmla="*/ 22226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3083644 h 3096344"/>
                <a:gd name="connsiteX1" fmla="*/ 105193 w 3017066"/>
                <a:gd name="connsiteY1" fmla="*/ 2425823 h 3096344"/>
                <a:gd name="connsiteX2" fmla="*/ 1356139 w 3017066"/>
                <a:gd name="connsiteY2" fmla="*/ 0 h 3096344"/>
                <a:gd name="connsiteX3" fmla="*/ 3017066 w 3017066"/>
                <a:gd name="connsiteY3" fmla="*/ 3096344 h 3096344"/>
                <a:gd name="connsiteX4" fmla="*/ 0 w 3017066"/>
                <a:gd name="connsiteY4" fmla="*/ 3083644 h 3096344"/>
                <a:gd name="connsiteX0" fmla="*/ 0 w 3017066"/>
                <a:gd name="connsiteY0" fmla="*/ 2601044 h 2613744"/>
                <a:gd name="connsiteX1" fmla="*/ 105193 w 3017066"/>
                <a:gd name="connsiteY1" fmla="*/ 1943223 h 2613744"/>
                <a:gd name="connsiteX2" fmla="*/ 1368839 w 3017066"/>
                <a:gd name="connsiteY2" fmla="*/ 0 h 2613744"/>
                <a:gd name="connsiteX3" fmla="*/ 3017066 w 3017066"/>
                <a:gd name="connsiteY3" fmla="*/ 2613744 h 2613744"/>
                <a:gd name="connsiteX4" fmla="*/ 0 w 3017066"/>
                <a:gd name="connsiteY4" fmla="*/ 2601044 h 2613744"/>
                <a:gd name="connsiteX0" fmla="*/ 537730 w 2919796"/>
                <a:gd name="connsiteY0" fmla="*/ 2702644 h 2702644"/>
                <a:gd name="connsiteX1" fmla="*/ 7923 w 2919796"/>
                <a:gd name="connsiteY1" fmla="*/ 1943223 h 2702644"/>
                <a:gd name="connsiteX2" fmla="*/ 1271569 w 2919796"/>
                <a:gd name="connsiteY2" fmla="*/ 0 h 2702644"/>
                <a:gd name="connsiteX3" fmla="*/ 2919796 w 2919796"/>
                <a:gd name="connsiteY3" fmla="*/ 2613744 h 2702644"/>
                <a:gd name="connsiteX4" fmla="*/ 537730 w 2919796"/>
                <a:gd name="connsiteY4" fmla="*/ 2702644 h 2702644"/>
                <a:gd name="connsiteX0" fmla="*/ 552634 w 2934700"/>
                <a:gd name="connsiteY0" fmla="*/ 2702644 h 2702644"/>
                <a:gd name="connsiteX1" fmla="*/ 22827 w 2934700"/>
                <a:gd name="connsiteY1" fmla="*/ 1943223 h 2702644"/>
                <a:gd name="connsiteX2" fmla="*/ 1286473 w 2934700"/>
                <a:gd name="connsiteY2" fmla="*/ 0 h 2702644"/>
                <a:gd name="connsiteX3" fmla="*/ 2934700 w 2934700"/>
                <a:gd name="connsiteY3" fmla="*/ 2613744 h 2702644"/>
                <a:gd name="connsiteX4" fmla="*/ 552634 w 2934700"/>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702644"/>
                <a:gd name="connsiteX1" fmla="*/ 0 w 2911873"/>
                <a:gd name="connsiteY1" fmla="*/ 1943223 h 2702644"/>
                <a:gd name="connsiteX2" fmla="*/ 1263646 w 2911873"/>
                <a:gd name="connsiteY2" fmla="*/ 0 h 2702644"/>
                <a:gd name="connsiteX3" fmla="*/ 2911873 w 2911873"/>
                <a:gd name="connsiteY3" fmla="*/ 2613744 h 2702644"/>
                <a:gd name="connsiteX4" fmla="*/ 529807 w 2911873"/>
                <a:gd name="connsiteY4" fmla="*/ 2702644 h 2702644"/>
                <a:gd name="connsiteX0" fmla="*/ 529807 w 2911873"/>
                <a:gd name="connsiteY0" fmla="*/ 2702644 h 2844923"/>
                <a:gd name="connsiteX1" fmla="*/ 0 w 2911873"/>
                <a:gd name="connsiteY1" fmla="*/ 1943223 h 2844923"/>
                <a:gd name="connsiteX2" fmla="*/ 1263646 w 2911873"/>
                <a:gd name="connsiteY2" fmla="*/ 0 h 2844923"/>
                <a:gd name="connsiteX3" fmla="*/ 2911873 w 2911873"/>
                <a:gd name="connsiteY3" fmla="*/ 2613744 h 2844923"/>
                <a:gd name="connsiteX4" fmla="*/ 1241478 w 2911873"/>
                <a:gd name="connsiteY4" fmla="*/ 2844923 h 2844923"/>
                <a:gd name="connsiteX5" fmla="*/ 529807 w 2911873"/>
                <a:gd name="connsiteY5" fmla="*/ 2702644 h 2844923"/>
                <a:gd name="connsiteX0" fmla="*/ 529807 w 2619773"/>
                <a:gd name="connsiteY0" fmla="*/ 2702644 h 2844923"/>
                <a:gd name="connsiteX1" fmla="*/ 0 w 2619773"/>
                <a:gd name="connsiteY1" fmla="*/ 1943223 h 2844923"/>
                <a:gd name="connsiteX2" fmla="*/ 1263646 w 2619773"/>
                <a:gd name="connsiteY2" fmla="*/ 0 h 2844923"/>
                <a:gd name="connsiteX3" fmla="*/ 2619773 w 2619773"/>
                <a:gd name="connsiteY3" fmla="*/ 2143844 h 2844923"/>
                <a:gd name="connsiteX4" fmla="*/ 1241478 w 2619773"/>
                <a:gd name="connsiteY4" fmla="*/ 2844923 h 2844923"/>
                <a:gd name="connsiteX5" fmla="*/ 529807 w 2619773"/>
                <a:gd name="connsiteY5" fmla="*/ 2702644 h 28449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619773"/>
                <a:gd name="connsiteY0" fmla="*/ 2702644 h 2959223"/>
                <a:gd name="connsiteX1" fmla="*/ 0 w 2619773"/>
                <a:gd name="connsiteY1" fmla="*/ 1943223 h 2959223"/>
                <a:gd name="connsiteX2" fmla="*/ 1263646 w 2619773"/>
                <a:gd name="connsiteY2" fmla="*/ 0 h 2959223"/>
                <a:gd name="connsiteX3" fmla="*/ 2619773 w 2619773"/>
                <a:gd name="connsiteY3" fmla="*/ 2143844 h 2959223"/>
                <a:gd name="connsiteX4" fmla="*/ 1216078 w 2619773"/>
                <a:gd name="connsiteY4" fmla="*/ 2959223 h 2959223"/>
                <a:gd name="connsiteX5" fmla="*/ 529807 w 2619773"/>
                <a:gd name="connsiteY5" fmla="*/ 2702644 h 2959223"/>
                <a:gd name="connsiteX0" fmla="*/ 529807 w 2708673"/>
                <a:gd name="connsiteY0" fmla="*/ 2702644 h 2959223"/>
                <a:gd name="connsiteX1" fmla="*/ 0 w 2708673"/>
                <a:gd name="connsiteY1" fmla="*/ 1943223 h 2959223"/>
                <a:gd name="connsiteX2" fmla="*/ 1263646 w 2708673"/>
                <a:gd name="connsiteY2" fmla="*/ 0 h 2959223"/>
                <a:gd name="connsiteX3" fmla="*/ 2708673 w 2708673"/>
                <a:gd name="connsiteY3" fmla="*/ 2258144 h 2959223"/>
                <a:gd name="connsiteX4" fmla="*/ 1216078 w 2708673"/>
                <a:gd name="connsiteY4" fmla="*/ 2959223 h 2959223"/>
                <a:gd name="connsiteX5" fmla="*/ 529807 w 2708673"/>
                <a:gd name="connsiteY5" fmla="*/ 2702644 h 2959223"/>
                <a:gd name="connsiteX0" fmla="*/ 529807 w 2708673"/>
                <a:gd name="connsiteY0" fmla="*/ 2702644 h 3035423"/>
                <a:gd name="connsiteX1" fmla="*/ 0 w 2708673"/>
                <a:gd name="connsiteY1" fmla="*/ 1943223 h 3035423"/>
                <a:gd name="connsiteX2" fmla="*/ 1263646 w 2708673"/>
                <a:gd name="connsiteY2" fmla="*/ 0 h 3035423"/>
                <a:gd name="connsiteX3" fmla="*/ 2708673 w 2708673"/>
                <a:gd name="connsiteY3" fmla="*/ 2258144 h 3035423"/>
                <a:gd name="connsiteX4" fmla="*/ 1216078 w 2708673"/>
                <a:gd name="connsiteY4" fmla="*/ 3035423 h 3035423"/>
                <a:gd name="connsiteX5" fmla="*/ 529807 w 2708673"/>
                <a:gd name="connsiteY5" fmla="*/ 2702644 h 3035423"/>
                <a:gd name="connsiteX0" fmla="*/ 631407 w 2810273"/>
                <a:gd name="connsiteY0" fmla="*/ 2702644 h 3035423"/>
                <a:gd name="connsiteX1" fmla="*/ 0 w 2810273"/>
                <a:gd name="connsiteY1" fmla="*/ 1994023 h 3035423"/>
                <a:gd name="connsiteX2" fmla="*/ 1365246 w 2810273"/>
                <a:gd name="connsiteY2" fmla="*/ 0 h 3035423"/>
                <a:gd name="connsiteX3" fmla="*/ 2810273 w 2810273"/>
                <a:gd name="connsiteY3" fmla="*/ 2258144 h 3035423"/>
                <a:gd name="connsiteX4" fmla="*/ 1317678 w 2810273"/>
                <a:gd name="connsiteY4" fmla="*/ 3035423 h 3035423"/>
                <a:gd name="connsiteX5" fmla="*/ 631407 w 28102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35423"/>
                <a:gd name="connsiteX1" fmla="*/ 0 w 2899173"/>
                <a:gd name="connsiteY1" fmla="*/ 1994023 h 3035423"/>
                <a:gd name="connsiteX2" fmla="*/ 1365246 w 2899173"/>
                <a:gd name="connsiteY2" fmla="*/ 0 h 3035423"/>
                <a:gd name="connsiteX3" fmla="*/ 2899173 w 2899173"/>
                <a:gd name="connsiteY3" fmla="*/ 2461344 h 3035423"/>
                <a:gd name="connsiteX4" fmla="*/ 1317678 w 2899173"/>
                <a:gd name="connsiteY4" fmla="*/ 3035423 h 3035423"/>
                <a:gd name="connsiteX5" fmla="*/ 631407 w 2899173"/>
                <a:gd name="connsiteY5" fmla="*/ 2702644 h 3035423"/>
                <a:gd name="connsiteX0" fmla="*/ 631407 w 2899173"/>
                <a:gd name="connsiteY0" fmla="*/ 2702644 h 3086223"/>
                <a:gd name="connsiteX1" fmla="*/ 0 w 2899173"/>
                <a:gd name="connsiteY1" fmla="*/ 1994023 h 3086223"/>
                <a:gd name="connsiteX2" fmla="*/ 1365246 w 2899173"/>
                <a:gd name="connsiteY2" fmla="*/ 0 h 3086223"/>
                <a:gd name="connsiteX3" fmla="*/ 2899173 w 2899173"/>
                <a:gd name="connsiteY3" fmla="*/ 2461344 h 3086223"/>
                <a:gd name="connsiteX4" fmla="*/ 1330378 w 2899173"/>
                <a:gd name="connsiteY4" fmla="*/ 3086223 h 3086223"/>
                <a:gd name="connsiteX5" fmla="*/ 631407 w 2899173"/>
                <a:gd name="connsiteY5" fmla="*/ 2702644 h 30862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31407 w 2899173"/>
                <a:gd name="connsiteY0" fmla="*/ 2702644 h 3060823"/>
                <a:gd name="connsiteX1" fmla="*/ 0 w 2899173"/>
                <a:gd name="connsiteY1" fmla="*/ 1994023 h 3060823"/>
                <a:gd name="connsiteX2" fmla="*/ 1365246 w 2899173"/>
                <a:gd name="connsiteY2" fmla="*/ 0 h 3060823"/>
                <a:gd name="connsiteX3" fmla="*/ 2899173 w 2899173"/>
                <a:gd name="connsiteY3" fmla="*/ 2461344 h 3060823"/>
                <a:gd name="connsiteX4" fmla="*/ 1508178 w 2899173"/>
                <a:gd name="connsiteY4" fmla="*/ 3060823 h 3060823"/>
                <a:gd name="connsiteX5" fmla="*/ 631407 w 2899173"/>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3060823"/>
                <a:gd name="connsiteX1" fmla="*/ 0 w 2930925"/>
                <a:gd name="connsiteY1" fmla="*/ 2032204 h 3060823"/>
                <a:gd name="connsiteX2" fmla="*/ 1396998 w 2930925"/>
                <a:gd name="connsiteY2" fmla="*/ 0 h 3060823"/>
                <a:gd name="connsiteX3" fmla="*/ 2930925 w 2930925"/>
                <a:gd name="connsiteY3" fmla="*/ 2461344 h 3060823"/>
                <a:gd name="connsiteX4" fmla="*/ 1539930 w 2930925"/>
                <a:gd name="connsiteY4" fmla="*/ 3060823 h 3060823"/>
                <a:gd name="connsiteX5" fmla="*/ 663159 w 2930925"/>
                <a:gd name="connsiteY5" fmla="*/ 2702644 h 3060823"/>
                <a:gd name="connsiteX0" fmla="*/ 663159 w 2930925"/>
                <a:gd name="connsiteY0" fmla="*/ 2702644 h 2908539"/>
                <a:gd name="connsiteX1" fmla="*/ 0 w 2930925"/>
                <a:gd name="connsiteY1" fmla="*/ 2032204 h 2908539"/>
                <a:gd name="connsiteX2" fmla="*/ 1396998 w 2930925"/>
                <a:gd name="connsiteY2" fmla="*/ 0 h 2908539"/>
                <a:gd name="connsiteX3" fmla="*/ 2930925 w 2930925"/>
                <a:gd name="connsiteY3" fmla="*/ 2461344 h 2908539"/>
                <a:gd name="connsiteX4" fmla="*/ 1559196 w 2930925"/>
                <a:gd name="connsiteY4" fmla="*/ 2908539 h 2908539"/>
                <a:gd name="connsiteX5" fmla="*/ 663159 w 2930925"/>
                <a:gd name="connsiteY5" fmla="*/ 2702644 h 2908539"/>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930925"/>
                <a:gd name="connsiteY0" fmla="*/ 2702644 h 2959458"/>
                <a:gd name="connsiteX1" fmla="*/ 0 w 2930925"/>
                <a:gd name="connsiteY1" fmla="*/ 2032204 h 2959458"/>
                <a:gd name="connsiteX2" fmla="*/ 1396998 w 2930925"/>
                <a:gd name="connsiteY2" fmla="*/ 0 h 2959458"/>
                <a:gd name="connsiteX3" fmla="*/ 2930925 w 2930925"/>
                <a:gd name="connsiteY3" fmla="*/ 2461344 h 2959458"/>
                <a:gd name="connsiteX4" fmla="*/ 1559412 w 2930925"/>
                <a:gd name="connsiteY4" fmla="*/ 2959458 h 2959458"/>
                <a:gd name="connsiteX5" fmla="*/ 663159 w 2930925"/>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 name="connsiteX0" fmla="*/ 663159 w 2893222"/>
                <a:gd name="connsiteY0" fmla="*/ 2702644 h 2959458"/>
                <a:gd name="connsiteX1" fmla="*/ 0 w 2893222"/>
                <a:gd name="connsiteY1" fmla="*/ 2032204 h 2959458"/>
                <a:gd name="connsiteX2" fmla="*/ 1396998 w 2893222"/>
                <a:gd name="connsiteY2" fmla="*/ 0 h 2959458"/>
                <a:gd name="connsiteX3" fmla="*/ 2893222 w 2893222"/>
                <a:gd name="connsiteY3" fmla="*/ 2404291 h 2959458"/>
                <a:gd name="connsiteX4" fmla="*/ 1559412 w 2893222"/>
                <a:gd name="connsiteY4" fmla="*/ 2959458 h 2959458"/>
                <a:gd name="connsiteX5" fmla="*/ 663159 w 2893222"/>
                <a:gd name="connsiteY5" fmla="*/ 2702644 h 295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solidFill>
              <a:schemeClr val="accent1">
                <a:alpha val="24000"/>
              </a:schemeClr>
            </a:solidFill>
            <a:ln w="12700" cmpd="sng">
              <a:solidFill>
                <a:schemeClr val="accent1"/>
              </a:solidFill>
              <a:miter lim="800000"/>
              <a:headEnd/>
              <a:tailEnd/>
            </a:ln>
          </p:spPr>
          <p:txBody>
            <a:bodyPr anchor="ctr"/>
            <a:lstStyle/>
            <a:p>
              <a:endParaRPr lang="zh-CN" altLang="en-US"/>
            </a:p>
          </p:txBody>
        </p:sp>
        <p:sp>
          <p:nvSpPr>
            <p:cNvPr id="6" name="椭圆 4">
              <a:extLst>
                <a:ext uri="{FF2B5EF4-FFF2-40B4-BE49-F238E27FC236}">
                  <a16:creationId xmlns="" xmlns:a16="http://schemas.microsoft.com/office/drawing/2014/main" id="{02385CB1-AA3C-4E25-A771-E724E281D1E0}"/>
                </a:ext>
              </a:extLst>
            </p:cNvPr>
            <p:cNvSpPr/>
            <p:nvPr/>
          </p:nvSpPr>
          <p:spPr bwMode="auto">
            <a:xfrm>
              <a:off x="3610639" y="2486853"/>
              <a:ext cx="2672612"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a:ea typeface="微软雅黑" pitchFamily="34" charset="-122"/>
              </a:endParaRPr>
            </a:p>
          </p:txBody>
        </p:sp>
        <p:sp>
          <p:nvSpPr>
            <p:cNvPr id="7" name="椭圆 6">
              <a:extLst>
                <a:ext uri="{FF2B5EF4-FFF2-40B4-BE49-F238E27FC236}">
                  <a16:creationId xmlns="" xmlns:a16="http://schemas.microsoft.com/office/drawing/2014/main" id="{33EF46DA-3935-45CD-B7DB-A1F1F60CDCCB}"/>
                </a:ext>
              </a:extLst>
            </p:cNvPr>
            <p:cNvSpPr/>
            <p:nvPr/>
          </p:nvSpPr>
          <p:spPr bwMode="auto">
            <a:xfrm>
              <a:off x="5196782" y="2487008"/>
              <a:ext cx="2673775" cy="2684141"/>
            </a:xfrm>
            <a:prstGeom prst="ellipse">
              <a:avLst/>
            </a:prstGeom>
            <a:noFill/>
            <a:ln w="25400" cap="flat" cmpd="sng" algn="ctr">
              <a:solidFill>
                <a:schemeClr val="accent1"/>
              </a:solidFill>
              <a:prstDash val="solid"/>
            </a:ln>
            <a:effectLst/>
          </p:spPr>
          <p:txBody>
            <a:bodyPr lIns="67072" tIns="33536" rIns="67072" bIns="33536" anchor="ctr"/>
            <a:lstStyle/>
            <a:p>
              <a:pPr algn="ctr">
                <a:defRPr/>
              </a:pPr>
              <a:endParaRPr lang="zh-CN" altLang="en-US" kern="0" dirty="0">
                <a:solidFill>
                  <a:sysClr val="window" lastClr="FFFFFF"/>
                </a:solidFill>
                <a:latin typeface="Calibri"/>
                <a:ea typeface="微软雅黑" pitchFamily="34" charset="-122"/>
              </a:endParaRPr>
            </a:p>
          </p:txBody>
        </p:sp>
        <p:cxnSp>
          <p:nvCxnSpPr>
            <p:cNvPr id="8" name="直接连接符 7">
              <a:extLst>
                <a:ext uri="{FF2B5EF4-FFF2-40B4-BE49-F238E27FC236}">
                  <a16:creationId xmlns="" xmlns:a16="http://schemas.microsoft.com/office/drawing/2014/main" id="{281E3A6C-078D-40A4-A994-0D175ED0D545}"/>
                </a:ext>
              </a:extLst>
            </p:cNvPr>
            <p:cNvCxnSpPr>
              <a:cxnSpLocks noChangeShapeType="1"/>
            </p:cNvCxnSpPr>
            <p:nvPr/>
          </p:nvCxnSpPr>
          <p:spPr bwMode="auto">
            <a:xfrm>
              <a:off x="6678138" y="4050849"/>
              <a:ext cx="418686" cy="197397"/>
            </a:xfrm>
            <a:prstGeom prst="line">
              <a:avLst/>
            </a:prstGeom>
            <a:noFill/>
            <a:ln w="28575" algn="ctr">
              <a:solidFill>
                <a:schemeClr val="accent1"/>
              </a:solidFill>
              <a:round/>
              <a:headEnd type="none" w="med" len="med"/>
              <a:tailEnd type="arrow" w="med" len="med"/>
            </a:ln>
          </p:spPr>
        </p:cxnSp>
        <p:cxnSp>
          <p:nvCxnSpPr>
            <p:cNvPr id="9" name="直接连接符 8">
              <a:extLst>
                <a:ext uri="{FF2B5EF4-FFF2-40B4-BE49-F238E27FC236}">
                  <a16:creationId xmlns="" xmlns:a16="http://schemas.microsoft.com/office/drawing/2014/main" id="{83C31AA3-5296-4B58-8FCF-06427FA4AB1D}"/>
                </a:ext>
              </a:extLst>
            </p:cNvPr>
            <p:cNvCxnSpPr>
              <a:cxnSpLocks noChangeShapeType="1"/>
            </p:cNvCxnSpPr>
            <p:nvPr/>
          </p:nvCxnSpPr>
          <p:spPr bwMode="auto">
            <a:xfrm flipH="1">
              <a:off x="4329887" y="3747161"/>
              <a:ext cx="432642" cy="0"/>
            </a:xfrm>
            <a:prstGeom prst="line">
              <a:avLst/>
            </a:prstGeom>
            <a:noFill/>
            <a:ln w="28575" algn="ctr">
              <a:solidFill>
                <a:schemeClr val="accent1"/>
              </a:solidFill>
              <a:round/>
              <a:headEnd type="none" w="med" len="med"/>
              <a:tailEnd type="arrow" w="med" len="med"/>
            </a:ln>
          </p:spPr>
        </p:cxnSp>
        <p:cxnSp>
          <p:nvCxnSpPr>
            <p:cNvPr id="10" name="直接连接符 9">
              <a:extLst>
                <a:ext uri="{FF2B5EF4-FFF2-40B4-BE49-F238E27FC236}">
                  <a16:creationId xmlns="" xmlns:a16="http://schemas.microsoft.com/office/drawing/2014/main" id="{344DEB45-0F87-417B-AEDA-A782EF1DFEB1}"/>
                </a:ext>
              </a:extLst>
            </p:cNvPr>
            <p:cNvCxnSpPr>
              <a:cxnSpLocks noChangeShapeType="1"/>
            </p:cNvCxnSpPr>
            <p:nvPr/>
          </p:nvCxnSpPr>
          <p:spPr bwMode="auto">
            <a:xfrm flipV="1">
              <a:off x="6623433" y="3148072"/>
              <a:ext cx="432642" cy="230103"/>
            </a:xfrm>
            <a:prstGeom prst="line">
              <a:avLst/>
            </a:prstGeom>
            <a:noFill/>
            <a:ln w="28575" algn="ctr">
              <a:solidFill>
                <a:schemeClr val="accent1"/>
              </a:solidFill>
              <a:round/>
              <a:headEnd type="none" w="med" len="med"/>
              <a:tailEnd type="arrow" w="med" len="med"/>
            </a:ln>
          </p:spPr>
        </p:cxnSp>
        <p:cxnSp>
          <p:nvCxnSpPr>
            <p:cNvPr id="11" name="直接连接符 10">
              <a:extLst>
                <a:ext uri="{FF2B5EF4-FFF2-40B4-BE49-F238E27FC236}">
                  <a16:creationId xmlns="" xmlns:a16="http://schemas.microsoft.com/office/drawing/2014/main" id="{05171F61-BFBE-4D67-A0A9-5335310D91B7}"/>
                </a:ext>
              </a:extLst>
            </p:cNvPr>
            <p:cNvCxnSpPr>
              <a:cxnSpLocks noChangeShapeType="1"/>
            </p:cNvCxnSpPr>
            <p:nvPr/>
          </p:nvCxnSpPr>
          <p:spPr bwMode="auto">
            <a:xfrm flipH="1" flipV="1">
              <a:off x="4366808" y="3179497"/>
              <a:ext cx="432642" cy="230103"/>
            </a:xfrm>
            <a:prstGeom prst="line">
              <a:avLst/>
            </a:prstGeom>
            <a:noFill/>
            <a:ln w="28575" algn="ctr">
              <a:solidFill>
                <a:schemeClr val="accent1"/>
              </a:solidFill>
              <a:round/>
              <a:headEnd type="none" w="med" len="med"/>
              <a:tailEnd type="arrow" w="med" len="med"/>
            </a:ln>
          </p:spPr>
        </p:cxnSp>
        <p:cxnSp>
          <p:nvCxnSpPr>
            <p:cNvPr id="13" name="直接连接符 12">
              <a:extLst>
                <a:ext uri="{FF2B5EF4-FFF2-40B4-BE49-F238E27FC236}">
                  <a16:creationId xmlns="" xmlns:a16="http://schemas.microsoft.com/office/drawing/2014/main" id="{070867D5-AF60-4E65-9E71-2552777A3639}"/>
                </a:ext>
              </a:extLst>
            </p:cNvPr>
            <p:cNvCxnSpPr>
              <a:cxnSpLocks noChangeShapeType="1"/>
            </p:cNvCxnSpPr>
            <p:nvPr/>
          </p:nvCxnSpPr>
          <p:spPr bwMode="auto">
            <a:xfrm flipH="1">
              <a:off x="4343843" y="4149548"/>
              <a:ext cx="418686" cy="197397"/>
            </a:xfrm>
            <a:prstGeom prst="line">
              <a:avLst/>
            </a:prstGeom>
            <a:noFill/>
            <a:ln w="28575" algn="ctr">
              <a:solidFill>
                <a:schemeClr val="accent1"/>
              </a:solidFill>
              <a:round/>
              <a:headEnd type="none" w="med" len="med"/>
              <a:tailEnd type="arrow" w="med" len="med"/>
            </a:ln>
          </p:spPr>
        </p:cxnSp>
        <p:grpSp>
          <p:nvGrpSpPr>
            <p:cNvPr id="14" name="组合 13">
              <a:extLst>
                <a:ext uri="{FF2B5EF4-FFF2-40B4-BE49-F238E27FC236}">
                  <a16:creationId xmlns="" xmlns:a16="http://schemas.microsoft.com/office/drawing/2014/main" id="{C35DFE72-9EB8-422A-932F-288DE3ABBDAE}"/>
                </a:ext>
              </a:extLst>
            </p:cNvPr>
            <p:cNvGrpSpPr/>
            <p:nvPr/>
          </p:nvGrpSpPr>
          <p:grpSpPr>
            <a:xfrm>
              <a:off x="4959736" y="3036850"/>
              <a:ext cx="1542159" cy="1548812"/>
              <a:chOff x="5014912" y="2584450"/>
              <a:chExt cx="2105025" cy="2105025"/>
            </a:xfrm>
          </p:grpSpPr>
          <p:sp>
            <p:nvSpPr>
              <p:cNvPr id="15" name="Oval 19">
                <a:extLst>
                  <a:ext uri="{FF2B5EF4-FFF2-40B4-BE49-F238E27FC236}">
                    <a16:creationId xmlns="" xmlns:a16="http://schemas.microsoft.com/office/drawing/2014/main" id="{9F73426B-076C-42CA-916F-94502757A15F}"/>
                  </a:ext>
                </a:extLst>
              </p:cNvPr>
              <p:cNvSpPr>
                <a:spLocks noChangeArrowheads="1"/>
              </p:cNvSpPr>
              <p:nvPr/>
            </p:nvSpPr>
            <p:spPr bwMode="auto">
              <a:xfrm>
                <a:off x="5014912" y="2584450"/>
                <a:ext cx="2105025" cy="2105025"/>
              </a:xfrm>
              <a:prstGeom prst="ellipse">
                <a:avLst/>
              </a:prstGeom>
              <a:solidFill>
                <a:schemeClr val="accent1"/>
              </a:solidFill>
              <a:ln w="3175" cap="flat" cmpd="sng" algn="ctr">
                <a:noFill/>
                <a:prstDash val="solid"/>
              </a:ln>
              <a:effectLst/>
            </p:spPr>
            <p:txBody>
              <a:bodyPr anchor="ctr"/>
              <a:lstStyle/>
              <a:p>
                <a:pPr algn="ctr">
                  <a:lnSpc>
                    <a:spcPct val="120000"/>
                  </a:lnSpc>
                  <a:defRPr/>
                </a:pPr>
                <a:endParaRPr lang="zh-CN" altLang="en-US" sz="700" kern="0" dirty="0">
                  <a:solidFill>
                    <a:srgbClr val="4D4D4D"/>
                  </a:solidFill>
                  <a:latin typeface="微软雅黑" pitchFamily="34" charset="-122"/>
                  <a:ea typeface="微软雅黑" pitchFamily="34" charset="-122"/>
                </a:endParaRPr>
              </a:p>
            </p:txBody>
          </p:sp>
          <p:sp>
            <p:nvSpPr>
              <p:cNvPr id="16" name="Oval 19">
                <a:extLst>
                  <a:ext uri="{FF2B5EF4-FFF2-40B4-BE49-F238E27FC236}">
                    <a16:creationId xmlns="" xmlns:a16="http://schemas.microsoft.com/office/drawing/2014/main" id="{3CF319D8-F6CC-467A-9C3C-AD63B2791D0D}"/>
                  </a:ext>
                </a:extLst>
              </p:cNvPr>
              <p:cNvSpPr>
                <a:spLocks noChangeArrowheads="1"/>
              </p:cNvSpPr>
              <p:nvPr/>
            </p:nvSpPr>
            <p:spPr bwMode="auto">
              <a:xfrm>
                <a:off x="5292723" y="2847924"/>
                <a:ext cx="1557340" cy="1620014"/>
              </a:xfrm>
              <a:prstGeom prst="ellipse">
                <a:avLst/>
              </a:prstGeom>
              <a:solidFill>
                <a:schemeClr val="bg1"/>
              </a:solidFill>
              <a:ln w="3175" cap="flat" cmpd="sng" algn="ctr">
                <a:solidFill>
                  <a:srgbClr val="D7D7D7"/>
                </a:solidFill>
                <a:prstDash val="solid"/>
              </a:ln>
              <a:effectLst/>
            </p:spPr>
            <p:txBody>
              <a:bodyPr anchor="ctr"/>
              <a:lstStyle/>
              <a:p>
                <a:pPr lvl="0" algn="ctr" rtl="1"/>
                <a:r>
                  <a:rPr lang="ar-DZ" sz="4000" b="1" dirty="0">
                    <a:solidFill>
                      <a:schemeClr val="tx1">
                        <a:lumMod val="20000"/>
                        <a:lumOff val="80000"/>
                      </a:schemeClr>
                    </a:solidFill>
                    <a:effectLst>
                      <a:outerShdw blurRad="38100" dist="38100" dir="2700000" algn="tl">
                        <a:srgbClr val="000000">
                          <a:alpha val="43137"/>
                        </a:srgbClr>
                      </a:outerShdw>
                    </a:effectLst>
                  </a:rPr>
                  <a:t>يتضمن عقد الشراكة</a:t>
                </a:r>
                <a:endParaRPr lang="x-none" sz="4000" b="1" dirty="0">
                  <a:solidFill>
                    <a:schemeClr val="tx1">
                      <a:lumMod val="20000"/>
                      <a:lumOff val="80000"/>
                    </a:schemeClr>
                  </a:solidFill>
                  <a:effectLst>
                    <a:outerShdw blurRad="38100" dist="38100" dir="2700000" algn="tl">
                      <a:srgbClr val="000000">
                        <a:alpha val="43137"/>
                      </a:srgbClr>
                    </a:outerShdw>
                  </a:effectLst>
                </a:endParaRPr>
              </a:p>
            </p:txBody>
          </p:sp>
        </p:grpSp>
        <p:sp>
          <p:nvSpPr>
            <p:cNvPr id="17" name="Oval 19">
              <a:extLst>
                <a:ext uri="{FF2B5EF4-FFF2-40B4-BE49-F238E27FC236}">
                  <a16:creationId xmlns="" xmlns:a16="http://schemas.microsoft.com/office/drawing/2014/main" id="{4CCA8D62-B194-46CD-BE06-96381893FCBB}"/>
                </a:ext>
              </a:extLst>
            </p:cNvPr>
            <p:cNvSpPr>
              <a:spLocks noChangeArrowheads="1"/>
            </p:cNvSpPr>
            <p:nvPr/>
          </p:nvSpPr>
          <p:spPr bwMode="auto">
            <a:xfrm>
              <a:off x="3623431" y="2549927"/>
              <a:ext cx="726886" cy="730020"/>
            </a:xfrm>
            <a:prstGeom prst="ellipse">
              <a:avLst/>
            </a:prstGeom>
            <a:solidFill>
              <a:schemeClr val="accent1"/>
            </a:solidFill>
            <a:ln w="9525">
              <a:noFill/>
              <a:round/>
              <a:headEnd/>
              <a:tailEnd/>
            </a:ln>
            <a:effectLst/>
          </p:spPr>
          <p:txBody>
            <a:bodyPr lIns="67072" tIns="33536" rIns="67072" bIns="33536" anchor="ctr"/>
            <a:lstStyle/>
            <a:p>
              <a:pPr lvl="0" algn="ctr"/>
              <a:r>
                <a:rPr lang="ar-DZ" sz="2400" b="1" dirty="0">
                  <a:solidFill>
                    <a:schemeClr val="tx1">
                      <a:lumMod val="20000"/>
                      <a:lumOff val="80000"/>
                    </a:schemeClr>
                  </a:solidFill>
                  <a:effectLst>
                    <a:outerShdw blurRad="38100" dist="38100" dir="2700000" algn="tl">
                      <a:srgbClr val="000000">
                        <a:alpha val="43137"/>
                      </a:srgbClr>
                    </a:outerShdw>
                  </a:effectLst>
                </a:rPr>
                <a:t>رسمي</a:t>
              </a:r>
              <a:endParaRPr lang="fr-FR" sz="2400" b="1" dirty="0">
                <a:solidFill>
                  <a:schemeClr val="tx1">
                    <a:lumMod val="20000"/>
                    <a:lumOff val="80000"/>
                  </a:schemeClr>
                </a:solidFill>
                <a:effectLst>
                  <a:outerShdw blurRad="38100" dist="38100" dir="2700000" algn="tl">
                    <a:srgbClr val="000000">
                      <a:alpha val="43137"/>
                    </a:srgbClr>
                  </a:outerShdw>
                </a:effectLst>
              </a:endParaRPr>
            </a:p>
          </p:txBody>
        </p:sp>
        <p:sp>
          <p:nvSpPr>
            <p:cNvPr id="18" name="Oval 19">
              <a:extLst>
                <a:ext uri="{FF2B5EF4-FFF2-40B4-BE49-F238E27FC236}">
                  <a16:creationId xmlns="" xmlns:a16="http://schemas.microsoft.com/office/drawing/2014/main" id="{6B10FF90-0419-4195-84F2-4146E65CB422}"/>
                </a:ext>
              </a:extLst>
            </p:cNvPr>
            <p:cNvSpPr>
              <a:spLocks noChangeArrowheads="1"/>
            </p:cNvSpPr>
            <p:nvPr/>
          </p:nvSpPr>
          <p:spPr bwMode="auto">
            <a:xfrm>
              <a:off x="7170127" y="2518842"/>
              <a:ext cx="1273739" cy="978290"/>
            </a:xfrm>
            <a:prstGeom prst="ellipse">
              <a:avLst/>
            </a:prstGeom>
            <a:solidFill>
              <a:schemeClr val="accent1"/>
            </a:solidFill>
            <a:ln w="9525">
              <a:noFill/>
              <a:round/>
              <a:headEnd/>
              <a:tailEnd/>
            </a:ln>
            <a:effectLst/>
          </p:spPr>
          <p:txBody>
            <a:bodyPr lIns="67072" tIns="33536" rIns="67072" bIns="33536" anchor="ctr"/>
            <a:lstStyle/>
            <a:p>
              <a:pPr lvl="0" algn="ctr" rtl="1"/>
              <a:r>
                <a:rPr lang="ar-DZ" sz="2400" b="1" dirty="0">
                  <a:solidFill>
                    <a:schemeClr val="tx1">
                      <a:lumMod val="20000"/>
                      <a:lumOff val="80000"/>
                    </a:schemeClr>
                  </a:solidFill>
                  <a:effectLst>
                    <a:outerShdw blurRad="38100" dist="38100" dir="2700000" algn="tl">
                      <a:srgbClr val="000000">
                        <a:alpha val="43137"/>
                      </a:srgbClr>
                    </a:outerShdw>
                  </a:effectLst>
                </a:rPr>
                <a:t>تحديد النسبة 34</a:t>
              </a:r>
              <a:r>
                <a:rPr lang="fr-FR" sz="2400" b="1" dirty="0">
                  <a:solidFill>
                    <a:schemeClr val="tx1">
                      <a:lumMod val="20000"/>
                      <a:lumOff val="80000"/>
                    </a:schemeClr>
                  </a:solidFill>
                  <a:effectLst>
                    <a:outerShdw blurRad="38100" dist="38100" dir="2700000" algn="tl">
                      <a:srgbClr val="000000">
                        <a:alpha val="43137"/>
                      </a:srgbClr>
                    </a:outerShdw>
                  </a:effectLst>
                </a:rPr>
                <a:t>%</a:t>
              </a:r>
              <a:r>
                <a:rPr lang="ar-DZ" sz="2400" b="1" dirty="0">
                  <a:solidFill>
                    <a:schemeClr val="tx1">
                      <a:lumMod val="20000"/>
                      <a:lumOff val="80000"/>
                    </a:schemeClr>
                  </a:solidFill>
                  <a:effectLst>
                    <a:outerShdw blurRad="38100" dist="38100" dir="2700000" algn="tl">
                      <a:srgbClr val="000000">
                        <a:alpha val="43137"/>
                      </a:srgbClr>
                    </a:outerShdw>
                  </a:effectLst>
                </a:rPr>
                <a:t> و 66</a:t>
              </a:r>
              <a:r>
                <a:rPr lang="fr-FR" sz="2400" b="1" dirty="0">
                  <a:solidFill>
                    <a:schemeClr val="tx1">
                      <a:lumMod val="20000"/>
                      <a:lumOff val="80000"/>
                    </a:schemeClr>
                  </a:solidFill>
                  <a:effectLst>
                    <a:outerShdw blurRad="38100" dist="38100" dir="2700000" algn="tl">
                      <a:srgbClr val="000000">
                        <a:alpha val="43137"/>
                      </a:srgbClr>
                    </a:outerShdw>
                  </a:effectLst>
                </a:rPr>
                <a:t>%</a:t>
              </a:r>
              <a:r>
                <a:rPr lang="ar-DZ" sz="2400" b="1" dirty="0">
                  <a:solidFill>
                    <a:schemeClr val="tx1">
                      <a:lumMod val="20000"/>
                      <a:lumOff val="80000"/>
                    </a:schemeClr>
                  </a:solidFill>
                  <a:effectLst>
                    <a:outerShdw blurRad="38100" dist="38100" dir="2700000" algn="tl">
                      <a:srgbClr val="000000">
                        <a:alpha val="43137"/>
                      </a:srgbClr>
                    </a:outerShdw>
                  </a:effectLst>
                </a:rPr>
                <a:t> للحصص</a:t>
              </a:r>
              <a:endParaRPr lang="x-none" sz="2400" b="1" dirty="0">
                <a:solidFill>
                  <a:schemeClr val="tx1">
                    <a:lumMod val="20000"/>
                    <a:lumOff val="80000"/>
                  </a:schemeClr>
                </a:solidFill>
                <a:effectLst>
                  <a:outerShdw blurRad="38100" dist="38100" dir="2700000" algn="tl">
                    <a:srgbClr val="000000">
                      <a:alpha val="43137"/>
                    </a:srgbClr>
                  </a:outerShdw>
                </a:effectLst>
              </a:endParaRPr>
            </a:p>
          </p:txBody>
        </p:sp>
        <p:sp>
          <p:nvSpPr>
            <p:cNvPr id="20" name="Oval 19">
              <a:extLst>
                <a:ext uri="{FF2B5EF4-FFF2-40B4-BE49-F238E27FC236}">
                  <a16:creationId xmlns="" xmlns:a16="http://schemas.microsoft.com/office/drawing/2014/main" id="{550A45E2-900D-40D1-824E-46754B4DDDC3}"/>
                </a:ext>
              </a:extLst>
            </p:cNvPr>
            <p:cNvSpPr>
              <a:spLocks noChangeArrowheads="1"/>
            </p:cNvSpPr>
            <p:nvPr/>
          </p:nvSpPr>
          <p:spPr bwMode="auto">
            <a:xfrm>
              <a:off x="7273067" y="3938868"/>
              <a:ext cx="1115454" cy="786109"/>
            </a:xfrm>
            <a:prstGeom prst="ellipse">
              <a:avLst/>
            </a:prstGeom>
            <a:solidFill>
              <a:schemeClr val="accent1"/>
            </a:solidFill>
            <a:ln w="9525">
              <a:noFill/>
              <a:round/>
              <a:headEnd/>
              <a:tailEnd/>
            </a:ln>
            <a:effectLst/>
          </p:spPr>
          <p:txBody>
            <a:bodyPr lIns="67072" tIns="33536" rIns="67072" bIns="33536" anchor="ctr"/>
            <a:lstStyle/>
            <a:p>
              <a:pPr lvl="0" algn="ctr" rtl="1"/>
              <a:r>
                <a:rPr lang="ar-DZ" sz="2400" b="1" dirty="0">
                  <a:solidFill>
                    <a:schemeClr val="tx1">
                      <a:lumMod val="20000"/>
                      <a:lumOff val="80000"/>
                    </a:schemeClr>
                  </a:solidFill>
                  <a:effectLst>
                    <a:outerShdw blurRad="38100" dist="38100" dir="2700000" algn="tl">
                      <a:srgbClr val="000000">
                        <a:alpha val="43137"/>
                      </a:srgbClr>
                    </a:outerShdw>
                  </a:effectLst>
                </a:rPr>
                <a:t>تحديد المشروع الاستثماري</a:t>
              </a:r>
              <a:endParaRPr lang="x-none" sz="2400" b="1" dirty="0">
                <a:solidFill>
                  <a:schemeClr val="tx1">
                    <a:lumMod val="20000"/>
                    <a:lumOff val="80000"/>
                  </a:schemeClr>
                </a:solidFill>
                <a:effectLst>
                  <a:outerShdw blurRad="38100" dist="38100" dir="2700000" algn="tl">
                    <a:srgbClr val="000000">
                      <a:alpha val="43137"/>
                    </a:srgbClr>
                  </a:outerShdw>
                </a:effectLst>
              </a:endParaRPr>
            </a:p>
          </p:txBody>
        </p:sp>
        <p:sp>
          <p:nvSpPr>
            <p:cNvPr id="21" name="Oval 19">
              <a:extLst>
                <a:ext uri="{FF2B5EF4-FFF2-40B4-BE49-F238E27FC236}">
                  <a16:creationId xmlns="" xmlns:a16="http://schemas.microsoft.com/office/drawing/2014/main" id="{2782A86A-1D3C-4DEF-93C8-AB484D9F2DA4}"/>
                </a:ext>
              </a:extLst>
            </p:cNvPr>
            <p:cNvSpPr>
              <a:spLocks noChangeArrowheads="1"/>
            </p:cNvSpPr>
            <p:nvPr/>
          </p:nvSpPr>
          <p:spPr bwMode="auto">
            <a:xfrm>
              <a:off x="3297787" y="3381567"/>
              <a:ext cx="728048" cy="731189"/>
            </a:xfrm>
            <a:prstGeom prst="ellipse">
              <a:avLst/>
            </a:prstGeom>
            <a:solidFill>
              <a:schemeClr val="accent1"/>
            </a:solidFill>
            <a:ln w="9525">
              <a:noFill/>
              <a:round/>
              <a:headEnd/>
              <a:tailEnd/>
            </a:ln>
            <a:effectLst/>
          </p:spPr>
          <p:txBody>
            <a:bodyPr lIns="67072" tIns="33536" rIns="67072" bIns="33536" anchor="ctr"/>
            <a:lstStyle/>
            <a:p>
              <a:pPr lvl="0" algn="ctr"/>
              <a:r>
                <a:rPr lang="ar-DZ" sz="2800" dirty="0">
                  <a:solidFill>
                    <a:schemeClr val="tx1">
                      <a:lumMod val="20000"/>
                      <a:lumOff val="80000"/>
                    </a:schemeClr>
                  </a:solidFill>
                  <a:effectLst>
                    <a:outerShdw blurRad="38100" dist="38100" dir="2700000" algn="tl">
                      <a:srgbClr val="000000">
                        <a:alpha val="43137"/>
                      </a:srgbClr>
                    </a:outerShdw>
                  </a:effectLst>
                </a:rPr>
                <a:t>تعدد الشركاء</a:t>
              </a:r>
              <a:endParaRPr lang="fr-FR" sz="2800" dirty="0">
                <a:solidFill>
                  <a:schemeClr val="tx1">
                    <a:lumMod val="20000"/>
                    <a:lumOff val="80000"/>
                  </a:schemeClr>
                </a:solidFill>
                <a:effectLst>
                  <a:outerShdw blurRad="38100" dist="38100" dir="2700000" algn="tl">
                    <a:srgbClr val="000000">
                      <a:alpha val="43137"/>
                    </a:srgbClr>
                  </a:outerShdw>
                </a:effectLst>
              </a:endParaRPr>
            </a:p>
          </p:txBody>
        </p:sp>
        <p:sp>
          <p:nvSpPr>
            <p:cNvPr id="22" name="Oval 19">
              <a:extLst>
                <a:ext uri="{FF2B5EF4-FFF2-40B4-BE49-F238E27FC236}">
                  <a16:creationId xmlns="" xmlns:a16="http://schemas.microsoft.com/office/drawing/2014/main" id="{DF711E65-F72A-4063-8F7F-AC73080196FC}"/>
                </a:ext>
              </a:extLst>
            </p:cNvPr>
            <p:cNvSpPr>
              <a:spLocks noChangeArrowheads="1"/>
            </p:cNvSpPr>
            <p:nvPr/>
          </p:nvSpPr>
          <p:spPr bwMode="auto">
            <a:xfrm>
              <a:off x="3390654" y="4243574"/>
              <a:ext cx="953189" cy="763896"/>
            </a:xfrm>
            <a:prstGeom prst="ellipse">
              <a:avLst/>
            </a:prstGeom>
            <a:solidFill>
              <a:schemeClr val="accent1"/>
            </a:solidFill>
            <a:ln w="9525">
              <a:noFill/>
              <a:round/>
              <a:headEnd/>
              <a:tailEnd/>
            </a:ln>
            <a:effectLst/>
          </p:spPr>
          <p:txBody>
            <a:bodyPr lIns="67072" tIns="33536" rIns="67072" bIns="33536" anchor="ctr"/>
            <a:lstStyle/>
            <a:p>
              <a:pPr algn="ctr" rtl="1"/>
              <a:r>
                <a:rPr lang="ar-DZ" sz="2800" dirty="0" err="1">
                  <a:solidFill>
                    <a:schemeClr val="tx1">
                      <a:lumMod val="20000"/>
                      <a:lumOff val="80000"/>
                    </a:schemeClr>
                  </a:solidFill>
                  <a:effectLst>
                    <a:outerShdw blurRad="38100" dist="38100" dir="2700000" algn="tl">
                      <a:srgbClr val="000000">
                        <a:alpha val="43137"/>
                      </a:srgbClr>
                    </a:outerShdw>
                  </a:effectLst>
                </a:rPr>
                <a:t>الإتزامات</a:t>
              </a:r>
              <a:r>
                <a:rPr lang="ar-DZ" sz="2800" dirty="0">
                  <a:solidFill>
                    <a:schemeClr val="tx1">
                      <a:lumMod val="20000"/>
                      <a:lumOff val="80000"/>
                    </a:schemeClr>
                  </a:solidFill>
                  <a:effectLst>
                    <a:outerShdw blurRad="38100" dist="38100" dir="2700000" algn="tl">
                      <a:srgbClr val="000000">
                        <a:alpha val="43137"/>
                      </a:srgbClr>
                    </a:outerShdw>
                  </a:effectLst>
                </a:rPr>
                <a:t> </a:t>
              </a:r>
              <a:r>
                <a:rPr lang="ar-DZ" sz="2400" dirty="0">
                  <a:solidFill>
                    <a:schemeClr val="tx1">
                      <a:lumMod val="20000"/>
                      <a:lumOff val="80000"/>
                    </a:schemeClr>
                  </a:solidFill>
                  <a:effectLst>
                    <a:outerShdw blurRad="38100" dist="38100" dir="2700000" algn="tl">
                      <a:srgbClr val="000000">
                        <a:alpha val="43137"/>
                      </a:srgbClr>
                    </a:outerShdw>
                  </a:effectLst>
                </a:rPr>
                <a:t>والمسؤوليات</a:t>
              </a:r>
              <a:endParaRPr lang="x-none" sz="2800" dirty="0">
                <a:solidFill>
                  <a:schemeClr val="tx1">
                    <a:lumMod val="20000"/>
                    <a:lumOff val="80000"/>
                  </a:schemeClr>
                </a:solidFill>
                <a:effectLst>
                  <a:outerShdw blurRad="38100" dist="38100" dir="2700000" algn="tl">
                    <a:srgbClr val="000000">
                      <a:alpha val="43137"/>
                    </a:srgbClr>
                  </a:outerShdw>
                </a:effectLst>
              </a:endParaRPr>
            </a:p>
          </p:txBody>
        </p:sp>
      </p:grpSp>
      <p:sp>
        <p:nvSpPr>
          <p:cNvPr id="3" name="Espace réservé du numéro de diapositive 2">
            <a:extLst>
              <a:ext uri="{FF2B5EF4-FFF2-40B4-BE49-F238E27FC236}">
                <a16:creationId xmlns="" xmlns:a16="http://schemas.microsoft.com/office/drawing/2014/main" id="{D1120E99-CACD-46D7-B7A0-E0DA6B1FD618}"/>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15</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7220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DCD39DD-07DC-5025-BC4E-348C7DB2D89E}"/>
              </a:ext>
            </a:extLst>
          </p:cNvPr>
          <p:cNvSpPr>
            <a:spLocks noGrp="1"/>
          </p:cNvSpPr>
          <p:nvPr>
            <p:ph type="title"/>
          </p:nvPr>
        </p:nvSpPr>
        <p:spPr/>
        <p:txBody>
          <a:bodyPr/>
          <a:lstStyle/>
          <a:p>
            <a:r>
              <a:rPr lang="ar-DZ" dirty="0"/>
              <a:t>أهداف رسمية عقد الشراكة</a:t>
            </a:r>
            <a:endParaRPr lang="x-none" dirty="0"/>
          </a:p>
        </p:txBody>
      </p:sp>
      <p:sp>
        <p:nvSpPr>
          <p:cNvPr id="3" name="Espace réservé du contenu 2">
            <a:extLst>
              <a:ext uri="{FF2B5EF4-FFF2-40B4-BE49-F238E27FC236}">
                <a16:creationId xmlns="" xmlns:a16="http://schemas.microsoft.com/office/drawing/2014/main" id="{3A78F9CA-B952-34ED-B477-29933A1E5565}"/>
              </a:ext>
            </a:extLst>
          </p:cNvPr>
          <p:cNvSpPr>
            <a:spLocks noGrp="1"/>
          </p:cNvSpPr>
          <p:nvPr>
            <p:ph idx="1"/>
          </p:nvPr>
        </p:nvSpPr>
        <p:spPr/>
        <p:txBody>
          <a:bodyPr/>
          <a:lstStyle/>
          <a:p>
            <a:pPr algn="r" rtl="1"/>
            <a:r>
              <a:rPr lang="ar-DZ" sz="3200" dirty="0">
                <a:effectLst/>
                <a:latin typeface="Calibri" panose="020F0502020204030204" pitchFamily="34" charset="0"/>
                <a:ea typeface="Calibri" panose="020F0502020204030204" pitchFamily="34" charset="0"/>
                <a:cs typeface="Arial" panose="020B0604020202020204" pitchFamily="34" charset="0"/>
              </a:rPr>
              <a:t>وهدف المشرع من الرسمية استفادة هذا العقد من ما تتميز به العقود الرسمية وهما</a:t>
            </a:r>
            <a:r>
              <a:rPr lang="ar-DZ" dirty="0"/>
              <a:t>:</a:t>
            </a:r>
          </a:p>
          <a:p>
            <a:pPr algn="r" rtl="1"/>
            <a:r>
              <a:rPr lang="ar-DZ" dirty="0"/>
              <a:t>1-	إقرار الحجية المطلقة </a:t>
            </a:r>
          </a:p>
          <a:p>
            <a:pPr algn="r" rtl="1"/>
            <a:r>
              <a:rPr lang="ar-DZ" dirty="0"/>
              <a:t>2- منح عقد الشراكة صفة السند التنفيذي</a:t>
            </a:r>
          </a:p>
          <a:p>
            <a:pPr algn="r" rtl="1"/>
            <a:endParaRPr lang="ar-DZ" sz="1400" dirty="0"/>
          </a:p>
          <a:p>
            <a:pPr marL="1371600" lvl="3" indent="0" algn="ctr" rtl="1">
              <a:buNone/>
            </a:pPr>
            <a:r>
              <a:rPr lang="ar-DZ" sz="32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فالسؤال المطروح هنا هل الرسمية كافية لحماية الشركاء او بصيغة اخرى هل العقد الرسمي يوفر الحماية القانونية لأطرافه ؟</a:t>
            </a:r>
            <a:endParaRPr lang="fr-FR" sz="32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endParaRPr>
          </a:p>
          <a:p>
            <a:pPr algn="r" rtl="1"/>
            <a:r>
              <a:rPr lang="ar-DZ" dirty="0"/>
              <a:t>للإجابة على هذا السؤال نعرج أولا على تعريف العقد الرسمي</a:t>
            </a:r>
            <a:endParaRPr lang="x-none" dirty="0"/>
          </a:p>
        </p:txBody>
      </p:sp>
      <p:sp>
        <p:nvSpPr>
          <p:cNvPr id="4" name="Espace réservé du numéro de diapositive 3">
            <a:extLst>
              <a:ext uri="{FF2B5EF4-FFF2-40B4-BE49-F238E27FC236}">
                <a16:creationId xmlns="" xmlns:a16="http://schemas.microsoft.com/office/drawing/2014/main" id="{EBF8B6BB-77AD-4B10-BEE4-1E56BA737350}"/>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16</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76449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C3D09E5-68F4-ABC4-831F-CA85EA3D51F3}"/>
              </a:ext>
            </a:extLst>
          </p:cNvPr>
          <p:cNvSpPr>
            <a:spLocks noGrp="1"/>
          </p:cNvSpPr>
          <p:nvPr>
            <p:ph type="title"/>
          </p:nvPr>
        </p:nvSpPr>
        <p:spPr/>
        <p:txBody>
          <a:bodyPr/>
          <a:lstStyle/>
          <a:p>
            <a:r>
              <a:rPr lang="ar-DZ" dirty="0"/>
              <a:t>العقد الرسمي</a:t>
            </a:r>
            <a:endParaRPr lang="x-none" dirty="0"/>
          </a:p>
        </p:txBody>
      </p:sp>
      <p:sp>
        <p:nvSpPr>
          <p:cNvPr id="3" name="Espace réservé du contenu 2">
            <a:extLst>
              <a:ext uri="{FF2B5EF4-FFF2-40B4-BE49-F238E27FC236}">
                <a16:creationId xmlns="" xmlns:a16="http://schemas.microsoft.com/office/drawing/2014/main" id="{CC344E8E-EBA2-99F5-D8C0-AE61EB8B013E}"/>
              </a:ext>
            </a:extLst>
          </p:cNvPr>
          <p:cNvSpPr>
            <a:spLocks noGrp="1"/>
          </p:cNvSpPr>
          <p:nvPr>
            <p:ph idx="1"/>
          </p:nvPr>
        </p:nvSpPr>
        <p:spPr/>
        <p:txBody>
          <a:bodyPr/>
          <a:lstStyle/>
          <a:p>
            <a:pPr algn="r" rtl="1"/>
            <a:r>
              <a:rPr lang="ar-DZ" b="1" dirty="0">
                <a:effectLst>
                  <a:outerShdw blurRad="38100" dist="38100" dir="2700000" algn="tl">
                    <a:srgbClr val="000000">
                      <a:alpha val="43137"/>
                    </a:srgbClr>
                  </a:outerShdw>
                </a:effectLst>
              </a:rPr>
              <a:t>العقد الرسمي حسب المادة 324 من القانون المدني:</a:t>
            </a:r>
          </a:p>
          <a:p>
            <a:pPr marL="0" indent="0" algn="r" rtl="1">
              <a:buNone/>
            </a:pPr>
            <a:r>
              <a:rPr lang="ar-DZ" sz="2800" dirty="0"/>
              <a:t>"العقد الرسمي عقد يثبت فيه موظف أو </a:t>
            </a:r>
            <a:r>
              <a:rPr lang="ar-DZ" sz="2800" dirty="0" err="1"/>
              <a:t>ظابط</a:t>
            </a:r>
            <a:r>
              <a:rPr lang="ar-DZ" sz="2800" dirty="0"/>
              <a:t> عمومي أو شخص مكلف بخدمة عامة ما تم لديه أو تلفقاه من ذوي الشأن وذلك طبقا للأشكال القانونية وفي حدود سلطته </a:t>
            </a:r>
            <a:r>
              <a:rPr lang="ar-DZ" sz="2800" dirty="0" err="1"/>
              <a:t>وإختصاصه</a:t>
            </a:r>
            <a:r>
              <a:rPr lang="ar-DZ" sz="2800" dirty="0"/>
              <a:t>"</a:t>
            </a:r>
          </a:p>
          <a:p>
            <a:pPr marL="0" indent="0" algn="r" rtl="1">
              <a:buNone/>
            </a:pPr>
            <a:r>
              <a:rPr lang="ar-DZ" sz="2800" dirty="0"/>
              <a:t>أما حجية العقد الرسمي فقد تضمنتها المادة 324 مكرر 5 : "يعتبر ما ورد في العقد الرسمي حجة حتى يثبت تزويره ويعتبر نافذا في كامل التراب الوطني"، وهو حجة بين الأطراف (م 324 مكرر 7) وبالتالي يعتبر عقد الشراكة ذو حجية مطلقة  وذلك وفقا للأحكام العامة.</a:t>
            </a:r>
          </a:p>
          <a:p>
            <a:pPr marL="0" indent="0" algn="r" rtl="1">
              <a:buNone/>
            </a:pPr>
            <a:r>
              <a:rPr lang="ar-DZ" sz="2800" dirty="0"/>
              <a:t>بالرجوع  إلى القانون 10-03 نجده </a:t>
            </a:r>
            <a:r>
              <a:rPr lang="ar-DZ" sz="2800" dirty="0" err="1"/>
              <a:t>إشترط</a:t>
            </a:r>
            <a:r>
              <a:rPr lang="ar-DZ" sz="2800" dirty="0"/>
              <a:t> في عقد الشراكة الشهر والتبليغ حتى يصبح نافذا وبذلك فإن الرسمية غير كافية لتحقيق الأمن التعاقدي في هذا العقد. ويتضح هذا جليا من خلال إجراءات عقد الشراكة</a:t>
            </a:r>
            <a:endParaRPr lang="x-none" sz="2800" dirty="0"/>
          </a:p>
        </p:txBody>
      </p:sp>
      <p:sp>
        <p:nvSpPr>
          <p:cNvPr id="4" name="Espace réservé du numéro de diapositive 3">
            <a:extLst>
              <a:ext uri="{FF2B5EF4-FFF2-40B4-BE49-F238E27FC236}">
                <a16:creationId xmlns="" xmlns:a16="http://schemas.microsoft.com/office/drawing/2014/main" id="{EF59BD8F-E92B-4986-AC51-03AFD9DC06CF}"/>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17</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3697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ounded Rectangle 52">
            <a:extLst>
              <a:ext uri="{FF2B5EF4-FFF2-40B4-BE49-F238E27FC236}">
                <a16:creationId xmlns="" xmlns:a16="http://schemas.microsoft.com/office/drawing/2014/main" id="{ACB8F212-599D-48EF-BD14-AE46A551B9AA}"/>
              </a:ext>
            </a:extLst>
          </p:cNvPr>
          <p:cNvSpPr/>
          <p:nvPr/>
        </p:nvSpPr>
        <p:spPr>
          <a:xfrm>
            <a:off x="665257" y="2662923"/>
            <a:ext cx="1552812" cy="2689625"/>
          </a:xfrm>
          <a:prstGeom prst="roundRect">
            <a:avLst>
              <a:gd name="adj" fmla="val 50000"/>
            </a:avLst>
          </a:prstGeom>
          <a:solidFill>
            <a:schemeClr val="accent4"/>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solidFill>
            </a:endParaRPr>
          </a:p>
        </p:txBody>
      </p:sp>
      <p:sp>
        <p:nvSpPr>
          <p:cNvPr id="5" name="Rounded Rectangle 8">
            <a:extLst>
              <a:ext uri="{FF2B5EF4-FFF2-40B4-BE49-F238E27FC236}">
                <a16:creationId xmlns="" xmlns:a16="http://schemas.microsoft.com/office/drawing/2014/main" id="{B8FBF354-FC1E-43E3-875B-0110CD02BB62}"/>
              </a:ext>
            </a:extLst>
          </p:cNvPr>
          <p:cNvSpPr/>
          <p:nvPr/>
        </p:nvSpPr>
        <p:spPr>
          <a:xfrm flipH="1" flipV="1">
            <a:off x="4404582" y="2337127"/>
            <a:ext cx="2183588" cy="2183745"/>
          </a:xfrm>
          <a:custGeom>
            <a:avLst/>
            <a:gdLst/>
            <a:ahLst/>
            <a:cxnLst/>
            <a:rect l="l" t="t" r="r" b="b"/>
            <a:pathLst>
              <a:path w="1126380" h="1532385">
                <a:moveTo>
                  <a:pt x="338377" y="0"/>
                </a:moveTo>
                <a:cubicBezTo>
                  <a:pt x="525257" y="0"/>
                  <a:pt x="676754" y="151497"/>
                  <a:pt x="676754" y="338377"/>
                </a:cubicBezTo>
                <a:lnTo>
                  <a:pt x="676754" y="442156"/>
                </a:lnTo>
                <a:lnTo>
                  <a:pt x="910356" y="442156"/>
                </a:lnTo>
                <a:lnTo>
                  <a:pt x="910356" y="334144"/>
                </a:lnTo>
                <a:lnTo>
                  <a:pt x="1126380" y="550168"/>
                </a:lnTo>
                <a:lnTo>
                  <a:pt x="910356" y="766192"/>
                </a:lnTo>
                <a:lnTo>
                  <a:pt x="910356" y="658180"/>
                </a:lnTo>
                <a:lnTo>
                  <a:pt x="676754" y="658180"/>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accent1"/>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solidFill>
            </a:endParaRPr>
          </a:p>
        </p:txBody>
      </p:sp>
      <p:sp>
        <p:nvSpPr>
          <p:cNvPr id="8" name="Rounded Rectangle 53">
            <a:extLst>
              <a:ext uri="{FF2B5EF4-FFF2-40B4-BE49-F238E27FC236}">
                <a16:creationId xmlns="" xmlns:a16="http://schemas.microsoft.com/office/drawing/2014/main" id="{7B5CB60F-A837-4FD5-8D55-9D65E65E540D}"/>
              </a:ext>
            </a:extLst>
          </p:cNvPr>
          <p:cNvSpPr/>
          <p:nvPr/>
        </p:nvSpPr>
        <p:spPr>
          <a:xfrm flipH="1" flipV="1">
            <a:off x="6567948" y="1833988"/>
            <a:ext cx="2183589" cy="2264634"/>
          </a:xfrm>
          <a:custGeom>
            <a:avLst/>
            <a:gdLst/>
            <a:ahLst/>
            <a:cxnLst/>
            <a:rect l="l" t="t" r="r" b="b"/>
            <a:pathLst>
              <a:path w="1141242" h="1532385">
                <a:moveTo>
                  <a:pt x="338377" y="0"/>
                </a:moveTo>
                <a:cubicBezTo>
                  <a:pt x="525257" y="0"/>
                  <a:pt x="676754" y="151497"/>
                  <a:pt x="676754" y="338377"/>
                </a:cubicBezTo>
                <a:lnTo>
                  <a:pt x="676754" y="420384"/>
                </a:lnTo>
                <a:lnTo>
                  <a:pt x="925218" y="420384"/>
                </a:lnTo>
                <a:lnTo>
                  <a:pt x="925218" y="312372"/>
                </a:lnTo>
                <a:lnTo>
                  <a:pt x="1141242" y="528396"/>
                </a:lnTo>
                <a:lnTo>
                  <a:pt x="925218" y="744420"/>
                </a:lnTo>
                <a:lnTo>
                  <a:pt x="925218" y="636408"/>
                </a:lnTo>
                <a:lnTo>
                  <a:pt x="676754" y="636408"/>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accent6"/>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2"/>
              </a:solidFill>
            </a:endParaRPr>
          </a:p>
        </p:txBody>
      </p:sp>
      <p:sp>
        <p:nvSpPr>
          <p:cNvPr id="9" name="Right Arrow 61">
            <a:extLst>
              <a:ext uri="{FF2B5EF4-FFF2-40B4-BE49-F238E27FC236}">
                <a16:creationId xmlns="" xmlns:a16="http://schemas.microsoft.com/office/drawing/2014/main" id="{E830A2C3-4432-4B98-A6A1-7FA9126C8D80}"/>
              </a:ext>
            </a:extLst>
          </p:cNvPr>
          <p:cNvSpPr/>
          <p:nvPr/>
        </p:nvSpPr>
        <p:spPr>
          <a:xfrm flipH="1" flipV="1">
            <a:off x="2259744" y="2738755"/>
            <a:ext cx="2100518" cy="2113917"/>
          </a:xfrm>
          <a:custGeom>
            <a:avLst/>
            <a:gdLst/>
            <a:ahLst/>
            <a:cxnLst/>
            <a:rect l="l" t="t" r="r" b="b"/>
            <a:pathLst>
              <a:path w="1128956" h="1532385">
                <a:moveTo>
                  <a:pt x="338377" y="0"/>
                </a:moveTo>
                <a:cubicBezTo>
                  <a:pt x="525257" y="0"/>
                  <a:pt x="676754" y="151497"/>
                  <a:pt x="676754" y="338377"/>
                </a:cubicBezTo>
                <a:lnTo>
                  <a:pt x="676754" y="479952"/>
                </a:lnTo>
                <a:lnTo>
                  <a:pt x="912932" y="479952"/>
                </a:lnTo>
                <a:lnTo>
                  <a:pt x="912932" y="371940"/>
                </a:lnTo>
                <a:lnTo>
                  <a:pt x="1128956" y="587964"/>
                </a:lnTo>
                <a:lnTo>
                  <a:pt x="912932" y="803988"/>
                </a:lnTo>
                <a:lnTo>
                  <a:pt x="912932" y="695976"/>
                </a:lnTo>
                <a:lnTo>
                  <a:pt x="676754" y="695976"/>
                </a:lnTo>
                <a:lnTo>
                  <a:pt x="676754" y="1194008"/>
                </a:lnTo>
                <a:cubicBezTo>
                  <a:pt x="676754" y="1380888"/>
                  <a:pt x="525257" y="1532385"/>
                  <a:pt x="338377" y="1532385"/>
                </a:cubicBezTo>
                <a:cubicBezTo>
                  <a:pt x="151497" y="1532385"/>
                  <a:pt x="0" y="1380888"/>
                  <a:pt x="0" y="1194008"/>
                </a:cubicBezTo>
                <a:lnTo>
                  <a:pt x="0" y="338377"/>
                </a:lnTo>
                <a:cubicBezTo>
                  <a:pt x="0" y="151497"/>
                  <a:pt x="151497" y="0"/>
                  <a:pt x="338377" y="0"/>
                </a:cubicBezTo>
                <a:close/>
              </a:path>
            </a:pathLst>
          </a:custGeom>
          <a:solidFill>
            <a:schemeClr val="accent3"/>
          </a:solidFill>
          <a:ln>
            <a:noFill/>
          </a:ln>
          <a:effectLst>
            <a:innerShdw blurRad="50800" dist="254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2"/>
              </a:solidFill>
            </a:endParaRPr>
          </a:p>
        </p:txBody>
      </p:sp>
      <p:sp>
        <p:nvSpPr>
          <p:cNvPr id="40" name="Rectangle 16">
            <a:extLst>
              <a:ext uri="{FF2B5EF4-FFF2-40B4-BE49-F238E27FC236}">
                <a16:creationId xmlns="" xmlns:a16="http://schemas.microsoft.com/office/drawing/2014/main" id="{837A455A-422B-4962-9DA1-4E1AA3883638}"/>
              </a:ext>
            </a:extLst>
          </p:cNvPr>
          <p:cNvSpPr/>
          <p:nvPr/>
        </p:nvSpPr>
        <p:spPr>
          <a:xfrm rot="2700000" flipH="1" flipV="1">
            <a:off x="3599362" y="4316917"/>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2"/>
              </a:solidFill>
            </a:endParaRPr>
          </a:p>
        </p:txBody>
      </p:sp>
      <p:sp>
        <p:nvSpPr>
          <p:cNvPr id="41" name="Teardrop 1">
            <a:extLst>
              <a:ext uri="{FF2B5EF4-FFF2-40B4-BE49-F238E27FC236}">
                <a16:creationId xmlns="" xmlns:a16="http://schemas.microsoft.com/office/drawing/2014/main" id="{5D536CAA-5E72-492B-AAAA-927E3DD57475}"/>
              </a:ext>
            </a:extLst>
          </p:cNvPr>
          <p:cNvSpPr/>
          <p:nvPr/>
        </p:nvSpPr>
        <p:spPr>
          <a:xfrm rot="18805991" flipH="1" flipV="1">
            <a:off x="3546274" y="3952805"/>
            <a:ext cx="376862" cy="372930"/>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2"/>
              </a:solidFill>
            </a:endParaRPr>
          </a:p>
        </p:txBody>
      </p:sp>
      <p:sp>
        <p:nvSpPr>
          <p:cNvPr id="49" name="ZoneTexte 48">
            <a:extLst>
              <a:ext uri="{FF2B5EF4-FFF2-40B4-BE49-F238E27FC236}">
                <a16:creationId xmlns="" xmlns:a16="http://schemas.microsoft.com/office/drawing/2014/main" id="{AFB5608A-0CC5-493D-AEC4-DAFEFF45A5C9}"/>
              </a:ext>
            </a:extLst>
          </p:cNvPr>
          <p:cNvSpPr txBox="1"/>
          <p:nvPr/>
        </p:nvSpPr>
        <p:spPr>
          <a:xfrm>
            <a:off x="7426547" y="1872716"/>
            <a:ext cx="1273285" cy="1569660"/>
          </a:xfrm>
          <a:prstGeom prst="rect">
            <a:avLst/>
          </a:prstGeom>
          <a:noFill/>
        </p:spPr>
        <p:txBody>
          <a:bodyPr wrap="square">
            <a:spAutoFit/>
          </a:bodyPr>
          <a:lstStyle/>
          <a:p>
            <a:pPr lvl="0" algn="ctr"/>
            <a:r>
              <a:rPr lang="ar-DZ" sz="2400" b="1" dirty="0">
                <a:solidFill>
                  <a:schemeClr val="tx1">
                    <a:lumMod val="20000"/>
                    <a:lumOff val="80000"/>
                  </a:schemeClr>
                </a:solidFill>
                <a:effectLst>
                  <a:outerShdw blurRad="38100" dist="38100" dir="2700000" algn="tl">
                    <a:srgbClr val="000000">
                      <a:alpha val="43137"/>
                    </a:srgbClr>
                  </a:outerShdw>
                </a:effectLst>
              </a:rPr>
              <a:t>تحرير العقد من طرف موثق</a:t>
            </a:r>
            <a:endParaRPr lang="x-none" sz="2400" b="1" dirty="0">
              <a:solidFill>
                <a:schemeClr val="tx1">
                  <a:lumMod val="20000"/>
                  <a:lumOff val="80000"/>
                </a:schemeClr>
              </a:solidFill>
              <a:effectLst>
                <a:outerShdw blurRad="38100" dist="38100" dir="2700000" algn="tl">
                  <a:srgbClr val="000000">
                    <a:alpha val="43137"/>
                  </a:srgbClr>
                </a:outerShdw>
              </a:effectLst>
            </a:endParaRPr>
          </a:p>
        </p:txBody>
      </p:sp>
      <p:sp>
        <p:nvSpPr>
          <p:cNvPr id="51" name="ZoneTexte 50">
            <a:extLst>
              <a:ext uri="{FF2B5EF4-FFF2-40B4-BE49-F238E27FC236}">
                <a16:creationId xmlns="" xmlns:a16="http://schemas.microsoft.com/office/drawing/2014/main" id="{EC74B65B-E98C-48F9-B245-BC95569F90AD}"/>
              </a:ext>
            </a:extLst>
          </p:cNvPr>
          <p:cNvSpPr txBox="1"/>
          <p:nvPr/>
        </p:nvSpPr>
        <p:spPr>
          <a:xfrm>
            <a:off x="5221428" y="2787705"/>
            <a:ext cx="1355221" cy="954107"/>
          </a:xfrm>
          <a:prstGeom prst="rect">
            <a:avLst/>
          </a:prstGeom>
          <a:noFill/>
        </p:spPr>
        <p:txBody>
          <a:bodyPr wrap="square">
            <a:spAutoFit/>
          </a:bodyPr>
          <a:lstStyle/>
          <a:p>
            <a:pPr lvl="0" algn="ctr"/>
            <a:r>
              <a:rPr lang="ar-DZ" sz="2800" b="1" dirty="0">
                <a:solidFill>
                  <a:schemeClr val="tx1">
                    <a:lumMod val="20000"/>
                    <a:lumOff val="80000"/>
                  </a:schemeClr>
                </a:solidFill>
                <a:effectLst>
                  <a:outerShdw blurRad="38100" dist="38100" dir="2700000" algn="tl">
                    <a:srgbClr val="000000">
                      <a:alpha val="43137"/>
                    </a:srgbClr>
                  </a:outerShdw>
                </a:effectLst>
              </a:rPr>
              <a:t>تسجيل العقد</a:t>
            </a:r>
            <a:endParaRPr lang="x-none" sz="2800" b="1" dirty="0">
              <a:solidFill>
                <a:schemeClr val="tx1">
                  <a:lumMod val="20000"/>
                  <a:lumOff val="80000"/>
                </a:schemeClr>
              </a:solidFill>
              <a:effectLst>
                <a:outerShdw blurRad="38100" dist="38100" dir="2700000" algn="tl">
                  <a:srgbClr val="000000">
                    <a:alpha val="43137"/>
                  </a:srgbClr>
                </a:outerShdw>
              </a:effectLst>
            </a:endParaRPr>
          </a:p>
        </p:txBody>
      </p:sp>
      <p:sp>
        <p:nvSpPr>
          <p:cNvPr id="53" name="Round Same Side Corner Rectangle 6">
            <a:extLst>
              <a:ext uri="{FF2B5EF4-FFF2-40B4-BE49-F238E27FC236}">
                <a16:creationId xmlns="" xmlns:a16="http://schemas.microsoft.com/office/drawing/2014/main" id="{B7B7CDC5-E181-4250-A2D8-3785C2C6F78A}"/>
              </a:ext>
            </a:extLst>
          </p:cNvPr>
          <p:cNvSpPr/>
          <p:nvPr/>
        </p:nvSpPr>
        <p:spPr>
          <a:xfrm rot="2700000">
            <a:off x="5877833" y="3922567"/>
            <a:ext cx="149018" cy="433405"/>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4" name="Oval 44">
            <a:extLst>
              <a:ext uri="{FF2B5EF4-FFF2-40B4-BE49-F238E27FC236}">
                <a16:creationId xmlns="" xmlns:a16="http://schemas.microsoft.com/office/drawing/2014/main" id="{82D9D5A4-DC9F-47EE-A5CA-E64173DB9305}"/>
              </a:ext>
            </a:extLst>
          </p:cNvPr>
          <p:cNvSpPr>
            <a:spLocks noChangeAspect="1"/>
          </p:cNvSpPr>
          <p:nvPr/>
        </p:nvSpPr>
        <p:spPr>
          <a:xfrm>
            <a:off x="7909531" y="3471605"/>
            <a:ext cx="420737" cy="500966"/>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6" name="ZoneTexte 55">
            <a:extLst>
              <a:ext uri="{FF2B5EF4-FFF2-40B4-BE49-F238E27FC236}">
                <a16:creationId xmlns="" xmlns:a16="http://schemas.microsoft.com/office/drawing/2014/main" id="{F6CB55D7-F349-43BE-B69C-27853EA33345}"/>
              </a:ext>
            </a:extLst>
          </p:cNvPr>
          <p:cNvSpPr txBox="1"/>
          <p:nvPr/>
        </p:nvSpPr>
        <p:spPr>
          <a:xfrm>
            <a:off x="3170170" y="3053629"/>
            <a:ext cx="1053695" cy="954107"/>
          </a:xfrm>
          <a:prstGeom prst="rect">
            <a:avLst/>
          </a:prstGeom>
          <a:noFill/>
        </p:spPr>
        <p:txBody>
          <a:bodyPr wrap="square">
            <a:spAutoFit/>
          </a:bodyPr>
          <a:lstStyle>
            <a:defPPr>
              <a:defRPr lang="fr-FR"/>
            </a:defPPr>
            <a:lvl1pPr lvl="0" algn="ctr">
              <a:defRPr sz="2800" b="1">
                <a:solidFill>
                  <a:schemeClr val="tx1">
                    <a:lumMod val="20000"/>
                    <a:lumOff val="80000"/>
                  </a:schemeClr>
                </a:solidFill>
                <a:effectLst>
                  <a:outerShdw blurRad="38100" dist="38100" dir="2700000" algn="tl">
                    <a:srgbClr val="000000">
                      <a:alpha val="43137"/>
                    </a:srgbClr>
                  </a:outerShdw>
                </a:effectLst>
              </a:defRPr>
            </a:lvl1pPr>
          </a:lstStyle>
          <a:p>
            <a:r>
              <a:rPr lang="ar-DZ" dirty="0"/>
              <a:t>إشهار العقد</a:t>
            </a:r>
            <a:endParaRPr lang="x-none" dirty="0"/>
          </a:p>
        </p:txBody>
      </p:sp>
      <p:sp>
        <p:nvSpPr>
          <p:cNvPr id="58" name="ZoneTexte 57">
            <a:extLst>
              <a:ext uri="{FF2B5EF4-FFF2-40B4-BE49-F238E27FC236}">
                <a16:creationId xmlns="" xmlns:a16="http://schemas.microsoft.com/office/drawing/2014/main" id="{B57E8248-59AD-43FD-ACB7-451A343CA98D}"/>
              </a:ext>
            </a:extLst>
          </p:cNvPr>
          <p:cNvSpPr txBox="1"/>
          <p:nvPr/>
        </p:nvSpPr>
        <p:spPr>
          <a:xfrm>
            <a:off x="606298" y="2769664"/>
            <a:ext cx="1609388" cy="2246769"/>
          </a:xfrm>
          <a:prstGeom prst="rect">
            <a:avLst/>
          </a:prstGeom>
          <a:noFill/>
        </p:spPr>
        <p:txBody>
          <a:bodyPr wrap="square">
            <a:spAutoFit/>
          </a:bodyPr>
          <a:lstStyle>
            <a:defPPr>
              <a:defRPr lang="fr-FR"/>
            </a:defPPr>
            <a:lvl1pPr lvl="0" algn="ctr">
              <a:defRPr sz="2800" b="1">
                <a:solidFill>
                  <a:schemeClr val="tx1">
                    <a:lumMod val="20000"/>
                    <a:lumOff val="80000"/>
                  </a:schemeClr>
                </a:solidFill>
                <a:effectLst>
                  <a:outerShdw blurRad="38100" dist="38100" dir="2700000" algn="tl">
                    <a:srgbClr val="000000">
                      <a:alpha val="43137"/>
                    </a:srgbClr>
                  </a:outerShdw>
                </a:effectLst>
              </a:defRPr>
            </a:lvl1pPr>
          </a:lstStyle>
          <a:p>
            <a:r>
              <a:rPr lang="ar-DZ" dirty="0"/>
              <a:t>تبليغ الديوان الوطني للأراضي الفلاحية</a:t>
            </a:r>
            <a:endParaRPr lang="x-none" dirty="0"/>
          </a:p>
        </p:txBody>
      </p:sp>
      <p:sp>
        <p:nvSpPr>
          <p:cNvPr id="59" name="Rounded Rectangle 5">
            <a:extLst>
              <a:ext uri="{FF2B5EF4-FFF2-40B4-BE49-F238E27FC236}">
                <a16:creationId xmlns="" xmlns:a16="http://schemas.microsoft.com/office/drawing/2014/main" id="{24920A43-A600-472B-86AA-E198383016B7}"/>
              </a:ext>
            </a:extLst>
          </p:cNvPr>
          <p:cNvSpPr/>
          <p:nvPr/>
        </p:nvSpPr>
        <p:spPr>
          <a:xfrm flipH="1">
            <a:off x="1199625" y="4924339"/>
            <a:ext cx="392154" cy="346968"/>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1" name="Freeform 6">
            <a:extLst>
              <a:ext uri="{FF2B5EF4-FFF2-40B4-BE49-F238E27FC236}">
                <a16:creationId xmlns="" xmlns:a16="http://schemas.microsoft.com/office/drawing/2014/main" id="{B01D3B40-87C0-4114-8106-69BB4DE1E57A}"/>
              </a:ext>
            </a:extLst>
          </p:cNvPr>
          <p:cNvSpPr>
            <a:spLocks/>
          </p:cNvSpPr>
          <p:nvPr/>
        </p:nvSpPr>
        <p:spPr bwMode="gray">
          <a:xfrm>
            <a:off x="9020635" y="2951422"/>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62" name="AutoShape 7">
            <a:extLst>
              <a:ext uri="{FF2B5EF4-FFF2-40B4-BE49-F238E27FC236}">
                <a16:creationId xmlns="" xmlns:a16="http://schemas.microsoft.com/office/drawing/2014/main" id="{04ED6510-B545-4A3C-8FF9-59BB4E02EA61}"/>
              </a:ext>
            </a:extLst>
          </p:cNvPr>
          <p:cNvSpPr>
            <a:spLocks noChangeAspect="1" noChangeArrowheads="1" noTextEdit="1"/>
          </p:cNvSpPr>
          <p:nvPr/>
        </p:nvSpPr>
        <p:spPr bwMode="gray">
          <a:xfrm flipH="1">
            <a:off x="4868863" y="3071813"/>
            <a:ext cx="909637" cy="1244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fr-FR"/>
          </a:p>
        </p:txBody>
      </p:sp>
      <p:grpSp>
        <p:nvGrpSpPr>
          <p:cNvPr id="64" name="Group 9">
            <a:extLst>
              <a:ext uri="{FF2B5EF4-FFF2-40B4-BE49-F238E27FC236}">
                <a16:creationId xmlns="" xmlns:a16="http://schemas.microsoft.com/office/drawing/2014/main" id="{5BEE425E-B28B-4B59-B946-C50302D4A639}"/>
              </a:ext>
            </a:extLst>
          </p:cNvPr>
          <p:cNvGrpSpPr>
            <a:grpSpLocks/>
          </p:cNvGrpSpPr>
          <p:nvPr/>
        </p:nvGrpSpPr>
        <p:grpSpPr bwMode="auto">
          <a:xfrm>
            <a:off x="8939535" y="1457217"/>
            <a:ext cx="3079549" cy="1714511"/>
            <a:chOff x="1997" y="1314"/>
            <a:chExt cx="1889" cy="1009"/>
          </a:xfrm>
        </p:grpSpPr>
        <p:grpSp>
          <p:nvGrpSpPr>
            <p:cNvPr id="66" name="Group 10">
              <a:extLst>
                <a:ext uri="{FF2B5EF4-FFF2-40B4-BE49-F238E27FC236}">
                  <a16:creationId xmlns="" xmlns:a16="http://schemas.microsoft.com/office/drawing/2014/main" id="{A3AD1487-D47F-4275-AF56-55FFA4838146}"/>
                </a:ext>
              </a:extLst>
            </p:cNvPr>
            <p:cNvGrpSpPr>
              <a:grpSpLocks/>
            </p:cNvGrpSpPr>
            <p:nvPr/>
          </p:nvGrpSpPr>
          <p:grpSpPr bwMode="auto">
            <a:xfrm>
              <a:off x="1997" y="1404"/>
              <a:ext cx="1889" cy="919"/>
              <a:chOff x="1973" y="1027"/>
              <a:chExt cx="1926" cy="937"/>
            </a:xfrm>
          </p:grpSpPr>
          <p:sp>
            <p:nvSpPr>
              <p:cNvPr id="71" name="Oval 11">
                <a:extLst>
                  <a:ext uri="{FF2B5EF4-FFF2-40B4-BE49-F238E27FC236}">
                    <a16:creationId xmlns="" xmlns:a16="http://schemas.microsoft.com/office/drawing/2014/main" id="{02E7605F-E716-416C-9C5E-703314671FEE}"/>
                  </a:ext>
                </a:extLst>
              </p:cNvPr>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p:spPr>
            <p:txBody>
              <a:bodyPr wrap="none" anchor="ctr"/>
              <a:lstStyle/>
              <a:p>
                <a:pPr>
                  <a:defRPr/>
                </a:pPr>
                <a:endParaRPr lang="zh-CN" altLang="en-US">
                  <a:latin typeface="Arial" charset="0"/>
                  <a:ea typeface="宋体" pitchFamily="2" charset="-122"/>
                </a:endParaRPr>
              </a:p>
            </p:txBody>
          </p:sp>
          <p:sp>
            <p:nvSpPr>
              <p:cNvPr id="72" name="Oval 12">
                <a:extLst>
                  <a:ext uri="{FF2B5EF4-FFF2-40B4-BE49-F238E27FC236}">
                    <a16:creationId xmlns="" xmlns:a16="http://schemas.microsoft.com/office/drawing/2014/main" id="{B8E71144-4DCA-4B6C-87E9-657D2184ADBA}"/>
                  </a:ext>
                </a:extLst>
              </p:cNvPr>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p:spPr>
            <p:txBody>
              <a:bodyPr wrap="none" anchor="ctr"/>
              <a:lstStyle/>
              <a:p>
                <a:pPr>
                  <a:defRPr/>
                </a:pPr>
                <a:endParaRPr lang="zh-CN" altLang="en-US">
                  <a:latin typeface="Arial" charset="0"/>
                  <a:ea typeface="宋体" pitchFamily="2" charset="-122"/>
                </a:endParaRPr>
              </a:p>
            </p:txBody>
          </p:sp>
        </p:grpSp>
        <p:sp>
          <p:nvSpPr>
            <p:cNvPr id="67" name="Oval 13">
              <a:extLst>
                <a:ext uri="{FF2B5EF4-FFF2-40B4-BE49-F238E27FC236}">
                  <a16:creationId xmlns="" xmlns:a16="http://schemas.microsoft.com/office/drawing/2014/main" id="{731FBFB7-85D4-4569-9329-DD7FC23201C1}"/>
                </a:ext>
              </a:extLst>
            </p:cNvPr>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p:spPr>
          <p:txBody>
            <a:bodyPr vert="eaVert" wrap="none" anchor="ctr"/>
            <a:lstStyle/>
            <a:p>
              <a:pPr>
                <a:defRPr/>
              </a:pPr>
              <a:endParaRPr lang="zh-CN" altLang="en-US">
                <a:latin typeface="Arial" charset="0"/>
                <a:ea typeface="宋体" pitchFamily="2" charset="-122"/>
              </a:endParaRPr>
            </a:p>
          </p:txBody>
        </p:sp>
        <p:sp>
          <p:nvSpPr>
            <p:cNvPr id="68" name="Oval 14">
              <a:extLst>
                <a:ext uri="{FF2B5EF4-FFF2-40B4-BE49-F238E27FC236}">
                  <a16:creationId xmlns="" xmlns:a16="http://schemas.microsoft.com/office/drawing/2014/main" id="{C4456E5C-6C26-40A2-9395-0746BBC4E906}"/>
                </a:ext>
              </a:extLst>
            </p:cNvPr>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p:spPr>
          <p:txBody>
            <a:bodyPr vert="eaVert" wrap="none" anchor="ctr"/>
            <a:lstStyle/>
            <a:p>
              <a:pPr>
                <a:defRPr/>
              </a:pPr>
              <a:endParaRPr lang="zh-CN" altLang="en-US">
                <a:latin typeface="Arial" charset="0"/>
                <a:ea typeface="宋体" pitchFamily="2" charset="-122"/>
              </a:endParaRPr>
            </a:p>
          </p:txBody>
        </p:sp>
        <p:sp>
          <p:nvSpPr>
            <p:cNvPr id="69" name="Oval 15">
              <a:extLst>
                <a:ext uri="{FF2B5EF4-FFF2-40B4-BE49-F238E27FC236}">
                  <a16:creationId xmlns="" xmlns:a16="http://schemas.microsoft.com/office/drawing/2014/main" id="{03F19F9E-DB17-472E-9D14-2AD08AB4BFBA}"/>
                </a:ext>
              </a:extLst>
            </p:cNvPr>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p:spPr>
          <p:txBody>
            <a:bodyPr vert="eaVert" wrap="none" anchor="ctr"/>
            <a:lstStyle/>
            <a:p>
              <a:pPr>
                <a:defRPr/>
              </a:pPr>
              <a:endParaRPr lang="zh-CN" altLang="en-US">
                <a:latin typeface="Arial" charset="0"/>
                <a:ea typeface="宋体" pitchFamily="2" charset="-122"/>
              </a:endParaRPr>
            </a:p>
          </p:txBody>
        </p:sp>
        <p:sp>
          <p:nvSpPr>
            <p:cNvPr id="70" name="Oval 16">
              <a:extLst>
                <a:ext uri="{FF2B5EF4-FFF2-40B4-BE49-F238E27FC236}">
                  <a16:creationId xmlns="" xmlns:a16="http://schemas.microsoft.com/office/drawing/2014/main" id="{4442201D-4596-4516-A2FC-3E7891F5D0B4}"/>
                </a:ext>
              </a:extLst>
            </p:cNvPr>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p:spPr>
          <p:txBody>
            <a:bodyPr vert="eaVert" wrap="none" anchor="ctr"/>
            <a:lstStyle/>
            <a:p>
              <a:pPr>
                <a:defRPr/>
              </a:pPr>
              <a:endParaRPr lang="zh-CN" altLang="en-US">
                <a:latin typeface="Arial" charset="0"/>
                <a:ea typeface="宋体" pitchFamily="2" charset="-122"/>
              </a:endParaRPr>
            </a:p>
          </p:txBody>
        </p:sp>
      </p:grpSp>
      <p:sp>
        <p:nvSpPr>
          <p:cNvPr id="47" name="ZoneTexte 46">
            <a:extLst>
              <a:ext uri="{FF2B5EF4-FFF2-40B4-BE49-F238E27FC236}">
                <a16:creationId xmlns="" xmlns:a16="http://schemas.microsoft.com/office/drawing/2014/main" id="{B08F98FB-F43A-4483-B201-B56907E6BA7D}"/>
              </a:ext>
            </a:extLst>
          </p:cNvPr>
          <p:cNvSpPr txBox="1"/>
          <p:nvPr/>
        </p:nvSpPr>
        <p:spPr>
          <a:xfrm>
            <a:off x="9420893" y="1457217"/>
            <a:ext cx="2116834" cy="1200329"/>
          </a:xfrm>
          <a:prstGeom prst="rect">
            <a:avLst/>
          </a:prstGeom>
          <a:noFill/>
        </p:spPr>
        <p:txBody>
          <a:bodyPr wrap="square">
            <a:spAutoFit/>
          </a:bodyPr>
          <a:lstStyle/>
          <a:p>
            <a:pPr lvl="0" algn="ctr"/>
            <a:r>
              <a:rPr lang="ar-DZ" sz="3600" dirty="0">
                <a:solidFill>
                  <a:schemeClr val="accent6">
                    <a:lumMod val="50000"/>
                  </a:schemeClr>
                </a:solidFill>
                <a:effectLst>
                  <a:outerShdw blurRad="38100" dist="38100" dir="2700000" algn="tl">
                    <a:srgbClr val="000000">
                      <a:alpha val="43137"/>
                    </a:srgbClr>
                  </a:outerShdw>
                </a:effectLst>
              </a:rPr>
              <a:t>إجراءات الشراكة</a:t>
            </a:r>
            <a:endParaRPr lang="x-none" sz="3600" dirty="0">
              <a:solidFill>
                <a:schemeClr val="accent6">
                  <a:lumMod val="50000"/>
                </a:schemeClr>
              </a:solidFill>
              <a:effectLst>
                <a:outerShdw blurRad="38100" dist="38100" dir="2700000" algn="tl">
                  <a:srgbClr val="000000">
                    <a:alpha val="43137"/>
                  </a:srgbClr>
                </a:outerShdw>
              </a:effectLst>
            </a:endParaRPr>
          </a:p>
        </p:txBody>
      </p:sp>
      <p:sp>
        <p:nvSpPr>
          <p:cNvPr id="27" name="Titre 1">
            <a:extLst>
              <a:ext uri="{FF2B5EF4-FFF2-40B4-BE49-F238E27FC236}">
                <a16:creationId xmlns="" xmlns:a16="http://schemas.microsoft.com/office/drawing/2014/main" id="{3DE62927-3FD0-43CA-8742-F3895CFED573}"/>
              </a:ext>
            </a:extLst>
          </p:cNvPr>
          <p:cNvSpPr txBox="1">
            <a:spLocks/>
          </p:cNvSpPr>
          <p:nvPr/>
        </p:nvSpPr>
        <p:spPr bwMode="gray">
          <a:xfrm>
            <a:off x="384635" y="211833"/>
            <a:ext cx="8636000"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200" algn="l" rtl="0" fontAlgn="base">
              <a:spcBef>
                <a:spcPct val="0"/>
              </a:spcBef>
              <a:spcAft>
                <a:spcPct val="0"/>
              </a:spcAft>
              <a:defRPr sz="4400" b="1">
                <a:solidFill>
                  <a:srgbClr val="FFFFFF"/>
                </a:solidFill>
                <a:latin typeface="Arial" charset="0"/>
              </a:defRPr>
            </a:lvl6pPr>
            <a:lvl7pPr marL="914400" algn="l" rtl="0" fontAlgn="base">
              <a:spcBef>
                <a:spcPct val="0"/>
              </a:spcBef>
              <a:spcAft>
                <a:spcPct val="0"/>
              </a:spcAft>
              <a:defRPr sz="4400" b="1">
                <a:solidFill>
                  <a:srgbClr val="FFFFFF"/>
                </a:solidFill>
                <a:latin typeface="Arial" charset="0"/>
              </a:defRPr>
            </a:lvl7pPr>
            <a:lvl8pPr marL="1371600" algn="l" rtl="0" fontAlgn="base">
              <a:spcBef>
                <a:spcPct val="0"/>
              </a:spcBef>
              <a:spcAft>
                <a:spcPct val="0"/>
              </a:spcAft>
              <a:defRPr sz="4400" b="1">
                <a:solidFill>
                  <a:srgbClr val="FFFFFF"/>
                </a:solidFill>
                <a:latin typeface="Arial" charset="0"/>
              </a:defRPr>
            </a:lvl8pPr>
            <a:lvl9pPr marL="1828800" algn="l" rtl="0" fontAlgn="base">
              <a:spcBef>
                <a:spcPct val="0"/>
              </a:spcBef>
              <a:spcAft>
                <a:spcPct val="0"/>
              </a:spcAft>
              <a:defRPr sz="4400" b="1">
                <a:solidFill>
                  <a:srgbClr val="FFFFFF"/>
                </a:solidFill>
                <a:latin typeface="Arial" charset="0"/>
              </a:defRPr>
            </a:lvl9pPr>
          </a:lstStyle>
          <a:p>
            <a:r>
              <a:rPr lang="ar-DZ" kern="0" dirty="0"/>
              <a:t>العقد الرسمي</a:t>
            </a:r>
            <a:endParaRPr lang="x-none" kern="0" dirty="0"/>
          </a:p>
        </p:txBody>
      </p:sp>
      <p:sp>
        <p:nvSpPr>
          <p:cNvPr id="3" name="Espace réservé du numéro de diapositive 2">
            <a:extLst>
              <a:ext uri="{FF2B5EF4-FFF2-40B4-BE49-F238E27FC236}">
                <a16:creationId xmlns="" xmlns:a16="http://schemas.microsoft.com/office/drawing/2014/main" id="{7399BB6A-3C74-4CBF-AF40-4006C86B6F74}"/>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18</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35879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258CDCFA-5C12-84E3-BD35-6A804037574A}"/>
              </a:ext>
            </a:extLst>
          </p:cNvPr>
          <p:cNvSpPr>
            <a:spLocks noGrp="1"/>
          </p:cNvSpPr>
          <p:nvPr>
            <p:ph idx="1"/>
          </p:nvPr>
        </p:nvSpPr>
        <p:spPr/>
        <p:txBody>
          <a:bodyPr/>
          <a:lstStyle/>
          <a:p>
            <a:pPr algn="just" rtl="1"/>
            <a:r>
              <a:rPr lang="ar-DZ" dirty="0"/>
              <a:t>إن أول ضمانة لعقد الشراكة وهي الرسمية أهدرها المشرع في القانون 10-03 بنصه على باقي الإجراءات، فكان عليه  تبنى الرسمية فقط .لما توفره من استقرار في المعاملات  والحجية المطلقة التي </a:t>
            </a:r>
            <a:r>
              <a:rPr lang="ar-DZ" dirty="0" smtClean="0"/>
              <a:t>توفرها ولان الشهر اجراء لاحق للعقد فالعقد صحيح.</a:t>
            </a:r>
            <a:endParaRPr lang="ar-DZ" dirty="0"/>
          </a:p>
          <a:p>
            <a:pPr algn="just" rtl="1"/>
            <a:r>
              <a:rPr lang="ar-DZ" dirty="0"/>
              <a:t>أما عن الشهر فكان من الأنسب أن يكون لدى الديوان الوطني للأراضي الفلاحية لما له من سلطة الرقابة على المستثمرات </a:t>
            </a:r>
            <a:r>
              <a:rPr lang="ar-DZ" dirty="0" err="1"/>
              <a:t>الفلاحية </a:t>
            </a:r>
            <a:r>
              <a:rPr lang="ar-DZ" sz="1800" dirty="0">
                <a:effectLst/>
                <a:latin typeface="Calibri" panose="020F0502020204030204" pitchFamily="34" charset="0"/>
                <a:ea typeface="Calibri" panose="020F0502020204030204" pitchFamily="34" charset="0"/>
                <a:cs typeface="Arial" panose="020B0604020202020204" pitchFamily="34" charset="0"/>
              </a:rPr>
              <a:t>.</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x-none" dirty="0"/>
          </a:p>
        </p:txBody>
      </p:sp>
      <p:sp>
        <p:nvSpPr>
          <p:cNvPr id="4" name="Titre 1">
            <a:extLst>
              <a:ext uri="{FF2B5EF4-FFF2-40B4-BE49-F238E27FC236}">
                <a16:creationId xmlns="" xmlns:a16="http://schemas.microsoft.com/office/drawing/2014/main" id="{7053BC5B-EA70-4AA0-B082-6E9056C1EE73}"/>
              </a:ext>
            </a:extLst>
          </p:cNvPr>
          <p:cNvSpPr>
            <a:spLocks noGrp="1"/>
          </p:cNvSpPr>
          <p:nvPr>
            <p:ph type="title"/>
          </p:nvPr>
        </p:nvSpPr>
        <p:spPr>
          <a:xfrm>
            <a:off x="609600" y="238126"/>
            <a:ext cx="8636000" cy="868363"/>
          </a:xfrm>
        </p:spPr>
        <p:txBody>
          <a:bodyPr/>
          <a:lstStyle/>
          <a:p>
            <a:r>
              <a:rPr lang="ar-DZ" dirty="0"/>
              <a:t>العقد الرسمي</a:t>
            </a:r>
            <a:endParaRPr lang="x-none" dirty="0"/>
          </a:p>
        </p:txBody>
      </p:sp>
      <p:sp>
        <p:nvSpPr>
          <p:cNvPr id="5" name="Espace réservé du numéro de diapositive 4">
            <a:extLst>
              <a:ext uri="{FF2B5EF4-FFF2-40B4-BE49-F238E27FC236}">
                <a16:creationId xmlns="" xmlns:a16="http://schemas.microsoft.com/office/drawing/2014/main" id="{4AB94DE8-7DA0-4A0D-9C5E-EA536B74EF99}"/>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19</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5516082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 xmlns:a16="http://schemas.microsoft.com/office/drawing/2014/main" id="{E542962D-1088-439F-81E9-05D9CE2F3054}"/>
              </a:ext>
            </a:extLst>
          </p:cNvPr>
          <p:cNvSpPr>
            <a:spLocks noGrp="1" noChangeArrowheads="1"/>
          </p:cNvSpPr>
          <p:nvPr>
            <p:ph type="ctrTitle"/>
          </p:nvPr>
        </p:nvSpPr>
        <p:spPr>
          <a:xfrm>
            <a:off x="2417067" y="3936380"/>
            <a:ext cx="9478628" cy="1915343"/>
          </a:xfrm>
        </p:spPr>
        <p:txBody>
          <a:bodyPr/>
          <a:lstStyle/>
          <a:p>
            <a:pPr eaLnBrk="1" hangingPunct="1"/>
            <a:r>
              <a:rPr lang="ar-DZ" sz="3200" kern="100" dirty="0">
                <a:effectLst/>
                <a:latin typeface="Calibri" panose="020F0502020204030204" pitchFamily="34" charset="0"/>
                <a:ea typeface="Calibri" panose="020F0502020204030204" pitchFamily="34" charset="0"/>
                <a:cs typeface="Arial" panose="020B0604020202020204" pitchFamily="34" charset="0"/>
              </a:rPr>
              <a:t>عنوان المداخلة</a:t>
            </a:r>
            <a:r>
              <a:rPr lang="en-US" altLang="zh-CN" sz="2800" dirty="0">
                <a:solidFill>
                  <a:schemeClr val="tx2"/>
                </a:solidFill>
                <a:ea typeface="宋体" panose="02010600030101010101" pitchFamily="2" charset="-122"/>
              </a:rPr>
              <a:t/>
            </a:r>
            <a:br>
              <a:rPr lang="en-US" altLang="zh-CN" sz="2800" dirty="0">
                <a:solidFill>
                  <a:schemeClr val="tx2"/>
                </a:solidFill>
                <a:ea typeface="宋体" panose="02010600030101010101" pitchFamily="2" charset="-122"/>
              </a:rPr>
            </a:br>
            <a:r>
              <a:rPr lang="ar-DZ" sz="6000" kern="100" dirty="0">
                <a:effectLst/>
                <a:latin typeface="Calibri" panose="020F0502020204030204" pitchFamily="34" charset="0"/>
                <a:ea typeface="Calibri" panose="020F0502020204030204" pitchFamily="34" charset="0"/>
                <a:cs typeface="Arial" panose="020B0604020202020204" pitchFamily="34" charset="0"/>
              </a:rPr>
              <a:t>ضمانات ومعوقات الشراكة في المستثمرات الفلاحية</a:t>
            </a:r>
            <a:r>
              <a:rPr lang="ar-DZ" sz="2000" kern="100" dirty="0">
                <a:effectLst/>
                <a:latin typeface="Calibri" panose="020F0502020204030204" pitchFamily="34" charset="0"/>
                <a:ea typeface="Calibri" panose="020F0502020204030204" pitchFamily="34" charset="0"/>
                <a:cs typeface="Arial" panose="020B0604020202020204" pitchFamily="34" charset="0"/>
              </a:rPr>
              <a:t/>
            </a:r>
            <a:br>
              <a:rPr lang="ar-DZ" sz="2000" kern="100" dirty="0">
                <a:effectLst/>
                <a:latin typeface="Calibri" panose="020F0502020204030204" pitchFamily="34" charset="0"/>
                <a:ea typeface="Calibri" panose="020F0502020204030204" pitchFamily="34" charset="0"/>
                <a:cs typeface="Arial" panose="020B0604020202020204" pitchFamily="34" charset="0"/>
              </a:rPr>
            </a:br>
            <a:r>
              <a:rPr lang="ar-DZ" sz="6000" kern="100" dirty="0">
                <a:effectLst/>
                <a:latin typeface="Calibri" panose="020F0502020204030204" pitchFamily="34" charset="0"/>
                <a:ea typeface="Calibri" panose="020F0502020204030204" pitchFamily="34" charset="0"/>
                <a:cs typeface="Arial" panose="020B0604020202020204" pitchFamily="34" charset="0"/>
              </a:rPr>
              <a:t/>
            </a:r>
            <a:br>
              <a:rPr lang="ar-DZ" sz="6000" kern="100" dirty="0">
                <a:effectLst/>
                <a:latin typeface="Calibri" panose="020F0502020204030204" pitchFamily="34" charset="0"/>
                <a:ea typeface="Calibri" panose="020F0502020204030204" pitchFamily="34" charset="0"/>
                <a:cs typeface="Arial" panose="020B0604020202020204" pitchFamily="34" charset="0"/>
              </a:rPr>
            </a:br>
            <a:endParaRPr lang="en-US" altLang="zh-CN" sz="6000" dirty="0">
              <a:ea typeface="宋体" panose="02010600030101010101" pitchFamily="2" charset="-122"/>
            </a:endParaRPr>
          </a:p>
        </p:txBody>
      </p:sp>
      <p:sp>
        <p:nvSpPr>
          <p:cNvPr id="2" name="Sous-titre 1">
            <a:extLst>
              <a:ext uri="{FF2B5EF4-FFF2-40B4-BE49-F238E27FC236}">
                <a16:creationId xmlns="" xmlns:a16="http://schemas.microsoft.com/office/drawing/2014/main" id="{97BE8E42-7B70-4452-A275-A55AAF32DC5A}"/>
              </a:ext>
            </a:extLst>
          </p:cNvPr>
          <p:cNvSpPr>
            <a:spLocks noGrp="1"/>
          </p:cNvSpPr>
          <p:nvPr>
            <p:ph type="subTitle" idx="1"/>
          </p:nvPr>
        </p:nvSpPr>
        <p:spPr>
          <a:xfrm>
            <a:off x="209727" y="869005"/>
            <a:ext cx="1199623" cy="389344"/>
          </a:xfrm>
          <a:solidFill>
            <a:schemeClr val="bg1"/>
          </a:solidFill>
        </p:spPr>
        <p:txBody>
          <a:bodyPr/>
          <a:lstStyle/>
          <a:p>
            <a:endParaRPr lang="fr-FR" dirty="0"/>
          </a:p>
        </p:txBody>
      </p:sp>
      <p:sp>
        <p:nvSpPr>
          <p:cNvPr id="3" name="Espace réservé du numéro de diapositive 2">
            <a:extLst>
              <a:ext uri="{FF2B5EF4-FFF2-40B4-BE49-F238E27FC236}">
                <a16:creationId xmlns="" xmlns:a16="http://schemas.microsoft.com/office/drawing/2014/main" id="{5CD9E30B-7CDA-479F-A095-4E0CF479D89C}"/>
              </a:ext>
            </a:extLst>
          </p:cNvPr>
          <p:cNvSpPr>
            <a:spLocks noGrp="1"/>
          </p:cNvSpPr>
          <p:nvPr>
            <p:ph type="sldNum" sz="quarter" idx="12"/>
          </p:nvPr>
        </p:nvSpPr>
        <p:spPr>
          <a:xfrm>
            <a:off x="11694253" y="6193580"/>
            <a:ext cx="298043" cy="317500"/>
          </a:xfrm>
          <a:noFill/>
          <a:ln>
            <a:noFill/>
          </a:ln>
          <a:effectLst/>
        </p:spPr>
        <p:txBody>
          <a:bodyPr vert="horz" wrap="square" lIns="91440" tIns="45720" rIns="91440" bIns="45720" numCol="1" anchor="t" anchorCtr="0" compatLnSpc="1">
            <a:prstTxWarp prst="textNoShape">
              <a:avLst/>
            </a:prstTxWarp>
          </a:bodyPr>
          <a:lstStyle/>
          <a:p>
            <a:fld id="{5DA7C84C-CC8F-4B74-ACA5-85A25A26D7A9}" type="slidenum">
              <a:rPr lang="zh-CN" altLang="en-US" sz="1100" b="1" smtClean="0">
                <a:effectLst>
                  <a:outerShdw blurRad="38100" dist="38100" dir="2700000" algn="tl">
                    <a:srgbClr val="000000">
                      <a:alpha val="43137"/>
                    </a:srgbClr>
                  </a:outerShdw>
                </a:effectLst>
              </a:rPr>
              <a:pPr/>
              <a:t>2</a:t>
            </a:fld>
            <a:endParaRPr lang="en-US" altLang="zh-CN" sz="11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38">
            <a:extLst>
              <a:ext uri="{FF2B5EF4-FFF2-40B4-BE49-F238E27FC236}">
                <a16:creationId xmlns="" xmlns:a16="http://schemas.microsoft.com/office/drawing/2014/main" id="{34E084EE-5B19-46CA-BE16-0E66711BFCA8}"/>
              </a:ext>
            </a:extLst>
          </p:cNvPr>
          <p:cNvGrpSpPr/>
          <p:nvPr/>
        </p:nvGrpSpPr>
        <p:grpSpPr>
          <a:xfrm rot="4294608" flipH="1">
            <a:off x="3806747" y="2033160"/>
            <a:ext cx="1777302" cy="1717132"/>
            <a:chOff x="4872705" y="890344"/>
            <a:chExt cx="2446591" cy="3508285"/>
          </a:xfrm>
        </p:grpSpPr>
        <p:sp>
          <p:nvSpPr>
            <p:cNvPr id="13" name="Shape 16">
              <a:extLst>
                <a:ext uri="{FF2B5EF4-FFF2-40B4-BE49-F238E27FC236}">
                  <a16:creationId xmlns="" xmlns:a16="http://schemas.microsoft.com/office/drawing/2014/main" id="{E83CB70E-0A6E-4C26-9ED1-FB286998CB1B}"/>
                </a:ext>
              </a:extLst>
            </p:cNvPr>
            <p:cNvSpPr/>
            <p:nvPr/>
          </p:nvSpPr>
          <p:spPr>
            <a:xfrm rot="4396374">
              <a:off x="4341858" y="1421191"/>
              <a:ext cx="3508285" cy="2446591"/>
            </a:xfrm>
            <a:prstGeom prst="swooshArrow">
              <a:avLst>
                <a:gd name="adj1" fmla="val 16310"/>
                <a:gd name="adj2" fmla="val 3137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4" name="Oval 17">
              <a:extLst>
                <a:ext uri="{FF2B5EF4-FFF2-40B4-BE49-F238E27FC236}">
                  <a16:creationId xmlns="" xmlns:a16="http://schemas.microsoft.com/office/drawing/2014/main" id="{801C6C6F-85D2-4252-AFCC-EB5689B3CCDE}"/>
                </a:ext>
              </a:extLst>
            </p:cNvPr>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5" name="Oval 18">
              <a:extLst>
                <a:ext uri="{FF2B5EF4-FFF2-40B4-BE49-F238E27FC236}">
                  <a16:creationId xmlns="" xmlns:a16="http://schemas.microsoft.com/office/drawing/2014/main" id="{D11A74C9-83D6-4B00-8C35-17094DED73E0}"/>
                </a:ext>
              </a:extLst>
            </p:cNvPr>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Oval 19">
              <a:extLst>
                <a:ext uri="{FF2B5EF4-FFF2-40B4-BE49-F238E27FC236}">
                  <a16:creationId xmlns="" xmlns:a16="http://schemas.microsoft.com/office/drawing/2014/main" id="{73696FB4-1414-4697-A3EB-98E5219482F7}"/>
                </a:ext>
              </a:extLst>
            </p:cNvPr>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1" name="Groupe 10">
            <a:extLst>
              <a:ext uri="{FF2B5EF4-FFF2-40B4-BE49-F238E27FC236}">
                <a16:creationId xmlns="" xmlns:a16="http://schemas.microsoft.com/office/drawing/2014/main" id="{6D5DB1C1-3BA8-44ED-87D8-D4507A57099F}"/>
              </a:ext>
            </a:extLst>
          </p:cNvPr>
          <p:cNvGrpSpPr/>
          <p:nvPr/>
        </p:nvGrpSpPr>
        <p:grpSpPr>
          <a:xfrm flipH="1">
            <a:off x="288960" y="940950"/>
            <a:ext cx="8521107" cy="5629840"/>
            <a:chOff x="1082992" y="1263182"/>
            <a:chExt cx="5547430" cy="4902819"/>
          </a:xfrm>
        </p:grpSpPr>
        <p:sp>
          <p:nvSpPr>
            <p:cNvPr id="7" name="流程图: 决策 20">
              <a:extLst>
                <a:ext uri="{FF2B5EF4-FFF2-40B4-BE49-F238E27FC236}">
                  <a16:creationId xmlns="" xmlns:a16="http://schemas.microsoft.com/office/drawing/2014/main" id="{EEF10C07-0B4C-48DA-AC10-7816E92C84A3}"/>
                </a:ext>
              </a:extLst>
            </p:cNvPr>
            <p:cNvSpPr/>
            <p:nvPr/>
          </p:nvSpPr>
          <p:spPr>
            <a:xfrm>
              <a:off x="3929941" y="1263182"/>
              <a:ext cx="1740327" cy="1627572"/>
            </a:xfrm>
            <a:prstGeom prst="flowChartDecisi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solidFill>
                    <a:schemeClr val="tx1">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النشرة المحلية للولاية</a:t>
              </a:r>
              <a:endParaRPr lang="zh-CN" altLang="en-US" sz="2530" b="1" dirty="0">
                <a:solidFill>
                  <a:schemeClr val="tx1">
                    <a:lumMod val="20000"/>
                    <a:lumOff val="80000"/>
                  </a:schemeClr>
                </a:solidFill>
                <a:effectLst>
                  <a:outerShdw blurRad="38100" dist="38100" dir="2700000" algn="tl">
                    <a:srgbClr val="000000">
                      <a:alpha val="43137"/>
                    </a:srgbClr>
                  </a:outerShdw>
                </a:effectLst>
                <a:latin typeface="HelveticaNeueLT Pro 35 Th" pitchFamily="34" charset="0"/>
              </a:endParaRPr>
            </a:p>
          </p:txBody>
        </p:sp>
        <p:sp>
          <p:nvSpPr>
            <p:cNvPr id="8" name="流程图: 决策 21">
              <a:extLst>
                <a:ext uri="{FF2B5EF4-FFF2-40B4-BE49-F238E27FC236}">
                  <a16:creationId xmlns="" xmlns:a16="http://schemas.microsoft.com/office/drawing/2014/main" id="{19E04C25-BFB5-44FD-8EC6-7BE9DB7B5E88}"/>
                </a:ext>
              </a:extLst>
            </p:cNvPr>
            <p:cNvSpPr/>
            <p:nvPr/>
          </p:nvSpPr>
          <p:spPr>
            <a:xfrm>
              <a:off x="3737463" y="4289177"/>
              <a:ext cx="2113745" cy="1876824"/>
            </a:xfrm>
            <a:prstGeom prst="flowChartDecisi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في المحافظة العقارية</a:t>
              </a:r>
              <a:endParaRPr lang="zh-CN" altLang="en-US" sz="2530" b="1" dirty="0">
                <a:effectLst>
                  <a:outerShdw blurRad="38100" dist="38100" dir="2700000" algn="tl">
                    <a:srgbClr val="000000">
                      <a:alpha val="43137"/>
                    </a:srgbClr>
                  </a:outerShdw>
                </a:effectLst>
                <a:latin typeface="HelveticaNeueLT Pro 35 Th" pitchFamily="34" charset="0"/>
              </a:endParaRPr>
            </a:p>
          </p:txBody>
        </p:sp>
        <p:sp>
          <p:nvSpPr>
            <p:cNvPr id="9" name="流程图: 决策 22">
              <a:extLst>
                <a:ext uri="{FF2B5EF4-FFF2-40B4-BE49-F238E27FC236}">
                  <a16:creationId xmlns="" xmlns:a16="http://schemas.microsoft.com/office/drawing/2014/main" id="{44E3049A-1CBF-4C90-B5B9-6F3A21261DE2}"/>
                </a:ext>
              </a:extLst>
            </p:cNvPr>
            <p:cNvSpPr/>
            <p:nvPr/>
          </p:nvSpPr>
          <p:spPr>
            <a:xfrm>
              <a:off x="1082992" y="2136041"/>
              <a:ext cx="2654470" cy="2585917"/>
            </a:xfrm>
            <a:prstGeom prst="flowChartDecisi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zh-CN" sz="3375" dirty="0">
                  <a:solidFill>
                    <a:srgbClr val="FF0000"/>
                  </a:solidFill>
                  <a:effectLst>
                    <a:outerShdw blurRad="38100" dist="38100" dir="2700000" algn="tl">
                      <a:srgbClr val="000000">
                        <a:alpha val="43137"/>
                      </a:srgbClr>
                    </a:outerShdw>
                  </a:effectLst>
                  <a:latin typeface="HelveticaNeueLT Pro 35 Th" pitchFamily="34" charset="0"/>
                </a:rPr>
                <a:t>هل يتم الشهر على مستوى؟</a:t>
              </a:r>
              <a:endParaRPr lang="zh-CN" altLang="en-US" sz="3375" dirty="0">
                <a:solidFill>
                  <a:srgbClr val="FF0000"/>
                </a:solidFill>
                <a:effectLst>
                  <a:outerShdw blurRad="38100" dist="38100" dir="2700000" algn="tl">
                    <a:srgbClr val="000000">
                      <a:alpha val="43137"/>
                    </a:srgbClr>
                  </a:outerShdw>
                </a:effectLst>
                <a:latin typeface="HelveticaNeueLT Pro 35 Th" pitchFamily="34" charset="0"/>
              </a:endParaRPr>
            </a:p>
          </p:txBody>
        </p:sp>
        <p:sp>
          <p:nvSpPr>
            <p:cNvPr id="10" name="流程图: 决策 23">
              <a:extLst>
                <a:ext uri="{FF2B5EF4-FFF2-40B4-BE49-F238E27FC236}">
                  <a16:creationId xmlns="" xmlns:a16="http://schemas.microsoft.com/office/drawing/2014/main" id="{C01E9A72-1EC6-41E5-9992-893FBDE4ED05}"/>
                </a:ext>
              </a:extLst>
            </p:cNvPr>
            <p:cNvSpPr/>
            <p:nvPr/>
          </p:nvSpPr>
          <p:spPr>
            <a:xfrm>
              <a:off x="4613844" y="2572045"/>
              <a:ext cx="2016578" cy="1709116"/>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2400" b="1" dirty="0" smtClean="0">
                  <a:solidFill>
                    <a:schemeClr val="tx1">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النشرة الرسمية </a:t>
              </a:r>
              <a:r>
                <a:rPr lang="ar-DZ" sz="2400" b="1" dirty="0">
                  <a:solidFill>
                    <a:schemeClr val="tx1">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للإعلانات القانونية "</a:t>
              </a:r>
              <a:r>
                <a:rPr lang="fr-FR" sz="2400" b="1" dirty="0">
                  <a:solidFill>
                    <a:schemeClr val="tx1">
                      <a:lumMod val="20000"/>
                      <a:lumOff val="8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BOAL</a:t>
              </a:r>
              <a:r>
                <a:rPr lang="fr-FR" sz="2400" b="1" dirty="0">
                  <a:solidFill>
                    <a:schemeClr val="tx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r>
                <a:rPr lang="ar-DZ" sz="2400" b="1" dirty="0">
                  <a:solidFill>
                    <a:schemeClr val="tx1">
                      <a:lumMod val="20000"/>
                      <a:lumOff val="80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a:t>
              </a:r>
            </a:p>
          </p:txBody>
        </p:sp>
      </p:grpSp>
      <p:grpSp>
        <p:nvGrpSpPr>
          <p:cNvPr id="17" name="Group 47">
            <a:extLst>
              <a:ext uri="{FF2B5EF4-FFF2-40B4-BE49-F238E27FC236}">
                <a16:creationId xmlns="" xmlns:a16="http://schemas.microsoft.com/office/drawing/2014/main" id="{8C2468AC-D521-457C-BCA7-B6E4BE5BA088}"/>
              </a:ext>
            </a:extLst>
          </p:cNvPr>
          <p:cNvGrpSpPr/>
          <p:nvPr/>
        </p:nvGrpSpPr>
        <p:grpSpPr>
          <a:xfrm rot="4764920">
            <a:off x="4207047" y="3438251"/>
            <a:ext cx="1199168" cy="2063759"/>
            <a:chOff x="4872705" y="890344"/>
            <a:chExt cx="2446591" cy="3508285"/>
          </a:xfrm>
        </p:grpSpPr>
        <p:sp>
          <p:nvSpPr>
            <p:cNvPr id="18" name="Shape 27">
              <a:extLst>
                <a:ext uri="{FF2B5EF4-FFF2-40B4-BE49-F238E27FC236}">
                  <a16:creationId xmlns="" xmlns:a16="http://schemas.microsoft.com/office/drawing/2014/main" id="{F83C7658-1C42-4380-B629-B3D2906E6C02}"/>
                </a:ext>
              </a:extLst>
            </p:cNvPr>
            <p:cNvSpPr/>
            <p:nvPr/>
          </p:nvSpPr>
          <p:spPr>
            <a:xfrm rot="4396374">
              <a:off x="4341858" y="1421191"/>
              <a:ext cx="3508285" cy="2446591"/>
            </a:xfrm>
            <a:prstGeom prst="swooshArrow">
              <a:avLst>
                <a:gd name="adj1" fmla="val 16310"/>
                <a:gd name="adj2" fmla="val 3137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9" name="Oval 28">
              <a:extLst>
                <a:ext uri="{FF2B5EF4-FFF2-40B4-BE49-F238E27FC236}">
                  <a16:creationId xmlns="" xmlns:a16="http://schemas.microsoft.com/office/drawing/2014/main" id="{E3934185-2C3D-4DD7-AC76-A9DDCDBF8195}"/>
                </a:ext>
              </a:extLst>
            </p:cNvPr>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0" name="Oval 29">
              <a:extLst>
                <a:ext uri="{FF2B5EF4-FFF2-40B4-BE49-F238E27FC236}">
                  <a16:creationId xmlns="" xmlns:a16="http://schemas.microsoft.com/office/drawing/2014/main" id="{9035177C-5D1E-4D1C-817F-5D6B6334F814}"/>
                </a:ext>
              </a:extLst>
            </p:cNvPr>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Oval 30">
              <a:extLst>
                <a:ext uri="{FF2B5EF4-FFF2-40B4-BE49-F238E27FC236}">
                  <a16:creationId xmlns="" xmlns:a16="http://schemas.microsoft.com/office/drawing/2014/main" id="{D070AD53-03C9-450B-8FBA-DCA1FD211DB1}"/>
                </a:ext>
              </a:extLst>
            </p:cNvPr>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22" name="Group 39">
            <a:extLst>
              <a:ext uri="{FF2B5EF4-FFF2-40B4-BE49-F238E27FC236}">
                <a16:creationId xmlns="" xmlns:a16="http://schemas.microsoft.com/office/drawing/2014/main" id="{893AB12B-5104-4751-B988-4FE020D602FA}"/>
              </a:ext>
            </a:extLst>
          </p:cNvPr>
          <p:cNvGrpSpPr/>
          <p:nvPr/>
        </p:nvGrpSpPr>
        <p:grpSpPr>
          <a:xfrm rot="19478900" flipH="1" flipV="1">
            <a:off x="3071174" y="2986081"/>
            <a:ext cx="1667824" cy="1475628"/>
            <a:chOff x="4872705" y="890344"/>
            <a:chExt cx="2446591" cy="3508285"/>
          </a:xfrm>
        </p:grpSpPr>
        <p:sp>
          <p:nvSpPr>
            <p:cNvPr id="23" name="Shape 12">
              <a:extLst>
                <a:ext uri="{FF2B5EF4-FFF2-40B4-BE49-F238E27FC236}">
                  <a16:creationId xmlns="" xmlns:a16="http://schemas.microsoft.com/office/drawing/2014/main" id="{9A03F694-6C05-4954-904C-405961DDA127}"/>
                </a:ext>
              </a:extLst>
            </p:cNvPr>
            <p:cNvSpPr/>
            <p:nvPr/>
          </p:nvSpPr>
          <p:spPr>
            <a:xfrm rot="4396374">
              <a:off x="4341858" y="1421191"/>
              <a:ext cx="3508285" cy="2446591"/>
            </a:xfrm>
            <a:prstGeom prst="swooshArrow">
              <a:avLst>
                <a:gd name="adj1" fmla="val 16310"/>
                <a:gd name="adj2" fmla="val 313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4" name="Oval 13">
              <a:extLst>
                <a:ext uri="{FF2B5EF4-FFF2-40B4-BE49-F238E27FC236}">
                  <a16:creationId xmlns="" xmlns:a16="http://schemas.microsoft.com/office/drawing/2014/main" id="{F8FE2460-0B46-4585-B2B2-A9036504968F}"/>
                </a:ext>
              </a:extLst>
            </p:cNvPr>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Oval 14">
              <a:extLst>
                <a:ext uri="{FF2B5EF4-FFF2-40B4-BE49-F238E27FC236}">
                  <a16:creationId xmlns="" xmlns:a16="http://schemas.microsoft.com/office/drawing/2014/main" id="{3A0E8B1C-FD33-4BAC-9A5B-133169B3855A}"/>
                </a:ext>
              </a:extLst>
            </p:cNvPr>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Oval 15">
              <a:extLst>
                <a:ext uri="{FF2B5EF4-FFF2-40B4-BE49-F238E27FC236}">
                  <a16:creationId xmlns="" xmlns:a16="http://schemas.microsoft.com/office/drawing/2014/main" id="{54001278-EA4B-4255-B20D-97E8E72260D8}"/>
                </a:ext>
              </a:extLst>
            </p:cNvPr>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7" name="Espace réservé du contenu 2">
            <a:extLst>
              <a:ext uri="{FF2B5EF4-FFF2-40B4-BE49-F238E27FC236}">
                <a16:creationId xmlns="" xmlns:a16="http://schemas.microsoft.com/office/drawing/2014/main" id="{8982F306-973A-4168-87BA-054F4A6E431B}"/>
              </a:ext>
            </a:extLst>
          </p:cNvPr>
          <p:cNvSpPr>
            <a:spLocks noGrp="1"/>
          </p:cNvSpPr>
          <p:nvPr>
            <p:ph idx="1"/>
          </p:nvPr>
        </p:nvSpPr>
        <p:spPr>
          <a:xfrm>
            <a:off x="7104079" y="1316206"/>
            <a:ext cx="4798962" cy="1493664"/>
          </a:xfrm>
        </p:spPr>
        <p:txBody>
          <a:bodyPr/>
          <a:lstStyle/>
          <a:p>
            <a:pPr algn="ctr" rtl="1"/>
            <a:r>
              <a:rPr lang="ar-DZ" sz="2800" dirty="0">
                <a:effectLst/>
                <a:latin typeface="Calibri" panose="020F0502020204030204" pitchFamily="34" charset="0"/>
                <a:ea typeface="Calibri" panose="020F0502020204030204" pitchFamily="34" charset="0"/>
                <a:cs typeface="Arial" panose="020B0604020202020204" pitchFamily="34" charset="0"/>
              </a:rPr>
              <a:t>أثار إجراء شهر عقد الشراكة جدلا على الصعيد العملي من حيث الجهة التي يتم لديها الشهر. </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ar-DZ" sz="1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28" name="Titre 1">
            <a:extLst>
              <a:ext uri="{FF2B5EF4-FFF2-40B4-BE49-F238E27FC236}">
                <a16:creationId xmlns="" xmlns:a16="http://schemas.microsoft.com/office/drawing/2014/main" id="{DD325863-5264-46BE-A6D9-1ACB41629D0F}"/>
              </a:ext>
            </a:extLst>
          </p:cNvPr>
          <p:cNvSpPr>
            <a:spLocks noGrp="1"/>
          </p:cNvSpPr>
          <p:nvPr>
            <p:ph type="title"/>
          </p:nvPr>
        </p:nvSpPr>
        <p:spPr>
          <a:xfrm>
            <a:off x="609600" y="238126"/>
            <a:ext cx="8636000" cy="868363"/>
          </a:xfrm>
        </p:spPr>
        <p:txBody>
          <a:bodyPr/>
          <a:lstStyle/>
          <a:p>
            <a:r>
              <a:rPr lang="ar-DZ" dirty="0"/>
              <a:t>شهر عقد الشراكة</a:t>
            </a:r>
            <a:endParaRPr lang="fr-FR" dirty="0"/>
          </a:p>
        </p:txBody>
      </p:sp>
      <p:sp>
        <p:nvSpPr>
          <p:cNvPr id="3" name="Espace réservé du numéro de diapositive 2">
            <a:extLst>
              <a:ext uri="{FF2B5EF4-FFF2-40B4-BE49-F238E27FC236}">
                <a16:creationId xmlns="" xmlns:a16="http://schemas.microsoft.com/office/drawing/2014/main" id="{EA58A407-C6CA-42D8-8754-DF73E2C37CFA}"/>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20</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16196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3CBB180-2FCF-4D47-91BD-F162BEA39D5D}"/>
              </a:ext>
            </a:extLst>
          </p:cNvPr>
          <p:cNvSpPr>
            <a:spLocks noGrp="1"/>
          </p:cNvSpPr>
          <p:nvPr>
            <p:ph type="title"/>
          </p:nvPr>
        </p:nvSpPr>
        <p:spPr/>
        <p:txBody>
          <a:bodyPr/>
          <a:lstStyle/>
          <a:p>
            <a:r>
              <a:rPr lang="ar-DZ" dirty="0"/>
              <a:t>شهر عقد الشراكة</a:t>
            </a:r>
            <a:endParaRPr lang="fr-FR" dirty="0"/>
          </a:p>
        </p:txBody>
      </p:sp>
      <p:sp>
        <p:nvSpPr>
          <p:cNvPr id="3" name="Espace réservé du contenu 2">
            <a:extLst>
              <a:ext uri="{FF2B5EF4-FFF2-40B4-BE49-F238E27FC236}">
                <a16:creationId xmlns="" xmlns:a16="http://schemas.microsoft.com/office/drawing/2014/main" id="{7E9FBC56-3502-4785-821C-CDDBD4049677}"/>
              </a:ext>
            </a:extLst>
          </p:cNvPr>
          <p:cNvSpPr>
            <a:spLocks noGrp="1"/>
          </p:cNvSpPr>
          <p:nvPr>
            <p:ph idx="1"/>
          </p:nvPr>
        </p:nvSpPr>
        <p:spPr/>
        <p:txBody>
          <a:bodyPr/>
          <a:lstStyle/>
          <a:p>
            <a:pPr indent="449580" algn="r" rtl="1">
              <a:lnSpc>
                <a:spcPct val="115000"/>
              </a:lnSpc>
              <a:spcAft>
                <a:spcPts val="1000"/>
              </a:spcAft>
            </a:pPr>
            <a:r>
              <a:rPr lang="ar-DZ" sz="2200" dirty="0">
                <a:effectLst/>
                <a:latin typeface="Calibri" panose="020F0502020204030204" pitchFamily="34" charset="0"/>
                <a:ea typeface="Calibri" panose="020F0502020204030204" pitchFamily="34" charset="0"/>
                <a:cs typeface="Arial" panose="020B0604020202020204" pitchFamily="34" charset="0"/>
              </a:rPr>
              <a:t>في هذا السياق فجاءت التعليمة المشتركة </a:t>
            </a:r>
            <a:r>
              <a:rPr lang="ar-DZ" sz="2200">
                <a:effectLst/>
                <a:latin typeface="Calibri" panose="020F0502020204030204" pitchFamily="34" charset="0"/>
                <a:ea typeface="Calibri" panose="020F0502020204030204" pitchFamily="34" charset="0"/>
                <a:cs typeface="Arial" panose="020B0604020202020204" pitchFamily="34" charset="0"/>
              </a:rPr>
              <a:t>رقم </a:t>
            </a:r>
            <a:r>
              <a:rPr lang="ar-DZ" sz="2200" smtClean="0">
                <a:effectLst/>
                <a:latin typeface="Calibri" panose="020F0502020204030204" pitchFamily="34" charset="0"/>
                <a:ea typeface="Calibri" panose="020F0502020204030204" pitchFamily="34" charset="0"/>
                <a:cs typeface="Arial" panose="020B0604020202020204" pitchFamily="34" charset="0"/>
              </a:rPr>
              <a:t>1809 </a:t>
            </a:r>
            <a:r>
              <a:rPr lang="ar-DZ" sz="2200" dirty="0">
                <a:effectLst/>
                <a:latin typeface="Calibri" panose="020F0502020204030204" pitchFamily="34" charset="0"/>
                <a:ea typeface="Calibri" panose="020F0502020204030204" pitchFamily="34" charset="0"/>
                <a:cs typeface="Arial" panose="020B0604020202020204" pitchFamily="34" charset="0"/>
              </a:rPr>
              <a:t>المؤرخة في 05/12/2017 لتنص على شهر عقود الشراكة في النشرة المحلية للولاية الا ان هذه النشرة خاصة بنشر قرارات الوالي وقرارات المجلس الشعبي الولائي حسب نص المادة 120 من قانون الولاية. </a:t>
            </a:r>
            <a:endParaRPr lang="fr-FR" sz="2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DZ" sz="2200" dirty="0">
                <a:effectLst/>
                <a:latin typeface="Calibri" panose="020F0502020204030204" pitchFamily="34" charset="0"/>
                <a:ea typeface="Calibri" panose="020F0502020204030204" pitchFamily="34" charset="0"/>
                <a:cs typeface="Arial" panose="020B0604020202020204" pitchFamily="34" charset="0"/>
              </a:rPr>
              <a:t>ذهب رأي اخر أن النشر يتم في النشرة الرسمية للإعلانات القانونية "</a:t>
            </a:r>
            <a:r>
              <a:rPr lang="fr-FR" sz="2200" dirty="0">
                <a:effectLst/>
                <a:latin typeface="Calibri" panose="020F0502020204030204" pitchFamily="34" charset="0"/>
                <a:ea typeface="Calibri" panose="020F0502020204030204" pitchFamily="34" charset="0"/>
                <a:cs typeface="Arial" panose="020B0604020202020204" pitchFamily="34" charset="0"/>
              </a:rPr>
              <a:t>BOAL</a:t>
            </a:r>
            <a:r>
              <a:rPr lang="fr-FR" sz="2200" dirty="0">
                <a:effectLst/>
                <a:latin typeface="Arial" panose="020B0604020202020204" pitchFamily="34" charset="0"/>
                <a:ea typeface="Calibri" panose="020F0502020204030204" pitchFamily="34" charset="0"/>
                <a:cs typeface="Arial" panose="020B0604020202020204" pitchFamily="34" charset="0"/>
              </a:rPr>
              <a:t> </a:t>
            </a:r>
            <a:r>
              <a:rPr lang="ar-DZ" sz="2200" dirty="0">
                <a:effectLst/>
                <a:latin typeface="Arial" panose="020B0604020202020204" pitchFamily="34" charset="0"/>
                <a:ea typeface="Calibri" panose="020F0502020204030204" pitchFamily="34" charset="0"/>
                <a:cs typeface="Arial" panose="020B0604020202020204" pitchFamily="34" charset="0"/>
              </a:rPr>
              <a:t>" إلا أن ذلك لا يستقيم مع الاعمال الفلاحية والتي تعد اعمالا مدنية حسب نص المادة 45 من قانون التوجيه العقاري. </a:t>
            </a:r>
            <a:endParaRPr lang="fr-FR" sz="22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1000"/>
              </a:spcAft>
            </a:pPr>
            <a:r>
              <a:rPr lang="ar-DZ" sz="2200" dirty="0">
                <a:effectLst/>
                <a:latin typeface="Calibri" panose="020F0502020204030204" pitchFamily="34" charset="0"/>
                <a:ea typeface="Calibri" panose="020F0502020204030204" pitchFamily="34" charset="0"/>
                <a:cs typeface="Arial" panose="020B0604020202020204" pitchFamily="34" charset="0"/>
              </a:rPr>
              <a:t>راي ثالث رأى أن شهر عقود الشراكة يتم في المحافظة العقارية ، لكن هذا الرأي قوبل بالرفض لأن هذا العقد لا يتضمن  نقل حقوق عينية او نقل ملكية حسب المادة 16 من المرسوم 76-63 المتعلق بالسجل العقاري، وهذا ما أكدته ارسالية مديرية املاك الدولة رقم 4538 المؤرخة في 24/04/2017 بناء على تعليمة صادرة من الغرفة الوطنية للموثقين رقم 38 مؤرخة في 11/02/2018 التي تؤكد على وجوب التريث في تحرير عقود الشراكة الشيء الذي دفع الموثقين الى الاحجام على تحرير مثل هذه العقود لان الموثق مسؤول على استكمال إجراءات نفاذ العقد الذي يحرره والذي قد تنجر عنه المتابعات القضائية.</a:t>
            </a:r>
            <a:endParaRPr lang="fr-FR" sz="2200" dirty="0">
              <a:effectLst/>
              <a:latin typeface="Calibri" panose="020F0502020204030204" pitchFamily="34" charset="0"/>
              <a:ea typeface="Calibri" panose="020F0502020204030204" pitchFamily="34" charset="0"/>
              <a:cs typeface="Arial" panose="020B0604020202020204" pitchFamily="34" charset="0"/>
            </a:endParaRPr>
          </a:p>
          <a:p>
            <a:endParaRPr lang="fr-FR" sz="2200" dirty="0"/>
          </a:p>
        </p:txBody>
      </p:sp>
      <p:sp>
        <p:nvSpPr>
          <p:cNvPr id="4" name="Espace réservé du numéro de diapositive 3">
            <a:extLst>
              <a:ext uri="{FF2B5EF4-FFF2-40B4-BE49-F238E27FC236}">
                <a16:creationId xmlns="" xmlns:a16="http://schemas.microsoft.com/office/drawing/2014/main" id="{0512D276-0932-47D7-8283-46930575EB2D}"/>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21</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768122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870A588-1F85-466E-8829-C4472324C1B8}"/>
              </a:ext>
            </a:extLst>
          </p:cNvPr>
          <p:cNvSpPr>
            <a:spLocks noGrp="1"/>
          </p:cNvSpPr>
          <p:nvPr>
            <p:ph type="title"/>
          </p:nvPr>
        </p:nvSpPr>
        <p:spPr/>
        <p:txBody>
          <a:bodyPr/>
          <a:lstStyle/>
          <a:p>
            <a:r>
              <a:rPr lang="ar-DZ" sz="3600" dirty="0"/>
              <a:t>تبليع الديوان الوطني للأراضي الفلاحية بعقد الشراكة </a:t>
            </a:r>
            <a:endParaRPr lang="fr-FR" sz="3600" dirty="0"/>
          </a:p>
        </p:txBody>
      </p:sp>
      <p:sp>
        <p:nvSpPr>
          <p:cNvPr id="3" name="Espace réservé du contenu 2">
            <a:extLst>
              <a:ext uri="{FF2B5EF4-FFF2-40B4-BE49-F238E27FC236}">
                <a16:creationId xmlns="" xmlns:a16="http://schemas.microsoft.com/office/drawing/2014/main" id="{33954A35-CF84-4161-9BFF-13A1DE20B1F0}"/>
              </a:ext>
            </a:extLst>
          </p:cNvPr>
          <p:cNvSpPr>
            <a:spLocks noGrp="1"/>
          </p:cNvSpPr>
          <p:nvPr>
            <p:ph idx="1"/>
          </p:nvPr>
        </p:nvSpPr>
        <p:spPr>
          <a:xfrm>
            <a:off x="563880" y="2078357"/>
            <a:ext cx="10972800" cy="2021204"/>
          </a:xfrm>
        </p:spPr>
        <p:txBody>
          <a:bodyPr/>
          <a:lstStyle/>
          <a:p>
            <a:pPr algn="r" rtl="1">
              <a:lnSpc>
                <a:spcPct val="115000"/>
              </a:lnSpc>
              <a:spcBef>
                <a:spcPts val="0"/>
              </a:spcBef>
              <a:spcAft>
                <a:spcPts val="0"/>
              </a:spcAft>
            </a:pPr>
            <a:r>
              <a:rPr lang="ar-DZ" sz="2500" b="1" dirty="0">
                <a:effectLst/>
                <a:latin typeface="Calibri" panose="020F0502020204030204" pitchFamily="34" charset="0"/>
                <a:ea typeface="Calibri" panose="020F0502020204030204" pitchFamily="34" charset="0"/>
                <a:cs typeface="Arial" panose="020B0604020202020204" pitchFamily="34" charset="0"/>
              </a:rPr>
              <a:t>تبليغ الديوان </a:t>
            </a:r>
            <a:endParaRPr lang="fr-FR" sz="25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lnSpc>
                <a:spcPct val="115000"/>
              </a:lnSpc>
              <a:spcBef>
                <a:spcPts val="0"/>
              </a:spcBef>
              <a:spcAft>
                <a:spcPts val="0"/>
              </a:spcAft>
              <a:buNone/>
            </a:pPr>
            <a:r>
              <a:rPr lang="ar-DZ" sz="2500" dirty="0">
                <a:effectLst/>
                <a:latin typeface="Calibri" panose="020F0502020204030204" pitchFamily="34" charset="0"/>
                <a:ea typeface="Calibri" panose="020F0502020204030204" pitchFamily="34" charset="0"/>
                <a:cs typeface="Arial" panose="020B0604020202020204" pitchFamily="34" charset="0"/>
              </a:rPr>
              <a:t>ينجر على تبليغ الديوان تسجيل عقد الشراكة ضمن البطاقية الوطنية للمستثمرة ، هذا ولم يحدد المشرع وقت تبليغ الديوان من طرف الموثق هل يتم بمجرد اعداد العقد او </a:t>
            </a:r>
            <a:r>
              <a:rPr lang="ar-DZ" sz="2500" dirty="0" smtClean="0">
                <a:effectLst/>
                <a:latin typeface="Calibri" panose="020F0502020204030204" pitchFamily="34" charset="0"/>
                <a:ea typeface="Calibri" panose="020F0502020204030204" pitchFamily="34" charset="0"/>
                <a:cs typeface="Arial" panose="020B0604020202020204" pitchFamily="34" charset="0"/>
              </a:rPr>
              <a:t>تسجيله او </a:t>
            </a:r>
            <a:r>
              <a:rPr lang="ar-DZ" sz="2500" dirty="0">
                <a:effectLst/>
                <a:latin typeface="Calibri" panose="020F0502020204030204" pitchFamily="34" charset="0"/>
                <a:ea typeface="Calibri" panose="020F0502020204030204" pitchFamily="34" charset="0"/>
                <a:cs typeface="Arial" panose="020B0604020202020204" pitchFamily="34" charset="0"/>
              </a:rPr>
              <a:t>اشهاره ؟  </a:t>
            </a:r>
            <a:endParaRPr lang="fr-FR" sz="2500" dirty="0">
              <a:effectLst/>
              <a:latin typeface="Calibri" panose="020F0502020204030204" pitchFamily="34" charset="0"/>
              <a:ea typeface="Calibri" panose="020F0502020204030204" pitchFamily="34" charset="0"/>
              <a:cs typeface="Arial" panose="020B0604020202020204" pitchFamily="34" charset="0"/>
            </a:endParaRPr>
          </a:p>
          <a:p>
            <a:endParaRPr lang="fr-FR" sz="4000" dirty="0"/>
          </a:p>
        </p:txBody>
      </p:sp>
      <p:sp>
        <p:nvSpPr>
          <p:cNvPr id="4" name="Espace réservé du numéro de diapositive 3">
            <a:extLst>
              <a:ext uri="{FF2B5EF4-FFF2-40B4-BE49-F238E27FC236}">
                <a16:creationId xmlns="" xmlns:a16="http://schemas.microsoft.com/office/drawing/2014/main" id="{EA24ABD3-6B61-4085-9F1A-0FBDA1BCD07A}"/>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22</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5160386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31442DF6-464F-D894-CC4D-0C87F6027DC4}"/>
              </a:ext>
            </a:extLst>
          </p:cNvPr>
          <p:cNvSpPr>
            <a:spLocks noGrp="1"/>
          </p:cNvSpPr>
          <p:nvPr>
            <p:ph type="title"/>
          </p:nvPr>
        </p:nvSpPr>
        <p:spPr/>
        <p:txBody>
          <a:bodyPr/>
          <a:lstStyle/>
          <a:p>
            <a:r>
              <a:rPr lang="ar-DZ" sz="3600" dirty="0"/>
              <a:t>تبليع الديوان الوطني للأراضي الفلاحية بعقد الشراكة  </a:t>
            </a:r>
            <a:endParaRPr lang="x-none" sz="3600" dirty="0"/>
          </a:p>
        </p:txBody>
      </p:sp>
      <p:grpSp>
        <p:nvGrpSpPr>
          <p:cNvPr id="4" name="Group 47">
            <a:extLst>
              <a:ext uri="{FF2B5EF4-FFF2-40B4-BE49-F238E27FC236}">
                <a16:creationId xmlns="" xmlns:a16="http://schemas.microsoft.com/office/drawing/2014/main" id="{32527DE2-60DA-D80B-EEB3-314E1D65F1ED}"/>
              </a:ext>
            </a:extLst>
          </p:cNvPr>
          <p:cNvGrpSpPr/>
          <p:nvPr/>
        </p:nvGrpSpPr>
        <p:grpSpPr>
          <a:xfrm rot="4764920">
            <a:off x="5020015" y="3913780"/>
            <a:ext cx="1777302" cy="2617750"/>
            <a:chOff x="4872705" y="890344"/>
            <a:chExt cx="2446591" cy="3508285"/>
          </a:xfrm>
        </p:grpSpPr>
        <p:sp>
          <p:nvSpPr>
            <p:cNvPr id="5" name="Shape 27">
              <a:extLst>
                <a:ext uri="{FF2B5EF4-FFF2-40B4-BE49-F238E27FC236}">
                  <a16:creationId xmlns="" xmlns:a16="http://schemas.microsoft.com/office/drawing/2014/main" id="{61C864C5-6B36-8E07-C2FC-9159F84F6E95}"/>
                </a:ext>
              </a:extLst>
            </p:cNvPr>
            <p:cNvSpPr/>
            <p:nvPr/>
          </p:nvSpPr>
          <p:spPr>
            <a:xfrm rot="4396374">
              <a:off x="4341858" y="1421191"/>
              <a:ext cx="3508285" cy="2446591"/>
            </a:xfrm>
            <a:prstGeom prst="swooshArrow">
              <a:avLst>
                <a:gd name="adj1" fmla="val 16310"/>
                <a:gd name="adj2" fmla="val 31370"/>
              </a:avLst>
            </a:pr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6" name="Oval 28">
              <a:extLst>
                <a:ext uri="{FF2B5EF4-FFF2-40B4-BE49-F238E27FC236}">
                  <a16:creationId xmlns="" xmlns:a16="http://schemas.microsoft.com/office/drawing/2014/main" id="{B7496C78-6EF0-2D76-87F8-EFC7089EA495}"/>
                </a:ext>
              </a:extLst>
            </p:cNvPr>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7" name="Oval 29">
              <a:extLst>
                <a:ext uri="{FF2B5EF4-FFF2-40B4-BE49-F238E27FC236}">
                  <a16:creationId xmlns="" xmlns:a16="http://schemas.microsoft.com/office/drawing/2014/main" id="{A7487EC6-EB6A-70BF-8FB3-03E9E33B2126}"/>
                </a:ext>
              </a:extLst>
            </p:cNvPr>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8" name="Oval 30">
              <a:extLst>
                <a:ext uri="{FF2B5EF4-FFF2-40B4-BE49-F238E27FC236}">
                  <a16:creationId xmlns="" xmlns:a16="http://schemas.microsoft.com/office/drawing/2014/main" id="{A51EEACA-EF09-D9E5-6B12-8B1E5C7A87BC}"/>
                </a:ext>
              </a:extLst>
            </p:cNvPr>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4" name="Group 38">
            <a:extLst>
              <a:ext uri="{FF2B5EF4-FFF2-40B4-BE49-F238E27FC236}">
                <a16:creationId xmlns="" xmlns:a16="http://schemas.microsoft.com/office/drawing/2014/main" id="{D274E962-9363-73C1-33F3-FCB6782C207F}"/>
              </a:ext>
            </a:extLst>
          </p:cNvPr>
          <p:cNvGrpSpPr/>
          <p:nvPr/>
        </p:nvGrpSpPr>
        <p:grpSpPr>
          <a:xfrm>
            <a:off x="6660666" y="1919360"/>
            <a:ext cx="1777302" cy="2617750"/>
            <a:chOff x="4872705" y="890344"/>
            <a:chExt cx="2446591" cy="3508285"/>
          </a:xfrm>
        </p:grpSpPr>
        <p:sp>
          <p:nvSpPr>
            <p:cNvPr id="15" name="Shape 16">
              <a:extLst>
                <a:ext uri="{FF2B5EF4-FFF2-40B4-BE49-F238E27FC236}">
                  <a16:creationId xmlns="" xmlns:a16="http://schemas.microsoft.com/office/drawing/2014/main" id="{199D9E03-CDC3-9C73-62EA-2550923E2C10}"/>
                </a:ext>
              </a:extLst>
            </p:cNvPr>
            <p:cNvSpPr/>
            <p:nvPr/>
          </p:nvSpPr>
          <p:spPr>
            <a:xfrm rot="4396374">
              <a:off x="4341858" y="1421191"/>
              <a:ext cx="3508285" cy="2446591"/>
            </a:xfrm>
            <a:prstGeom prst="swooshArrow">
              <a:avLst>
                <a:gd name="adj1" fmla="val 16310"/>
                <a:gd name="adj2" fmla="val 31370"/>
              </a:avLst>
            </a:pr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6" name="Oval 17">
              <a:extLst>
                <a:ext uri="{FF2B5EF4-FFF2-40B4-BE49-F238E27FC236}">
                  <a16:creationId xmlns="" xmlns:a16="http://schemas.microsoft.com/office/drawing/2014/main" id="{40976B40-1857-F0B7-51FC-5ADE27735D56}"/>
                </a:ext>
              </a:extLst>
            </p:cNvPr>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7" name="Oval 18">
              <a:extLst>
                <a:ext uri="{FF2B5EF4-FFF2-40B4-BE49-F238E27FC236}">
                  <a16:creationId xmlns="" xmlns:a16="http://schemas.microsoft.com/office/drawing/2014/main" id="{93AEF5BE-AFB8-A0EF-5C0F-4F66B76EFC33}"/>
                </a:ext>
              </a:extLst>
            </p:cNvPr>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18" name="Oval 19">
              <a:extLst>
                <a:ext uri="{FF2B5EF4-FFF2-40B4-BE49-F238E27FC236}">
                  <a16:creationId xmlns="" xmlns:a16="http://schemas.microsoft.com/office/drawing/2014/main" id="{E1C6E3F7-CA5F-55BF-3907-EC81CB4FEFAA}"/>
                </a:ext>
              </a:extLst>
            </p:cNvPr>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grpSp>
        <p:nvGrpSpPr>
          <p:cNvPr id="19" name="Group 39">
            <a:extLst>
              <a:ext uri="{FF2B5EF4-FFF2-40B4-BE49-F238E27FC236}">
                <a16:creationId xmlns="" xmlns:a16="http://schemas.microsoft.com/office/drawing/2014/main" id="{3477C021-A3A3-3DA1-4726-22CD1EF2F3C9}"/>
              </a:ext>
            </a:extLst>
          </p:cNvPr>
          <p:cNvGrpSpPr/>
          <p:nvPr/>
        </p:nvGrpSpPr>
        <p:grpSpPr>
          <a:xfrm flipH="1" flipV="1">
            <a:off x="2307911" y="2515286"/>
            <a:ext cx="1777302" cy="2617750"/>
            <a:chOff x="4872705" y="890344"/>
            <a:chExt cx="2446591" cy="3508285"/>
          </a:xfrm>
        </p:grpSpPr>
        <p:sp>
          <p:nvSpPr>
            <p:cNvPr id="20" name="Shape 12">
              <a:extLst>
                <a:ext uri="{FF2B5EF4-FFF2-40B4-BE49-F238E27FC236}">
                  <a16:creationId xmlns="" xmlns:a16="http://schemas.microsoft.com/office/drawing/2014/main" id="{BFEF7462-A997-C1EE-1B3E-DACB69A118D7}"/>
                </a:ext>
              </a:extLst>
            </p:cNvPr>
            <p:cNvSpPr/>
            <p:nvPr/>
          </p:nvSpPr>
          <p:spPr>
            <a:xfrm rot="4396374">
              <a:off x="4341858" y="1421191"/>
              <a:ext cx="3508285" cy="2446591"/>
            </a:xfrm>
            <a:prstGeom prst="swooshArrow">
              <a:avLst>
                <a:gd name="adj1" fmla="val 16310"/>
                <a:gd name="adj2" fmla="val 31370"/>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1" name="Oval 13">
              <a:extLst>
                <a:ext uri="{FF2B5EF4-FFF2-40B4-BE49-F238E27FC236}">
                  <a16:creationId xmlns="" xmlns:a16="http://schemas.microsoft.com/office/drawing/2014/main" id="{CD8E5F60-A967-FDE5-87BC-18829EC29826}"/>
                </a:ext>
              </a:extLst>
            </p:cNvPr>
            <p:cNvSpPr/>
            <p:nvPr/>
          </p:nvSpPr>
          <p:spPr>
            <a:xfrm>
              <a:off x="5656072" y="1740653"/>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2" name="Oval 14">
              <a:extLst>
                <a:ext uri="{FF2B5EF4-FFF2-40B4-BE49-F238E27FC236}">
                  <a16:creationId xmlns="" xmlns:a16="http://schemas.microsoft.com/office/drawing/2014/main" id="{26CEB76D-9519-62D6-325F-D9A32584FCC0}"/>
                </a:ext>
              </a:extLst>
            </p:cNvPr>
            <p:cNvSpPr/>
            <p:nvPr/>
          </p:nvSpPr>
          <p:spPr>
            <a:xfrm>
              <a:off x="6262706" y="2229959"/>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3" name="Oval 15">
              <a:extLst>
                <a:ext uri="{FF2B5EF4-FFF2-40B4-BE49-F238E27FC236}">
                  <a16:creationId xmlns="" xmlns:a16="http://schemas.microsoft.com/office/drawing/2014/main" id="{B2857A31-3C57-EDEA-C2C1-66209E0000CB}"/>
                </a:ext>
              </a:extLst>
            </p:cNvPr>
            <p:cNvSpPr/>
            <p:nvPr/>
          </p:nvSpPr>
          <p:spPr>
            <a:xfrm>
              <a:off x="6717345" y="2802170"/>
              <a:ext cx="88595" cy="88595"/>
            </a:xfrm>
            <a:prstGeom prst="ellipse">
              <a:avLst/>
            </a:prstGeom>
            <a:solidFill>
              <a:schemeClr val="bg1"/>
            </a:solidFill>
            <a:ln>
              <a:noFill/>
            </a:ln>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grpSp>
      <p:sp>
        <p:nvSpPr>
          <p:cNvPr id="24" name="Oval 5">
            <a:extLst>
              <a:ext uri="{FF2B5EF4-FFF2-40B4-BE49-F238E27FC236}">
                <a16:creationId xmlns="" xmlns:a16="http://schemas.microsoft.com/office/drawing/2014/main" id="{4AEC8303-606F-39B1-4A7F-6953899FCC34}"/>
              </a:ext>
            </a:extLst>
          </p:cNvPr>
          <p:cNvSpPr/>
          <p:nvPr/>
        </p:nvSpPr>
        <p:spPr>
          <a:xfrm>
            <a:off x="3206938" y="1164562"/>
            <a:ext cx="3732334" cy="3833665"/>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5" name="Oval 6">
            <a:extLst>
              <a:ext uri="{FF2B5EF4-FFF2-40B4-BE49-F238E27FC236}">
                <a16:creationId xmlns="" xmlns:a16="http://schemas.microsoft.com/office/drawing/2014/main" id="{9CB96807-41D7-4374-58F2-16960E6DB076}"/>
              </a:ext>
            </a:extLst>
          </p:cNvPr>
          <p:cNvSpPr/>
          <p:nvPr/>
        </p:nvSpPr>
        <p:spPr>
          <a:xfrm>
            <a:off x="3626171" y="1931294"/>
            <a:ext cx="2985867" cy="3066933"/>
          </a:xfrm>
          <a:prstGeom prst="ellipse">
            <a:avLst/>
          </a:pr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6" name="Oval 7">
            <a:extLst>
              <a:ext uri="{FF2B5EF4-FFF2-40B4-BE49-F238E27FC236}">
                <a16:creationId xmlns="" xmlns:a16="http://schemas.microsoft.com/office/drawing/2014/main" id="{736D8DD7-91AA-F549-98CE-BF3D2D8BDFDC}"/>
              </a:ext>
            </a:extLst>
          </p:cNvPr>
          <p:cNvSpPr/>
          <p:nvPr/>
        </p:nvSpPr>
        <p:spPr>
          <a:xfrm>
            <a:off x="4045405" y="2698028"/>
            <a:ext cx="2239401" cy="2300200"/>
          </a:xfrm>
          <a:prstGeom prst="ellipse">
            <a:avLst/>
          </a:pr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7" name="Oval 8">
            <a:extLst>
              <a:ext uri="{FF2B5EF4-FFF2-40B4-BE49-F238E27FC236}">
                <a16:creationId xmlns="" xmlns:a16="http://schemas.microsoft.com/office/drawing/2014/main" id="{9DF794D2-46D9-449E-E26D-A16875440355}"/>
              </a:ext>
            </a:extLst>
          </p:cNvPr>
          <p:cNvSpPr/>
          <p:nvPr/>
        </p:nvSpPr>
        <p:spPr>
          <a:xfrm>
            <a:off x="4464637" y="3464761"/>
            <a:ext cx="1492934" cy="1533466"/>
          </a:xfrm>
          <a:prstGeom prst="ellipse">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zh-CN" altLang="en-US" sz="1650">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29" name="Text Placeholder 3">
            <a:extLst>
              <a:ext uri="{FF2B5EF4-FFF2-40B4-BE49-F238E27FC236}">
                <a16:creationId xmlns="" xmlns:a16="http://schemas.microsoft.com/office/drawing/2014/main" id="{490B3D7D-5A4F-F7A4-BFD0-D3328810A6B5}"/>
              </a:ext>
            </a:extLst>
          </p:cNvPr>
          <p:cNvSpPr txBox="1"/>
          <p:nvPr/>
        </p:nvSpPr>
        <p:spPr>
          <a:xfrm>
            <a:off x="8089419" y="4261096"/>
            <a:ext cx="1893851" cy="1181862"/>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ar-DZ" sz="240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بمجرد إعداد عقد الشراكة قبل </a:t>
            </a:r>
            <a:r>
              <a:rPr lang="ar-DZ" sz="2400" b="1" dirty="0" smtClean="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او بعد</a:t>
            </a:r>
          </a:p>
          <a:p>
            <a:pPr defTabSz="1176655" rtl="1">
              <a:spcBef>
                <a:spcPct val="20000"/>
              </a:spcBef>
              <a:defRPr/>
            </a:pPr>
            <a:r>
              <a:rPr lang="ar-DZ" sz="2400" b="1" dirty="0" smtClean="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rPr>
              <a:t>إمضاء ه </a:t>
            </a:r>
            <a:endParaRPr lang="en-US" sz="2400" b="1" dirty="0">
              <a:solidFill>
                <a:schemeClr val="accent2"/>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2" name="Text Placeholder 3">
            <a:extLst>
              <a:ext uri="{FF2B5EF4-FFF2-40B4-BE49-F238E27FC236}">
                <a16:creationId xmlns="" xmlns:a16="http://schemas.microsoft.com/office/drawing/2014/main" id="{B57D4F01-FC9E-3002-212D-AE237D966ED1}"/>
              </a:ext>
            </a:extLst>
          </p:cNvPr>
          <p:cNvSpPr txBox="1"/>
          <p:nvPr/>
        </p:nvSpPr>
        <p:spPr>
          <a:xfrm>
            <a:off x="753667" y="2239324"/>
            <a:ext cx="1988895" cy="369332"/>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ar-DZ" sz="2400" b="1" dirty="0">
                <a:solidFill>
                  <a:schemeClr val="accent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rPr>
              <a:t>بعد الإشهار</a:t>
            </a:r>
            <a:endParaRPr lang="en-US" sz="2400" b="1" dirty="0">
              <a:solidFill>
                <a:schemeClr val="accent1"/>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5" name="Text Placeholder 3">
            <a:extLst>
              <a:ext uri="{FF2B5EF4-FFF2-40B4-BE49-F238E27FC236}">
                <a16:creationId xmlns="" xmlns:a16="http://schemas.microsoft.com/office/drawing/2014/main" id="{06365903-22F3-BA13-129C-2109267F7F67}"/>
              </a:ext>
            </a:extLst>
          </p:cNvPr>
          <p:cNvSpPr txBox="1"/>
          <p:nvPr/>
        </p:nvSpPr>
        <p:spPr>
          <a:xfrm>
            <a:off x="3483053" y="5973847"/>
            <a:ext cx="1547441" cy="369332"/>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rtl="1">
              <a:spcBef>
                <a:spcPct val="20000"/>
              </a:spcBef>
              <a:defRPr/>
            </a:pPr>
            <a:r>
              <a:rPr lang="ar-DZ" sz="240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rPr>
              <a:t>بعد التسجيل</a:t>
            </a:r>
            <a:endParaRPr lang="en-US" sz="2400" b="1" dirty="0">
              <a:solidFill>
                <a:schemeClr val="accent4"/>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1" name="Text Placeholder 3">
            <a:extLst>
              <a:ext uri="{FF2B5EF4-FFF2-40B4-BE49-F238E27FC236}">
                <a16:creationId xmlns="" xmlns:a16="http://schemas.microsoft.com/office/drawing/2014/main" id="{AB0AA136-ECCA-D669-2CF1-773C231DDF85}"/>
              </a:ext>
            </a:extLst>
          </p:cNvPr>
          <p:cNvSpPr txBox="1"/>
          <p:nvPr/>
        </p:nvSpPr>
        <p:spPr>
          <a:xfrm>
            <a:off x="3586092" y="1591042"/>
            <a:ext cx="2888805" cy="1969770"/>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ar-DZ" sz="3200" b="1" dirty="0">
                <a:solidFill>
                  <a:srgbClr val="FFFF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rPr>
              <a:t>إعلام الديوان الوطني للأراضي الفلاحية بعقد الشراكة </a:t>
            </a:r>
            <a:r>
              <a:rPr lang="ar-DZ" sz="32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rPr>
              <a:t>من قبل </a:t>
            </a:r>
            <a:r>
              <a:rPr lang="ar-DZ" sz="3200" b="1" dirty="0">
                <a:solidFill>
                  <a:srgbClr val="FFFF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rPr>
              <a:t>الموثق </a:t>
            </a:r>
            <a:endParaRPr lang="en-US" sz="3200" b="1" dirty="0">
              <a:solidFill>
                <a:srgbClr val="FFFF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2" name="Text Placeholder 3">
            <a:extLst>
              <a:ext uri="{FF2B5EF4-FFF2-40B4-BE49-F238E27FC236}">
                <a16:creationId xmlns="" xmlns:a16="http://schemas.microsoft.com/office/drawing/2014/main" id="{4E8D3EA2-7493-8702-38D7-94DB125ED8CC}"/>
              </a:ext>
            </a:extLst>
          </p:cNvPr>
          <p:cNvSpPr txBox="1"/>
          <p:nvPr/>
        </p:nvSpPr>
        <p:spPr>
          <a:xfrm>
            <a:off x="4754281" y="3985272"/>
            <a:ext cx="895050" cy="83099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76655">
              <a:spcBef>
                <a:spcPct val="20000"/>
              </a:spcBef>
              <a:defRPr/>
            </a:pPr>
            <a:r>
              <a:rPr lang="ar-DZ" sz="5400" b="1" dirty="0">
                <a:solidFill>
                  <a:srgbClr val="FFFF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rPr>
              <a:t>هـل</a:t>
            </a:r>
            <a:endParaRPr lang="en-US" sz="5400" b="1" dirty="0">
              <a:solidFill>
                <a:srgbClr val="FFFF0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Espace réservé du numéro de diapositive 2">
            <a:extLst>
              <a:ext uri="{FF2B5EF4-FFF2-40B4-BE49-F238E27FC236}">
                <a16:creationId xmlns="" xmlns:a16="http://schemas.microsoft.com/office/drawing/2014/main" id="{C9CDC4BA-A393-4331-8BE8-0D6B1EFD00D3}"/>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23</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23148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500"/>
                                        <p:tgtEl>
                                          <p:spTgt spid="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up)">
                                      <p:cBhvr>
                                        <p:cTn id="15" dur="500"/>
                                        <p:tgtEl>
                                          <p:spTgt spid="2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up)">
                                      <p:cBhvr>
                                        <p:cTn id="19" dur="500"/>
                                        <p:tgtEl>
                                          <p:spTgt spid="14"/>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up)">
                                      <p:cBhvr>
                                        <p:cTn id="27" dur="500"/>
                                        <p:tgtEl>
                                          <p:spTgt spid="27"/>
                                        </p:tgtEl>
                                      </p:cBhvr>
                                    </p:animEffect>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up)">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lnSpc>
                <a:spcPct val="115000"/>
              </a:lnSpc>
              <a:spcBef>
                <a:spcPts val="0"/>
              </a:spcBef>
              <a:spcAft>
                <a:spcPts val="0"/>
              </a:spcAft>
            </a:pPr>
            <a:r>
              <a:rPr lang="ar-DZ" sz="2800" dirty="0" smtClean="0">
                <a:latin typeface="Calibri" panose="020F0502020204030204" pitchFamily="34" charset="0"/>
                <a:ea typeface="Calibri" panose="020F0502020204030204" pitchFamily="34" charset="0"/>
                <a:cs typeface="Arial" panose="020B0604020202020204" pitchFamily="34" charset="0"/>
              </a:rPr>
              <a:t>وهل يمكن للديوان التفاوض في شروط الشراكة عند اطلاعه على العقد باعتباره مسيرا للأراضي </a:t>
            </a:r>
            <a:r>
              <a:rPr lang="ar-DZ" sz="2800" dirty="0" err="1" smtClean="0">
                <a:latin typeface="Calibri" panose="020F0502020204030204" pitchFamily="34" charset="0"/>
                <a:ea typeface="Calibri" panose="020F0502020204030204" pitchFamily="34" charset="0"/>
                <a:cs typeface="Arial" panose="020B0604020202020204" pitchFamily="34" charset="0"/>
              </a:rPr>
              <a:t>الفلاحية ؟</a:t>
            </a:r>
            <a:r>
              <a:rPr lang="ar-DZ" sz="2800" dirty="0" smtClean="0">
                <a:latin typeface="Calibri" panose="020F0502020204030204" pitchFamily="34" charset="0"/>
                <a:ea typeface="Calibri" panose="020F0502020204030204" pitchFamily="34" charset="0"/>
                <a:cs typeface="Arial" panose="020B0604020202020204" pitchFamily="34" charset="0"/>
              </a:rPr>
              <a:t>  </a:t>
            </a:r>
            <a:endParaRPr lang="fr-FR" sz="2800" dirty="0" smtClean="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0"/>
              </a:spcBef>
              <a:spcAft>
                <a:spcPts val="0"/>
              </a:spcAft>
            </a:pPr>
            <a:r>
              <a:rPr lang="ar-DZ" sz="2800" dirty="0" smtClean="0">
                <a:latin typeface="Calibri" panose="020F0502020204030204" pitchFamily="34" charset="0"/>
                <a:ea typeface="Calibri" panose="020F0502020204030204" pitchFamily="34" charset="0"/>
                <a:cs typeface="Arial" panose="020B0604020202020204" pitchFamily="34" charset="0"/>
              </a:rPr>
              <a:t>عمليا وبناء على إحصائيات تمت على المستوى الوطني لم يتم رفض اي عقد شراكة من طرف الديوان بالرغم من تخلف ركن الشهر وهذا ما يتماشى مع اتجاه الدولة في تعزيز الشراكة مع المستثمرات الفلاحية وتطبيقا للإرسالية الموجهة لمدراء الديوان الوطني للأراضي الفلاحية التي تطلب منهم مرافقة اصحاب حق الامتياز وإعلامهم بواجباتهم المقررة فيما يخص الشراكة لتفادي امكانية الغاء عقد الشراكة المنصوص عليها في القانون 10-03 ضمن الشروط التالية:</a:t>
            </a:r>
            <a:endParaRPr lang="fr-FR" sz="2800" dirty="0" smtClean="0">
              <a:latin typeface="Calibri" panose="020F0502020204030204" pitchFamily="34" charset="0"/>
              <a:ea typeface="Calibri" panose="020F0502020204030204" pitchFamily="34" charset="0"/>
              <a:cs typeface="Arial" panose="020B0604020202020204" pitchFamily="34" charset="0"/>
            </a:endParaRPr>
          </a:p>
          <a:p>
            <a:pPr algn="r" rtl="1"/>
            <a:endParaRPr lang="fr-FR" sz="2800" dirty="0"/>
          </a:p>
        </p:txBody>
      </p:sp>
      <p:sp>
        <p:nvSpPr>
          <p:cNvPr id="4" name="Espace réservé du numéro de diapositive 3"/>
          <p:cNvSpPr>
            <a:spLocks noGrp="1"/>
          </p:cNvSpPr>
          <p:nvPr>
            <p:ph type="sldNum" sz="quarter" idx="12"/>
          </p:nvPr>
        </p:nvSpPr>
        <p:spPr/>
        <p:txBody>
          <a:bodyPr/>
          <a:lstStyle/>
          <a:p>
            <a:fld id="{3D59457A-8F36-4F11-B861-5B8E2C3519FA}" type="slidenum">
              <a:rPr lang="zh-CN" altLang="en-US" smtClean="0"/>
              <a:pPr/>
              <a:t>24</a:t>
            </a:fld>
            <a:endParaRPr lang="en-US" altLang="zh-CN"/>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E6403181-162D-41A2-8A35-D67BDA595402}"/>
              </a:ext>
            </a:extLst>
          </p:cNvPr>
          <p:cNvSpPr>
            <a:spLocks noGrp="1"/>
          </p:cNvSpPr>
          <p:nvPr>
            <p:ph type="title"/>
          </p:nvPr>
        </p:nvSpPr>
        <p:spPr/>
        <p:txBody>
          <a:bodyPr/>
          <a:lstStyle/>
          <a:p>
            <a:r>
              <a:rPr lang="ar-DZ" dirty="0"/>
              <a:t>فسخ عقد الشراكة</a:t>
            </a:r>
            <a:endParaRPr lang="fr-FR" dirty="0"/>
          </a:p>
        </p:txBody>
      </p:sp>
      <p:grpSp>
        <p:nvGrpSpPr>
          <p:cNvPr id="4" name="Group 3">
            <a:extLst>
              <a:ext uri="{FF2B5EF4-FFF2-40B4-BE49-F238E27FC236}">
                <a16:creationId xmlns="" xmlns:a16="http://schemas.microsoft.com/office/drawing/2014/main" id="{900767D2-431B-467E-AD62-A375362E056F}"/>
              </a:ext>
            </a:extLst>
          </p:cNvPr>
          <p:cNvGrpSpPr>
            <a:grpSpLocks/>
          </p:cNvGrpSpPr>
          <p:nvPr/>
        </p:nvGrpSpPr>
        <p:grpSpPr bwMode="auto">
          <a:xfrm>
            <a:off x="0" y="1224494"/>
            <a:ext cx="10865633" cy="5194443"/>
            <a:chOff x="-56" y="1303"/>
            <a:chExt cx="5145" cy="2528"/>
          </a:xfrm>
        </p:grpSpPr>
        <p:sp>
          <p:nvSpPr>
            <p:cNvPr id="5" name="Freeform 4">
              <a:extLst>
                <a:ext uri="{FF2B5EF4-FFF2-40B4-BE49-F238E27FC236}">
                  <a16:creationId xmlns="" xmlns:a16="http://schemas.microsoft.com/office/drawing/2014/main" id="{14754F93-F41A-4A01-B761-FA2728B6A27F}"/>
                </a:ext>
              </a:extLst>
            </p:cNvPr>
            <p:cNvSpPr>
              <a:spLocks noEditPoints="1"/>
            </p:cNvSpPr>
            <p:nvPr/>
          </p:nvSpPr>
          <p:spPr bwMode="gray">
            <a:xfrm rot="20241944">
              <a:off x="1019" y="1807"/>
              <a:ext cx="3839" cy="1527"/>
            </a:xfrm>
            <a:custGeom>
              <a:avLst/>
              <a:gdLst>
                <a:gd name="T0" fmla="*/ 1692 w 4040"/>
                <a:gd name="T1" fmla="*/ 12 h 1888"/>
                <a:gd name="T2" fmla="*/ 1234 w 4040"/>
                <a:gd name="T3" fmla="*/ 74 h 1888"/>
                <a:gd name="T4" fmla="*/ 828 w 4040"/>
                <a:gd name="T5" fmla="*/ 182 h 1888"/>
                <a:gd name="T6" fmla="*/ 486 w 4040"/>
                <a:gd name="T7" fmla="*/ 330 h 1888"/>
                <a:gd name="T8" fmla="*/ 226 w 4040"/>
                <a:gd name="T9" fmla="*/ 510 h 1888"/>
                <a:gd name="T10" fmla="*/ 58 w 4040"/>
                <a:gd name="T11" fmla="*/ 718 h 1888"/>
                <a:gd name="T12" fmla="*/ 0 w 4040"/>
                <a:gd name="T13" fmla="*/ 944 h 1888"/>
                <a:gd name="T14" fmla="*/ 58 w 4040"/>
                <a:gd name="T15" fmla="*/ 1170 h 1888"/>
                <a:gd name="T16" fmla="*/ 226 w 4040"/>
                <a:gd name="T17" fmla="*/ 1378 h 1888"/>
                <a:gd name="T18" fmla="*/ 486 w 4040"/>
                <a:gd name="T19" fmla="*/ 1558 h 1888"/>
                <a:gd name="T20" fmla="*/ 828 w 4040"/>
                <a:gd name="T21" fmla="*/ 1706 h 1888"/>
                <a:gd name="T22" fmla="*/ 1234 w 4040"/>
                <a:gd name="T23" fmla="*/ 1814 h 1888"/>
                <a:gd name="T24" fmla="*/ 1692 w 4040"/>
                <a:gd name="T25" fmla="*/ 1876 h 1888"/>
                <a:gd name="T26" fmla="*/ 2186 w 4040"/>
                <a:gd name="T27" fmla="*/ 1884 h 1888"/>
                <a:gd name="T28" fmla="*/ 2658 w 4040"/>
                <a:gd name="T29" fmla="*/ 1840 h 1888"/>
                <a:gd name="T30" fmla="*/ 3084 w 4040"/>
                <a:gd name="T31" fmla="*/ 1746 h 1888"/>
                <a:gd name="T32" fmla="*/ 3448 w 4040"/>
                <a:gd name="T33" fmla="*/ 1612 h 1888"/>
                <a:gd name="T34" fmla="*/ 3738 w 4040"/>
                <a:gd name="T35" fmla="*/ 1442 h 1888"/>
                <a:gd name="T36" fmla="*/ 3938 w 4040"/>
                <a:gd name="T37" fmla="*/ 1242 h 1888"/>
                <a:gd name="T38" fmla="*/ 4034 w 4040"/>
                <a:gd name="T39" fmla="*/ 1022 h 1888"/>
                <a:gd name="T40" fmla="*/ 4014 w 4040"/>
                <a:gd name="T41" fmla="*/ 790 h 1888"/>
                <a:gd name="T42" fmla="*/ 3882 w 4040"/>
                <a:gd name="T43" fmla="*/ 576 h 1888"/>
                <a:gd name="T44" fmla="*/ 3650 w 4040"/>
                <a:gd name="T45" fmla="*/ 386 h 1888"/>
                <a:gd name="T46" fmla="*/ 3334 w 4040"/>
                <a:gd name="T47" fmla="*/ 228 h 1888"/>
                <a:gd name="T48" fmla="*/ 2948 w 4040"/>
                <a:gd name="T49" fmla="*/ 106 h 1888"/>
                <a:gd name="T50" fmla="*/ 2506 w 4040"/>
                <a:gd name="T51" fmla="*/ 28 h 1888"/>
                <a:gd name="T52" fmla="*/ 2020 w 4040"/>
                <a:gd name="T53" fmla="*/ 0 h 1888"/>
                <a:gd name="T54" fmla="*/ 1606 w 4040"/>
                <a:gd name="T55" fmla="*/ 1736 h 1888"/>
                <a:gd name="T56" fmla="*/ 1164 w 4040"/>
                <a:gd name="T57" fmla="*/ 1678 h 1888"/>
                <a:gd name="T58" fmla="*/ 776 w 4040"/>
                <a:gd name="T59" fmla="*/ 1576 h 1888"/>
                <a:gd name="T60" fmla="*/ 458 w 4040"/>
                <a:gd name="T61" fmla="*/ 1436 h 1888"/>
                <a:gd name="T62" fmla="*/ 224 w 4040"/>
                <a:gd name="T63" fmla="*/ 1266 h 1888"/>
                <a:gd name="T64" fmla="*/ 88 w 4040"/>
                <a:gd name="T65" fmla="*/ 1074 h 1888"/>
                <a:gd name="T66" fmla="*/ 68 w 4040"/>
                <a:gd name="T67" fmla="*/ 864 h 1888"/>
                <a:gd name="T68" fmla="*/ 166 w 4040"/>
                <a:gd name="T69" fmla="*/ 664 h 1888"/>
                <a:gd name="T70" fmla="*/ 370 w 4040"/>
                <a:gd name="T71" fmla="*/ 486 h 1888"/>
                <a:gd name="T72" fmla="*/ 662 w 4040"/>
                <a:gd name="T73" fmla="*/ 336 h 1888"/>
                <a:gd name="T74" fmla="*/ 1028 w 4040"/>
                <a:gd name="T75" fmla="*/ 222 h 1888"/>
                <a:gd name="T76" fmla="*/ 1454 w 4040"/>
                <a:gd name="T77" fmla="*/ 148 h 1888"/>
                <a:gd name="T78" fmla="*/ 1922 w 4040"/>
                <a:gd name="T79" fmla="*/ 120 h 1888"/>
                <a:gd name="T80" fmla="*/ 2392 w 4040"/>
                <a:gd name="T81" fmla="*/ 148 h 1888"/>
                <a:gd name="T82" fmla="*/ 2818 w 4040"/>
                <a:gd name="T83" fmla="*/ 222 h 1888"/>
                <a:gd name="T84" fmla="*/ 3184 w 4040"/>
                <a:gd name="T85" fmla="*/ 336 h 1888"/>
                <a:gd name="T86" fmla="*/ 3476 w 4040"/>
                <a:gd name="T87" fmla="*/ 486 h 1888"/>
                <a:gd name="T88" fmla="*/ 3680 w 4040"/>
                <a:gd name="T89" fmla="*/ 664 h 1888"/>
                <a:gd name="T90" fmla="*/ 3778 w 4040"/>
                <a:gd name="T91" fmla="*/ 864 h 1888"/>
                <a:gd name="T92" fmla="*/ 3758 w 4040"/>
                <a:gd name="T93" fmla="*/ 1074 h 1888"/>
                <a:gd name="T94" fmla="*/ 3622 w 4040"/>
                <a:gd name="T95" fmla="*/ 1266 h 1888"/>
                <a:gd name="T96" fmla="*/ 3388 w 4040"/>
                <a:gd name="T97" fmla="*/ 1436 h 1888"/>
                <a:gd name="T98" fmla="*/ 3070 w 4040"/>
                <a:gd name="T99" fmla="*/ 1576 h 1888"/>
                <a:gd name="T100" fmla="*/ 2682 w 4040"/>
                <a:gd name="T101" fmla="*/ 1678 h 1888"/>
                <a:gd name="T102" fmla="*/ 2240 w 4040"/>
                <a:gd name="T103" fmla="*/ 1736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a:noFill/>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en-US">
                <a:ea typeface="宋体" panose="02010600030101010101" pitchFamily="2" charset="-122"/>
              </a:endParaRPr>
            </a:p>
          </p:txBody>
        </p:sp>
        <p:sp>
          <p:nvSpPr>
            <p:cNvPr id="6" name="Oval 5">
              <a:extLst>
                <a:ext uri="{FF2B5EF4-FFF2-40B4-BE49-F238E27FC236}">
                  <a16:creationId xmlns="" xmlns:a16="http://schemas.microsoft.com/office/drawing/2014/main" id="{C701F820-E0ED-445F-AF85-00B3B74B8E4F}"/>
                </a:ext>
              </a:extLst>
            </p:cNvPr>
            <p:cNvSpPr>
              <a:spLocks noChangeArrowheads="1"/>
            </p:cNvSpPr>
            <p:nvPr/>
          </p:nvSpPr>
          <p:spPr bwMode="gray">
            <a:xfrm>
              <a:off x="2359" y="1311"/>
              <a:ext cx="1087" cy="906"/>
            </a:xfrm>
            <a:prstGeom prst="ellipse">
              <a:avLst/>
            </a:prstGeom>
            <a:gradFill rotWithShape="1">
              <a:gsLst>
                <a:gs pos="0">
                  <a:schemeClr val="hlink"/>
                </a:gs>
                <a:gs pos="100000">
                  <a:schemeClr val="hlink">
                    <a:gamma/>
                    <a:shade val="34510"/>
                    <a:invGamma/>
                  </a:schemeClr>
                </a:gs>
              </a:gsLst>
              <a:path path="shape">
                <a:fillToRect l="50000" t="50000" r="50000" b="50000"/>
              </a:path>
            </a:gradFill>
            <a:ln>
              <a:noFill/>
            </a:ln>
            <a:effectLst>
              <a:prstShdw prst="shdw12" dist="76200" dir="10800000">
                <a:srgbClr val="001D3A">
                  <a:alpha val="50000"/>
                </a:srgbClr>
              </a:prstShdw>
            </a:effectLst>
          </p:spPr>
          <p:txBody>
            <a:bodyPr wrap="none" anchor="ctr"/>
            <a:lstStyle/>
            <a:p>
              <a:pPr algn="ctr">
                <a:defRPr/>
              </a:pPr>
              <a:endParaRPr lang="zh-CN" altLang="en-US">
                <a:ea typeface="宋体" pitchFamily="2" charset="-122"/>
              </a:endParaRPr>
            </a:p>
          </p:txBody>
        </p:sp>
        <p:sp>
          <p:nvSpPr>
            <p:cNvPr id="7" name="Oval 6">
              <a:extLst>
                <a:ext uri="{FF2B5EF4-FFF2-40B4-BE49-F238E27FC236}">
                  <a16:creationId xmlns="" xmlns:a16="http://schemas.microsoft.com/office/drawing/2014/main" id="{A296311C-E1A5-4EDA-866D-461AA50815EC}"/>
                </a:ext>
              </a:extLst>
            </p:cNvPr>
            <p:cNvSpPr>
              <a:spLocks noChangeArrowheads="1"/>
            </p:cNvSpPr>
            <p:nvPr/>
          </p:nvSpPr>
          <p:spPr bwMode="gray">
            <a:xfrm>
              <a:off x="902" y="1788"/>
              <a:ext cx="982" cy="957"/>
            </a:xfrm>
            <a:prstGeom prst="ellipse">
              <a:avLst/>
            </a:prstGeom>
            <a:gradFill rotWithShape="1">
              <a:gsLst>
                <a:gs pos="0">
                  <a:schemeClr val="accent1"/>
                </a:gs>
                <a:gs pos="100000">
                  <a:schemeClr val="accent1">
                    <a:gamma/>
                    <a:shade val="31373"/>
                    <a:invGamma/>
                  </a:schemeClr>
                </a:gs>
              </a:gsLst>
              <a:path path="shape">
                <a:fillToRect l="50000" t="50000" r="50000" b="50000"/>
              </a:path>
            </a:gradFill>
            <a:ln>
              <a:noFill/>
            </a:ln>
            <a:effectLst>
              <a:prstShdw prst="shdw12" dist="76200" dir="10800000">
                <a:srgbClr val="001D3A">
                  <a:alpha val="50000"/>
                </a:srgbClr>
              </a:prstShdw>
            </a:effectLst>
          </p:spPr>
          <p:txBody>
            <a:bodyPr wrap="none" anchor="ctr"/>
            <a:lstStyle/>
            <a:p>
              <a:pPr algn="ctr">
                <a:defRPr/>
              </a:pPr>
              <a:endParaRPr lang="zh-CN" altLang="en-US">
                <a:ea typeface="宋体" pitchFamily="2" charset="-122"/>
              </a:endParaRPr>
            </a:p>
          </p:txBody>
        </p:sp>
        <p:sp>
          <p:nvSpPr>
            <p:cNvPr id="8" name="Oval 7">
              <a:extLst>
                <a:ext uri="{FF2B5EF4-FFF2-40B4-BE49-F238E27FC236}">
                  <a16:creationId xmlns="" xmlns:a16="http://schemas.microsoft.com/office/drawing/2014/main" id="{8C156BD5-78CD-4F0E-80BC-7AE2E6E2DF5C}"/>
                </a:ext>
              </a:extLst>
            </p:cNvPr>
            <p:cNvSpPr>
              <a:spLocks noChangeArrowheads="1"/>
            </p:cNvSpPr>
            <p:nvPr/>
          </p:nvSpPr>
          <p:spPr bwMode="gray">
            <a:xfrm>
              <a:off x="1382" y="2914"/>
              <a:ext cx="851" cy="854"/>
            </a:xfrm>
            <a:prstGeom prst="ellipse">
              <a:avLst/>
            </a:prstGeom>
            <a:gradFill rotWithShape="1">
              <a:gsLst>
                <a:gs pos="0">
                  <a:schemeClr val="accent2"/>
                </a:gs>
                <a:gs pos="100000">
                  <a:schemeClr val="accent2">
                    <a:gamma/>
                    <a:shade val="35686"/>
                    <a:invGamma/>
                  </a:schemeClr>
                </a:gs>
              </a:gsLst>
              <a:path path="shape">
                <a:fillToRect l="50000" t="50000" r="50000" b="50000"/>
              </a:path>
            </a:gradFill>
            <a:ln>
              <a:noFill/>
            </a:ln>
            <a:effectLst>
              <a:prstShdw prst="shdw12" dist="76200" dir="10800000">
                <a:srgbClr val="001D3A">
                  <a:alpha val="50000"/>
                </a:srgbClr>
              </a:prstShdw>
            </a:effectLst>
          </p:spPr>
          <p:txBody>
            <a:bodyPr wrap="none" anchor="ctr"/>
            <a:lstStyle/>
            <a:p>
              <a:pPr algn="ctr">
                <a:defRPr/>
              </a:pPr>
              <a:endParaRPr lang="zh-CN" altLang="en-US">
                <a:ea typeface="宋体" pitchFamily="2" charset="-122"/>
              </a:endParaRPr>
            </a:p>
          </p:txBody>
        </p:sp>
        <p:sp>
          <p:nvSpPr>
            <p:cNvPr id="9" name="Oval 8">
              <a:extLst>
                <a:ext uri="{FF2B5EF4-FFF2-40B4-BE49-F238E27FC236}">
                  <a16:creationId xmlns="" xmlns:a16="http://schemas.microsoft.com/office/drawing/2014/main" id="{E2F8C129-0FEF-4DA2-AAED-51886446A735}"/>
                </a:ext>
              </a:extLst>
            </p:cNvPr>
            <p:cNvSpPr>
              <a:spLocks noChangeArrowheads="1"/>
            </p:cNvSpPr>
            <p:nvPr/>
          </p:nvSpPr>
          <p:spPr bwMode="gray">
            <a:xfrm>
              <a:off x="3127" y="2608"/>
              <a:ext cx="851" cy="872"/>
            </a:xfrm>
            <a:prstGeom prst="ellipse">
              <a:avLst/>
            </a:prstGeom>
            <a:gradFill rotWithShape="1">
              <a:gsLst>
                <a:gs pos="0">
                  <a:schemeClr val="bg2"/>
                </a:gs>
                <a:gs pos="100000">
                  <a:schemeClr val="bg2">
                    <a:gamma/>
                    <a:shade val="35686"/>
                    <a:invGamma/>
                  </a:schemeClr>
                </a:gs>
              </a:gsLst>
              <a:path path="shape">
                <a:fillToRect l="50000" t="50000" r="50000" b="50000"/>
              </a:path>
            </a:gradFill>
            <a:ln>
              <a:noFill/>
            </a:ln>
            <a:effectLst>
              <a:prstShdw prst="shdw12" dist="76200" dir="10800000">
                <a:srgbClr val="001D3A">
                  <a:alpha val="50000"/>
                </a:srgbClr>
              </a:prstShdw>
            </a:effectLst>
          </p:spPr>
          <p:txBody>
            <a:bodyPr wrap="none" anchor="ctr"/>
            <a:lstStyle/>
            <a:p>
              <a:pPr algn="ctr">
                <a:defRPr/>
              </a:pPr>
              <a:endParaRPr lang="zh-CN" altLang="en-US">
                <a:ea typeface="宋体" pitchFamily="2" charset="-122"/>
              </a:endParaRPr>
            </a:p>
          </p:txBody>
        </p:sp>
        <p:sp>
          <p:nvSpPr>
            <p:cNvPr id="10" name="Oval 9">
              <a:extLst>
                <a:ext uri="{FF2B5EF4-FFF2-40B4-BE49-F238E27FC236}">
                  <a16:creationId xmlns="" xmlns:a16="http://schemas.microsoft.com/office/drawing/2014/main" id="{E748045F-90FF-4069-953F-DB6BE5950C1F}"/>
                </a:ext>
              </a:extLst>
            </p:cNvPr>
            <p:cNvSpPr>
              <a:spLocks noChangeArrowheads="1"/>
            </p:cNvSpPr>
            <p:nvPr/>
          </p:nvSpPr>
          <p:spPr bwMode="gray">
            <a:xfrm>
              <a:off x="4162" y="1342"/>
              <a:ext cx="927" cy="921"/>
            </a:xfrm>
            <a:prstGeom prst="ellipse">
              <a:avLst/>
            </a:prstGeom>
            <a:gradFill rotWithShape="1">
              <a:gsLst>
                <a:gs pos="0">
                  <a:schemeClr val="folHlink"/>
                </a:gs>
                <a:gs pos="100000">
                  <a:schemeClr val="folHlink">
                    <a:gamma/>
                    <a:shade val="34510"/>
                    <a:invGamma/>
                  </a:schemeClr>
                </a:gs>
              </a:gsLst>
              <a:path path="shape">
                <a:fillToRect l="50000" t="50000" r="50000" b="50000"/>
              </a:path>
            </a:gradFill>
            <a:ln>
              <a:noFill/>
            </a:ln>
            <a:effectLst>
              <a:prstShdw prst="shdw12" dist="76200" dir="10800000">
                <a:srgbClr val="001D3A">
                  <a:alpha val="50000"/>
                </a:srgbClr>
              </a:prstShdw>
            </a:effectLst>
          </p:spPr>
          <p:txBody>
            <a:bodyPr wrap="none" anchor="ctr"/>
            <a:lstStyle/>
            <a:p>
              <a:pPr algn="ctr">
                <a:defRPr/>
              </a:pPr>
              <a:endParaRPr lang="zh-CN" altLang="en-US">
                <a:ea typeface="宋体" pitchFamily="2" charset="-122"/>
              </a:endParaRPr>
            </a:p>
          </p:txBody>
        </p:sp>
        <p:sp>
          <p:nvSpPr>
            <p:cNvPr id="11" name="Text Box 10">
              <a:extLst>
                <a:ext uri="{FF2B5EF4-FFF2-40B4-BE49-F238E27FC236}">
                  <a16:creationId xmlns="" xmlns:a16="http://schemas.microsoft.com/office/drawing/2014/main" id="{EC15123A-2990-4FDE-A3CF-50CBB6021FFB}"/>
                </a:ext>
              </a:extLst>
            </p:cNvPr>
            <p:cNvSpPr txBox="1">
              <a:spLocks noChangeArrowheads="1"/>
            </p:cNvSpPr>
            <p:nvPr/>
          </p:nvSpPr>
          <p:spPr bwMode="white">
            <a:xfrm>
              <a:off x="995" y="1910"/>
              <a:ext cx="821" cy="7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a:r>
                <a:rPr lang="ar-DZ" sz="2400" b="1" dirty="0">
                  <a:solidFill>
                    <a:schemeClr val="tx1">
                      <a:lumMod val="20000"/>
                      <a:lumOff val="80000"/>
                    </a:schemeClr>
                  </a:solidFill>
                  <a:effectLst>
                    <a:outerShdw blurRad="38100" dist="38100" dir="2700000" algn="tl">
                      <a:srgbClr val="000000">
                        <a:alpha val="43137"/>
                      </a:srgbClr>
                    </a:outerShdw>
                  </a:effectLst>
                </a:rPr>
                <a:t>تحويل الوجهة الفلاحية أو الأملاك السطحية</a:t>
              </a:r>
              <a:endParaRPr lang="x-none" sz="2400" b="1" dirty="0">
                <a:solidFill>
                  <a:schemeClr val="tx1">
                    <a:lumMod val="20000"/>
                    <a:lumOff val="80000"/>
                  </a:schemeClr>
                </a:solidFill>
                <a:effectLst>
                  <a:outerShdw blurRad="38100" dist="38100" dir="2700000" algn="tl">
                    <a:srgbClr val="000000">
                      <a:alpha val="43137"/>
                    </a:srgbClr>
                  </a:outerShdw>
                </a:effectLst>
              </a:endParaRPr>
            </a:p>
          </p:txBody>
        </p:sp>
        <p:sp>
          <p:nvSpPr>
            <p:cNvPr id="12" name="Text Box 11">
              <a:extLst>
                <a:ext uri="{FF2B5EF4-FFF2-40B4-BE49-F238E27FC236}">
                  <a16:creationId xmlns="" xmlns:a16="http://schemas.microsoft.com/office/drawing/2014/main" id="{A3DF3416-7336-46EE-A793-6083A9903DEA}"/>
                </a:ext>
              </a:extLst>
            </p:cNvPr>
            <p:cNvSpPr txBox="1">
              <a:spLocks noChangeArrowheads="1"/>
            </p:cNvSpPr>
            <p:nvPr/>
          </p:nvSpPr>
          <p:spPr bwMode="white">
            <a:xfrm>
              <a:off x="2460" y="1385"/>
              <a:ext cx="832" cy="7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a:r>
                <a:rPr lang="ar-DZ" sz="2400" b="1" dirty="0">
                  <a:effectLst>
                    <a:outerShdw blurRad="38100" dist="38100" dir="2700000" algn="tl">
                      <a:srgbClr val="000000">
                        <a:alpha val="43137"/>
                      </a:srgbClr>
                    </a:outerShdw>
                  </a:effectLst>
                </a:rPr>
                <a:t>عدم استغلال الأراضي أو الأملاك السطحية</a:t>
              </a:r>
              <a:endParaRPr lang="x-none" sz="2400" b="1" dirty="0">
                <a:effectLst>
                  <a:outerShdw blurRad="38100" dist="38100" dir="2700000" algn="tl">
                    <a:srgbClr val="000000">
                      <a:alpha val="43137"/>
                    </a:srgbClr>
                  </a:outerShdw>
                </a:effectLst>
              </a:endParaRPr>
            </a:p>
          </p:txBody>
        </p:sp>
        <p:sp>
          <p:nvSpPr>
            <p:cNvPr id="13" name="Text Box 12">
              <a:extLst>
                <a:ext uri="{FF2B5EF4-FFF2-40B4-BE49-F238E27FC236}">
                  <a16:creationId xmlns="" xmlns:a16="http://schemas.microsoft.com/office/drawing/2014/main" id="{D1AA8801-2D31-4A1A-A564-37BCC9590287}"/>
                </a:ext>
              </a:extLst>
            </p:cNvPr>
            <p:cNvSpPr txBox="1">
              <a:spLocks noChangeArrowheads="1"/>
            </p:cNvSpPr>
            <p:nvPr/>
          </p:nvSpPr>
          <p:spPr bwMode="white">
            <a:xfrm>
              <a:off x="4222" y="1496"/>
              <a:ext cx="831" cy="58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rtl="1"/>
              <a:r>
                <a:rPr lang="ar-DZ" sz="2400" b="1" dirty="0">
                  <a:effectLst>
                    <a:outerShdw blurRad="38100" dist="38100" dir="2700000" algn="tl">
                      <a:srgbClr val="000000">
                        <a:alpha val="43137"/>
                      </a:srgbClr>
                    </a:outerShdw>
                  </a:effectLst>
                </a:rPr>
                <a:t>عدم دفع الأتاوى لمدة سنتين</a:t>
              </a:r>
              <a:endParaRPr lang="en-US" altLang="zh-CN" sz="2400" b="1" dirty="0">
                <a:solidFill>
                  <a:schemeClr val="bg1"/>
                </a:solidFill>
                <a:effectLst>
                  <a:outerShdw blurRad="38100" dist="38100" dir="2700000" algn="tl">
                    <a:srgbClr val="000000">
                      <a:alpha val="43137"/>
                    </a:srgbClr>
                  </a:outerShdw>
                </a:effectLst>
                <a:latin typeface="Verdana" panose="020B0604030504040204" pitchFamily="34" charset="0"/>
                <a:ea typeface="宋体" panose="02010600030101010101" pitchFamily="2" charset="-122"/>
              </a:endParaRPr>
            </a:p>
          </p:txBody>
        </p:sp>
        <p:sp>
          <p:nvSpPr>
            <p:cNvPr id="14" name="Text Box 13">
              <a:extLst>
                <a:ext uri="{FF2B5EF4-FFF2-40B4-BE49-F238E27FC236}">
                  <a16:creationId xmlns="" xmlns:a16="http://schemas.microsoft.com/office/drawing/2014/main" id="{E561BBB9-31A2-49CB-B4FA-628DE854C588}"/>
                </a:ext>
              </a:extLst>
            </p:cNvPr>
            <p:cNvSpPr txBox="1">
              <a:spLocks noChangeArrowheads="1"/>
            </p:cNvSpPr>
            <p:nvPr/>
          </p:nvSpPr>
          <p:spPr bwMode="white">
            <a:xfrm>
              <a:off x="3227" y="2800"/>
              <a:ext cx="651" cy="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ar-DZ" sz="2800" b="1" dirty="0">
                  <a:solidFill>
                    <a:schemeClr val="tx1">
                      <a:lumMod val="20000"/>
                      <a:lumOff val="80000"/>
                    </a:schemeClr>
                  </a:solidFill>
                  <a:effectLst>
                    <a:outerShdw blurRad="38100" dist="38100" dir="2700000" algn="tl">
                      <a:srgbClr val="000000">
                        <a:alpha val="43137"/>
                      </a:srgbClr>
                    </a:outerShdw>
                  </a:effectLst>
                </a:rPr>
                <a:t>التأجير من الباطن</a:t>
              </a:r>
              <a:endParaRPr lang="x-none" sz="2800" b="1" dirty="0">
                <a:solidFill>
                  <a:schemeClr val="tx1">
                    <a:lumMod val="20000"/>
                    <a:lumOff val="80000"/>
                  </a:schemeClr>
                </a:solidFill>
                <a:effectLst>
                  <a:outerShdw blurRad="38100" dist="38100" dir="2700000" algn="tl">
                    <a:srgbClr val="000000">
                      <a:alpha val="43137"/>
                    </a:srgbClr>
                  </a:outerShdw>
                </a:effectLst>
              </a:endParaRPr>
            </a:p>
          </p:txBody>
        </p:sp>
        <p:sp>
          <p:nvSpPr>
            <p:cNvPr id="15" name="Text Box 14">
              <a:extLst>
                <a:ext uri="{FF2B5EF4-FFF2-40B4-BE49-F238E27FC236}">
                  <a16:creationId xmlns="" xmlns:a16="http://schemas.microsoft.com/office/drawing/2014/main" id="{082C4DAB-54AF-4553-9FA3-1221FEF73F5F}"/>
                </a:ext>
              </a:extLst>
            </p:cNvPr>
            <p:cNvSpPr txBox="1">
              <a:spLocks noChangeArrowheads="1"/>
            </p:cNvSpPr>
            <p:nvPr/>
          </p:nvSpPr>
          <p:spPr bwMode="white">
            <a:xfrm>
              <a:off x="1424" y="3128"/>
              <a:ext cx="751" cy="7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ar-DZ" sz="2800" b="1" dirty="0">
                  <a:solidFill>
                    <a:schemeClr val="tx1">
                      <a:lumMod val="20000"/>
                      <a:lumOff val="80000"/>
                    </a:schemeClr>
                  </a:solidFill>
                  <a:effectLst>
                    <a:outerShdw blurRad="38100" dist="38100" dir="2700000" algn="tl">
                      <a:srgbClr val="000000">
                        <a:alpha val="43137"/>
                      </a:srgbClr>
                    </a:outerShdw>
                  </a:effectLst>
                </a:rPr>
                <a:t>البناء بدون رخصة</a:t>
              </a:r>
              <a:endParaRPr lang="x-none" sz="2800" b="1" dirty="0">
                <a:solidFill>
                  <a:schemeClr val="tx1">
                    <a:lumMod val="20000"/>
                    <a:lumOff val="80000"/>
                  </a:schemeClr>
                </a:solidFill>
                <a:effectLst>
                  <a:outerShdw blurRad="38100" dist="38100" dir="2700000" algn="tl">
                    <a:srgbClr val="000000">
                      <a:alpha val="43137"/>
                    </a:srgbClr>
                  </a:outerShdw>
                </a:effectLst>
              </a:endParaRPr>
            </a:p>
          </p:txBody>
        </p:sp>
        <p:sp>
          <p:nvSpPr>
            <p:cNvPr id="16" name="Text Box 15">
              <a:extLst>
                <a:ext uri="{FF2B5EF4-FFF2-40B4-BE49-F238E27FC236}">
                  <a16:creationId xmlns="" xmlns:a16="http://schemas.microsoft.com/office/drawing/2014/main" id="{2B25A5CF-50F5-49BF-9B7D-037BCF709304}"/>
                </a:ext>
              </a:extLst>
            </p:cNvPr>
            <p:cNvSpPr txBox="1">
              <a:spLocks noChangeArrowheads="1"/>
            </p:cNvSpPr>
            <p:nvPr/>
          </p:nvSpPr>
          <p:spPr bwMode="auto">
            <a:xfrm>
              <a:off x="2233" y="2224"/>
              <a:ext cx="2208" cy="3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rtl="1"/>
              <a:r>
                <a:rPr lang="ar-DZ" sz="4400" dirty="0">
                  <a:solidFill>
                    <a:srgbClr val="FF0000"/>
                  </a:solidFill>
                  <a:effectLst>
                    <a:outerShdw blurRad="38100" dist="38100" dir="2700000" algn="tl">
                      <a:srgbClr val="000000">
                        <a:alpha val="43137"/>
                      </a:srgbClr>
                    </a:outerShdw>
                  </a:effectLst>
                </a:rPr>
                <a:t>فسخ عقد الإمتياز</a:t>
              </a:r>
              <a:endParaRPr lang="x-none" sz="4400" dirty="0">
                <a:solidFill>
                  <a:srgbClr val="FF0000"/>
                </a:solidFill>
                <a:effectLst>
                  <a:outerShdw blurRad="38100" dist="38100" dir="2700000" algn="tl">
                    <a:srgbClr val="000000">
                      <a:alpha val="43137"/>
                    </a:srgbClr>
                  </a:outerShdw>
                </a:effectLst>
              </a:endParaRPr>
            </a:p>
          </p:txBody>
        </p:sp>
        <p:sp>
          <p:nvSpPr>
            <p:cNvPr id="17" name="Line 16">
              <a:extLst>
                <a:ext uri="{FF2B5EF4-FFF2-40B4-BE49-F238E27FC236}">
                  <a16:creationId xmlns="" xmlns:a16="http://schemas.microsoft.com/office/drawing/2014/main" id="{07F6CB1E-898E-4497-9329-24F5EC1FEC41}"/>
                </a:ext>
              </a:extLst>
            </p:cNvPr>
            <p:cNvSpPr>
              <a:spLocks noChangeShapeType="1"/>
            </p:cNvSpPr>
            <p:nvPr/>
          </p:nvSpPr>
          <p:spPr bwMode="black">
            <a:xfrm>
              <a:off x="1639" y="1545"/>
              <a:ext cx="1025" cy="788"/>
            </a:xfrm>
            <a:prstGeom prst="line">
              <a:avLst/>
            </a:prstGeom>
            <a:noFill/>
            <a:ln w="9525">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fr-FR"/>
            </a:p>
          </p:txBody>
        </p:sp>
        <p:cxnSp>
          <p:nvCxnSpPr>
            <p:cNvPr id="18" name="AutoShape 17">
              <a:extLst>
                <a:ext uri="{FF2B5EF4-FFF2-40B4-BE49-F238E27FC236}">
                  <a16:creationId xmlns="" xmlns:a16="http://schemas.microsoft.com/office/drawing/2014/main" id="{B0A79C44-E5EA-4664-8AB9-B78C6C9505AA}"/>
                </a:ext>
              </a:extLst>
            </p:cNvPr>
            <p:cNvCxnSpPr>
              <a:cxnSpLocks noChangeShapeType="1"/>
            </p:cNvCxnSpPr>
            <p:nvPr/>
          </p:nvCxnSpPr>
          <p:spPr bwMode="black">
            <a:xfrm flipH="1">
              <a:off x="559" y="1545"/>
              <a:ext cx="1087" cy="0"/>
            </a:xfrm>
            <a:prstGeom prst="straightConnector1">
              <a:avLst/>
            </a:prstGeom>
            <a:noFill/>
            <a:ln w="9525">
              <a:solidFill>
                <a:schemeClr val="tx1"/>
              </a:solidFill>
              <a:round/>
              <a:headEnd/>
              <a:tailEnd/>
            </a:ln>
            <a:extLst>
              <a:ext uri="{909E8E84-426E-40DD-AFC4-6F175D3DCCD1}">
                <a14:hiddenFill xmlns="" xmlns:a14="http://schemas.microsoft.com/office/drawing/2010/main">
                  <a:noFill/>
                </a14:hiddenFill>
              </a:ext>
            </a:extLst>
          </p:spPr>
        </p:cxnSp>
        <p:sp>
          <p:nvSpPr>
            <p:cNvPr id="19" name="Text Box 18">
              <a:extLst>
                <a:ext uri="{FF2B5EF4-FFF2-40B4-BE49-F238E27FC236}">
                  <a16:creationId xmlns="" xmlns:a16="http://schemas.microsoft.com/office/drawing/2014/main" id="{2F379AC2-38C6-4245-80D9-61EBF738640D}"/>
                </a:ext>
              </a:extLst>
            </p:cNvPr>
            <p:cNvSpPr txBox="1">
              <a:spLocks noChangeArrowheads="1"/>
            </p:cNvSpPr>
            <p:nvPr/>
          </p:nvSpPr>
          <p:spPr bwMode="auto">
            <a:xfrm>
              <a:off x="-56" y="1303"/>
              <a:ext cx="2411" cy="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rtl="1"/>
              <a:r>
                <a:rPr lang="ar-DZ" sz="2000" dirty="0">
                  <a:solidFill>
                    <a:srgbClr val="C00000"/>
                  </a:solidFill>
                  <a:effectLst>
                    <a:outerShdw blurRad="38100" dist="38100" dir="2700000" algn="tl">
                      <a:srgbClr val="000000">
                        <a:alpha val="43137"/>
                      </a:srgbClr>
                    </a:outerShdw>
                  </a:effectLst>
                </a:rPr>
                <a:t>الإخلال بالالتزامات التي تؤدي </a:t>
              </a:r>
              <a:r>
                <a:rPr lang="ar-DZ" sz="2400" dirty="0">
                  <a:solidFill>
                    <a:srgbClr val="C00000"/>
                  </a:solidFill>
                  <a:effectLst>
                    <a:outerShdw blurRad="38100" dist="38100" dir="2700000" algn="tl">
                      <a:srgbClr val="000000">
                        <a:alpha val="43137"/>
                      </a:srgbClr>
                    </a:outerShdw>
                  </a:effectLst>
                </a:rPr>
                <a:t>إلى</a:t>
              </a:r>
              <a:r>
                <a:rPr lang="ar-DZ" sz="2000" dirty="0">
                  <a:solidFill>
                    <a:srgbClr val="C00000"/>
                  </a:solidFill>
                  <a:effectLst>
                    <a:outerShdw blurRad="38100" dist="38100" dir="2700000" algn="tl">
                      <a:srgbClr val="000000">
                        <a:alpha val="43137"/>
                      </a:srgbClr>
                    </a:outerShdw>
                  </a:effectLst>
                </a:rPr>
                <a:t> فسخ عقد الامتياز</a:t>
              </a:r>
              <a:endParaRPr lang="x-none" sz="2000" dirty="0">
                <a:solidFill>
                  <a:srgbClr val="C00000"/>
                </a:solidFill>
                <a:effectLst>
                  <a:outerShdw blurRad="38100" dist="38100" dir="2700000" algn="tl">
                    <a:srgbClr val="000000">
                      <a:alpha val="43137"/>
                    </a:srgbClr>
                  </a:outerShdw>
                </a:effectLst>
              </a:endParaRPr>
            </a:p>
          </p:txBody>
        </p:sp>
      </p:grpSp>
      <p:sp>
        <p:nvSpPr>
          <p:cNvPr id="3" name="Espace réservé du numéro de diapositive 2">
            <a:extLst>
              <a:ext uri="{FF2B5EF4-FFF2-40B4-BE49-F238E27FC236}">
                <a16:creationId xmlns="" xmlns:a16="http://schemas.microsoft.com/office/drawing/2014/main" id="{FE4E4630-16F5-4BB8-8012-F54AD459ED56}"/>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25</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222995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17F4E70-E01F-411A-87EB-434763DDDC95}"/>
              </a:ext>
            </a:extLst>
          </p:cNvPr>
          <p:cNvSpPr>
            <a:spLocks noGrp="1"/>
          </p:cNvSpPr>
          <p:nvPr>
            <p:ph type="title"/>
          </p:nvPr>
        </p:nvSpPr>
        <p:spPr/>
        <p:txBody>
          <a:bodyPr/>
          <a:lstStyle/>
          <a:p>
            <a:r>
              <a:rPr lang="ar-DZ" sz="4000" dirty="0">
                <a:effectLst/>
                <a:latin typeface="Calibri" panose="020F0502020204030204" pitchFamily="34" charset="0"/>
                <a:ea typeface="Calibri" panose="020F0502020204030204" pitchFamily="34" charset="0"/>
                <a:cs typeface="Arial" panose="020B0604020202020204" pitchFamily="34" charset="0"/>
              </a:rPr>
              <a:t>تحديد الحصص الشركاء </a:t>
            </a:r>
            <a:endParaRPr lang="fr-FR" sz="8000" dirty="0"/>
          </a:p>
        </p:txBody>
      </p:sp>
      <p:sp>
        <p:nvSpPr>
          <p:cNvPr id="3" name="Espace réservé du contenu 2">
            <a:extLst>
              <a:ext uri="{FF2B5EF4-FFF2-40B4-BE49-F238E27FC236}">
                <a16:creationId xmlns="" xmlns:a16="http://schemas.microsoft.com/office/drawing/2014/main" id="{C11D174A-3748-4D10-9F73-B46E81BD456E}"/>
              </a:ext>
            </a:extLst>
          </p:cNvPr>
          <p:cNvSpPr>
            <a:spLocks noGrp="1"/>
          </p:cNvSpPr>
          <p:nvPr>
            <p:ph idx="1"/>
          </p:nvPr>
        </p:nvSpPr>
        <p:spPr>
          <a:xfrm>
            <a:off x="609600" y="1438276"/>
            <a:ext cx="10972800" cy="4993004"/>
          </a:xfrm>
        </p:spPr>
        <p:txBody>
          <a:bodyPr/>
          <a:lstStyle/>
          <a:p>
            <a:pPr marL="0" algn="r" rtl="1">
              <a:lnSpc>
                <a:spcPct val="115000"/>
              </a:lnSpc>
              <a:spcBef>
                <a:spcPts val="0"/>
              </a:spcBef>
              <a:spcAft>
                <a:spcPts val="0"/>
              </a:spcAft>
            </a:pPr>
            <a:r>
              <a:rPr lang="ar-DZ" sz="2300" dirty="0">
                <a:effectLst/>
                <a:latin typeface="Calibri" panose="020F0502020204030204" pitchFamily="34" charset="0"/>
                <a:ea typeface="Calibri" panose="020F0502020204030204" pitchFamily="34" charset="0"/>
                <a:cs typeface="Arial" panose="020B0604020202020204" pitchFamily="34" charset="0"/>
              </a:rPr>
              <a:t>لم يترك المشرع الارادة المطلقة لتحديد الحصص للشركاء  فقد حدد ذلك ضمن التعليمة الوزارية المشتركة رقم 1808 المشار لها آنفا مستندا في ذلك إلى أحكام المادة 62 من الامر 09-01 التضمن قانون المالية </a:t>
            </a:r>
            <a:r>
              <a:rPr lang="ar-DZ" sz="2300" dirty="0" smtClean="0">
                <a:effectLst/>
                <a:latin typeface="Calibri" panose="020F0502020204030204" pitchFamily="34" charset="0"/>
                <a:ea typeface="Calibri" panose="020F0502020204030204" pitchFamily="34" charset="0"/>
                <a:cs typeface="Arial" panose="020B0604020202020204" pitchFamily="34" charset="0"/>
              </a:rPr>
              <a:t>التكميلي 2009 </a:t>
            </a:r>
            <a:r>
              <a:rPr lang="ar-DZ" sz="2300" dirty="0">
                <a:effectLst/>
                <a:latin typeface="Calibri" panose="020F0502020204030204" pitchFamily="34" charset="0"/>
                <a:ea typeface="Calibri" panose="020F0502020204030204" pitchFamily="34" charset="0"/>
                <a:cs typeface="Arial" panose="020B0604020202020204" pitchFamily="34" charset="0"/>
              </a:rPr>
              <a:t>والذي احالنا هو بدوره إلى الامر01 -03 المتعلق بتطوير الاستثمار الذي نص على مساهمة دنيا للشراكة الاجنبية: 34/66  وقد عدلت هذه النسبة بموجب قوانين المالية المتعاقبة 2010-2012-2014  وتم استبدالها بقاعدة 49/51 ، على ضوء ما تقدم يتبين أنه على القائمين على القطاع الانتباه أننا امام مستثمر وطني وليس اجنبيا وان المشرع يصر في كل مرة على ان الشراكة مع المستثمرات الفلاحية لا تخضع لقانون الاستثمارات ما أكدته المادة 21 من القانون </a:t>
            </a:r>
            <a:r>
              <a:rPr lang="ar-DZ" sz="2300" dirty="0" err="1">
                <a:effectLst/>
                <a:latin typeface="Calibri" panose="020F0502020204030204" pitchFamily="34" charset="0"/>
                <a:ea typeface="Calibri" panose="020F0502020204030204" pitchFamily="34" charset="0"/>
                <a:cs typeface="Arial" panose="020B0604020202020204" pitchFamily="34" charset="0"/>
              </a:rPr>
              <a:t>10-03 </a:t>
            </a:r>
            <a:r>
              <a:rPr lang="ar-DZ" sz="2300" dirty="0" err="1" smtClean="0">
                <a:effectLst/>
                <a:latin typeface="Calibri" panose="020F0502020204030204" pitchFamily="34" charset="0"/>
                <a:ea typeface="Calibri" panose="020F0502020204030204" pitchFamily="34" charset="0"/>
                <a:cs typeface="Arial" panose="020B0604020202020204" pitchFamily="34" charset="0"/>
              </a:rPr>
              <a:t>،</a:t>
            </a:r>
            <a:endParaRPr lang="fr-FR" sz="2300" dirty="0">
              <a:effectLst/>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Bef>
                <a:spcPts val="0"/>
              </a:spcBef>
              <a:spcAft>
                <a:spcPts val="0"/>
              </a:spcAft>
            </a:pPr>
            <a:r>
              <a:rPr lang="ar-DZ" sz="2300" dirty="0">
                <a:effectLst/>
                <a:latin typeface="Calibri" panose="020F0502020204030204" pitchFamily="34" charset="0"/>
                <a:ea typeface="Calibri" panose="020F0502020204030204" pitchFamily="34" charset="0"/>
                <a:cs typeface="Arial" panose="020B0604020202020204" pitchFamily="34" charset="0"/>
              </a:rPr>
              <a:t>قاعدة 34/66 كان ردة فعل بعد  ان كان الامر كان متروكا لحرية الاطراف اذ جعلت الشريك اكثر قوة من صاحب </a:t>
            </a:r>
            <a:r>
              <a:rPr lang="ar-DZ" sz="2300" dirty="0" smtClean="0">
                <a:effectLst/>
                <a:latin typeface="Calibri" panose="020F0502020204030204" pitchFamily="34" charset="0"/>
                <a:ea typeface="Calibri" panose="020F0502020204030204" pitchFamily="34" charset="0"/>
                <a:cs typeface="Arial" panose="020B0604020202020204" pitchFamily="34" charset="0"/>
              </a:rPr>
              <a:t>حق </a:t>
            </a:r>
            <a:r>
              <a:rPr lang="ar-DZ" sz="2300" dirty="0" err="1" smtClean="0">
                <a:effectLst/>
                <a:latin typeface="Calibri" panose="020F0502020204030204" pitchFamily="34" charset="0"/>
                <a:ea typeface="Calibri" panose="020F0502020204030204" pitchFamily="34" charset="0"/>
                <a:cs typeface="Arial" panose="020B0604020202020204" pitchFamily="34" charset="0"/>
              </a:rPr>
              <a:t>الامتياز </a:t>
            </a:r>
            <a:r>
              <a:rPr lang="ar-DZ" sz="2300" dirty="0">
                <a:effectLst/>
                <a:latin typeface="Calibri" panose="020F0502020204030204" pitchFamily="34" charset="0"/>
                <a:ea typeface="Calibri" panose="020F0502020204030204" pitchFamily="34" charset="0"/>
                <a:cs typeface="Arial" panose="020B0604020202020204" pitchFamily="34" charset="0"/>
              </a:rPr>
              <a:t>(99</a:t>
            </a:r>
            <a:r>
              <a:rPr lang="fr-FR" sz="2300" dirty="0">
                <a:effectLst/>
                <a:latin typeface="Calibri" panose="020F0502020204030204" pitchFamily="34" charset="0"/>
                <a:ea typeface="Calibri" panose="020F0502020204030204" pitchFamily="34" charset="0"/>
                <a:cs typeface="Arial" panose="020B0604020202020204" pitchFamily="34" charset="0"/>
              </a:rPr>
              <a:t>% </a:t>
            </a:r>
            <a:r>
              <a:rPr lang="ar-DZ" sz="2300" dirty="0">
                <a:effectLst/>
                <a:latin typeface="Calibri" panose="020F0502020204030204" pitchFamily="34" charset="0"/>
                <a:ea typeface="Calibri" panose="020F0502020204030204" pitchFamily="34" charset="0"/>
                <a:cs typeface="Arial" panose="020B0604020202020204" pitchFamily="34" charset="0"/>
              </a:rPr>
              <a:t> للشريك 1 </a:t>
            </a:r>
            <a:r>
              <a:rPr lang="fr-FR" sz="2300" dirty="0">
                <a:effectLst/>
                <a:latin typeface="Calibri" panose="020F0502020204030204" pitchFamily="34" charset="0"/>
                <a:ea typeface="Calibri" panose="020F0502020204030204" pitchFamily="34" charset="0"/>
                <a:cs typeface="Arial" panose="020B0604020202020204" pitchFamily="34" charset="0"/>
              </a:rPr>
              <a:t>%</a:t>
            </a:r>
            <a:r>
              <a:rPr lang="ar-DZ" sz="2300" dirty="0">
                <a:effectLst/>
                <a:latin typeface="Calibri" panose="020F0502020204030204" pitchFamily="34" charset="0"/>
                <a:ea typeface="Calibri" panose="020F0502020204030204" pitchFamily="34" charset="0"/>
                <a:cs typeface="Arial" panose="020B0604020202020204" pitchFamily="34" charset="0"/>
              </a:rPr>
              <a:t> لصاحب </a:t>
            </a:r>
            <a:r>
              <a:rPr lang="ar-DZ" sz="2300" dirty="0" err="1">
                <a:effectLst/>
                <a:latin typeface="Calibri" panose="020F0502020204030204" pitchFamily="34" charset="0"/>
                <a:ea typeface="Calibri" panose="020F0502020204030204" pitchFamily="34" charset="0"/>
                <a:cs typeface="Arial" panose="020B0604020202020204" pitchFamily="34" charset="0"/>
              </a:rPr>
              <a:t>الامتياز </a:t>
            </a:r>
            <a:r>
              <a:rPr lang="ar-DZ" sz="2300" dirty="0">
                <a:effectLst/>
                <a:latin typeface="Calibri" panose="020F0502020204030204" pitchFamily="34" charset="0"/>
                <a:ea typeface="Calibri" panose="020F0502020204030204" pitchFamily="34" charset="0"/>
                <a:cs typeface="Arial" panose="020B0604020202020204" pitchFamily="34" charset="0"/>
              </a:rPr>
              <a:t>) الذي كان يخفي حقيقة وجود بيع صوري كشفته عدة </a:t>
            </a:r>
            <a:r>
              <a:rPr lang="ar-DZ" sz="2300" dirty="0" err="1">
                <a:effectLst/>
                <a:latin typeface="Calibri" panose="020F0502020204030204" pitchFamily="34" charset="0"/>
                <a:ea typeface="Calibri" panose="020F0502020204030204" pitchFamily="34" charset="0"/>
                <a:cs typeface="Arial" panose="020B0604020202020204" pitchFamily="34" charset="0"/>
              </a:rPr>
              <a:t>تصرفات </a:t>
            </a:r>
            <a:r>
              <a:rPr lang="ar-DZ" sz="2300" dirty="0" smtClean="0">
                <a:effectLst/>
                <a:latin typeface="Calibri" panose="020F0502020204030204" pitchFamily="34" charset="0"/>
                <a:ea typeface="Calibri" panose="020F0502020204030204" pitchFamily="34" charset="0"/>
                <a:cs typeface="Arial" panose="020B0604020202020204" pitchFamily="34" charset="0"/>
              </a:rPr>
              <a:t>:عدم </a:t>
            </a:r>
            <a:r>
              <a:rPr lang="ar-DZ" sz="2300" dirty="0">
                <a:effectLst/>
                <a:latin typeface="Calibri" panose="020F0502020204030204" pitchFamily="34" charset="0"/>
                <a:ea typeface="Calibri" panose="020F0502020204030204" pitchFamily="34" charset="0"/>
                <a:cs typeface="Arial" panose="020B0604020202020204" pitchFamily="34" charset="0"/>
              </a:rPr>
              <a:t>وجود </a:t>
            </a:r>
            <a:r>
              <a:rPr lang="ar-DZ" sz="2300" dirty="0" smtClean="0">
                <a:effectLst/>
                <a:latin typeface="Calibri" panose="020F0502020204030204" pitchFamily="34" charset="0"/>
                <a:ea typeface="Calibri" panose="020F0502020204030204" pitchFamily="34" charset="0"/>
                <a:cs typeface="Arial" panose="020B0604020202020204" pitchFamily="34" charset="0"/>
              </a:rPr>
              <a:t>صاحب حق </a:t>
            </a:r>
            <a:r>
              <a:rPr lang="ar-DZ" sz="2300" dirty="0">
                <a:effectLst/>
                <a:latin typeface="Calibri" panose="020F0502020204030204" pitchFamily="34" charset="0"/>
                <a:ea typeface="Calibri" panose="020F0502020204030204" pitchFamily="34" charset="0"/>
                <a:cs typeface="Arial" panose="020B0604020202020204" pitchFamily="34" charset="0"/>
              </a:rPr>
              <a:t>الامتياز بالمستثمرة نهائيا من خلال الجولات التفقدية للديوان الوطني للأراضي </a:t>
            </a:r>
            <a:r>
              <a:rPr lang="ar-DZ" sz="2300" dirty="0" err="1" smtClean="0">
                <a:effectLst/>
                <a:latin typeface="Calibri" panose="020F0502020204030204" pitchFamily="34" charset="0"/>
                <a:ea typeface="Calibri" panose="020F0502020204030204" pitchFamily="34" charset="0"/>
                <a:cs typeface="Arial" panose="020B0604020202020204" pitchFamily="34" charset="0"/>
              </a:rPr>
              <a:t>الفلاحية</a:t>
            </a:r>
            <a:r>
              <a:rPr lang="ar-DZ" sz="2300" dirty="0" smtClean="0">
                <a:effectLst/>
                <a:latin typeface="Calibri" panose="020F0502020204030204" pitchFamily="34" charset="0"/>
                <a:ea typeface="Calibri" panose="020F0502020204030204" pitchFamily="34" charset="0"/>
                <a:cs typeface="Arial" panose="020B0604020202020204" pitchFamily="34" charset="0"/>
              </a:rPr>
              <a:t>,الثراء </a:t>
            </a:r>
            <a:r>
              <a:rPr lang="ar-DZ" sz="2300" dirty="0">
                <a:effectLst/>
                <a:latin typeface="Calibri" panose="020F0502020204030204" pitchFamily="34" charset="0"/>
                <a:ea typeface="Calibri" panose="020F0502020204030204" pitchFamily="34" charset="0"/>
                <a:cs typeface="Arial" panose="020B0604020202020204" pitchFamily="34" charset="0"/>
              </a:rPr>
              <a:t>الفاحش لأصحاب عقود </a:t>
            </a:r>
            <a:r>
              <a:rPr lang="ar-DZ" sz="2300" dirty="0" err="1">
                <a:effectLst/>
                <a:latin typeface="Calibri" panose="020F0502020204030204" pitchFamily="34" charset="0"/>
                <a:ea typeface="Calibri" panose="020F0502020204030204" pitchFamily="34" charset="0"/>
                <a:cs typeface="Arial" panose="020B0604020202020204" pitchFamily="34" charset="0"/>
              </a:rPr>
              <a:t>الامتياز </a:t>
            </a:r>
            <a:r>
              <a:rPr lang="ar-DZ" sz="2300" dirty="0">
                <a:effectLst/>
                <a:latin typeface="Calibri" panose="020F0502020204030204" pitchFamily="34" charset="0"/>
                <a:ea typeface="Calibri" panose="020F0502020204030204" pitchFamily="34" charset="0"/>
                <a:cs typeface="Arial" panose="020B0604020202020204" pitchFamily="34" charset="0"/>
              </a:rPr>
              <a:t>.</a:t>
            </a:r>
            <a:endParaRPr lang="fr-FR" sz="23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r" rtl="1">
              <a:lnSpc>
                <a:spcPct val="115000"/>
              </a:lnSpc>
              <a:spcBef>
                <a:spcPts val="0"/>
              </a:spcBef>
              <a:spcAft>
                <a:spcPts val="0"/>
              </a:spcAft>
              <a:buFont typeface="Arial" panose="020B0604020202020204" pitchFamily="34" charset="0"/>
              <a:buChar char="-"/>
            </a:pPr>
            <a:r>
              <a:rPr lang="ar-DZ" sz="2300" dirty="0">
                <a:effectLst/>
                <a:latin typeface="Calibri" panose="020F0502020204030204" pitchFamily="34" charset="0"/>
                <a:ea typeface="Calibri" panose="020F0502020204030204" pitchFamily="34" charset="0"/>
                <a:cs typeface="Arial" panose="020B0604020202020204" pitchFamily="34" charset="0"/>
              </a:rPr>
              <a:t>تحرير وكالات لفائدة الشريك للتصرف بالحصة العائدة اليه .</a:t>
            </a:r>
            <a:endParaRPr lang="fr-FR" sz="23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sz="2300" dirty="0"/>
          </a:p>
        </p:txBody>
      </p:sp>
      <p:sp>
        <p:nvSpPr>
          <p:cNvPr id="4" name="Espace réservé du numéro de diapositive 3">
            <a:extLst>
              <a:ext uri="{FF2B5EF4-FFF2-40B4-BE49-F238E27FC236}">
                <a16:creationId xmlns="" xmlns:a16="http://schemas.microsoft.com/office/drawing/2014/main" id="{C68F3022-A65F-4BC2-93E8-2DAD72F8EE52}"/>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26</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67276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D44F7B9-D208-D0C8-09EF-68DBA6581715}"/>
              </a:ext>
            </a:extLst>
          </p:cNvPr>
          <p:cNvSpPr>
            <a:spLocks noGrp="1"/>
          </p:cNvSpPr>
          <p:nvPr>
            <p:ph type="title"/>
          </p:nvPr>
        </p:nvSpPr>
        <p:spPr/>
        <p:txBody>
          <a:bodyPr/>
          <a:lstStyle/>
          <a:p>
            <a:r>
              <a:rPr lang="ar-DZ" dirty="0"/>
              <a:t>حوصلة</a:t>
            </a:r>
            <a:endParaRPr lang="x-none" dirty="0"/>
          </a:p>
        </p:txBody>
      </p:sp>
      <p:sp>
        <p:nvSpPr>
          <p:cNvPr id="3" name="Espace réservé du contenu 2">
            <a:extLst>
              <a:ext uri="{FF2B5EF4-FFF2-40B4-BE49-F238E27FC236}">
                <a16:creationId xmlns="" xmlns:a16="http://schemas.microsoft.com/office/drawing/2014/main" id="{D823364F-949B-25E5-BBBC-7EEFFF57688F}"/>
              </a:ext>
            </a:extLst>
          </p:cNvPr>
          <p:cNvSpPr>
            <a:spLocks noGrp="1"/>
          </p:cNvSpPr>
          <p:nvPr>
            <p:ph idx="1"/>
          </p:nvPr>
        </p:nvSpPr>
        <p:spPr>
          <a:xfrm>
            <a:off x="609600" y="2306640"/>
            <a:ext cx="10972800" cy="2085100"/>
          </a:xfrm>
        </p:spPr>
        <p:txBody>
          <a:bodyPr/>
          <a:lstStyle/>
          <a:p>
            <a:pPr algn="r" rtl="1"/>
            <a:r>
              <a:rPr lang="ar-DZ" dirty="0"/>
              <a:t>مما تقدم تبين لنا أن الضمانات القانونية التي كرسها القانون 10-03 عندما طبقت على أرض الواقع أصبحت هي في حد ذاتها من معوقات  الاستثمار عن طريق عقود الشراكة، هذا فضلا عن معوقات العملية .</a:t>
            </a:r>
            <a:endParaRPr lang="x-none" dirty="0"/>
          </a:p>
        </p:txBody>
      </p:sp>
      <p:sp>
        <p:nvSpPr>
          <p:cNvPr id="4" name="Espace réservé du numéro de diapositive 3">
            <a:extLst>
              <a:ext uri="{FF2B5EF4-FFF2-40B4-BE49-F238E27FC236}">
                <a16:creationId xmlns="" xmlns:a16="http://schemas.microsoft.com/office/drawing/2014/main" id="{9B59B97B-5817-4E7C-A0F6-06E51C4ABC6D}"/>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27</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191389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6F50344-B9D2-AC09-3A03-39A1D4B2F4E7}"/>
              </a:ext>
            </a:extLst>
          </p:cNvPr>
          <p:cNvSpPr>
            <a:spLocks noGrp="1"/>
          </p:cNvSpPr>
          <p:nvPr>
            <p:ph type="title"/>
          </p:nvPr>
        </p:nvSpPr>
        <p:spPr>
          <a:xfrm>
            <a:off x="334980" y="315506"/>
            <a:ext cx="8636000" cy="868363"/>
          </a:xfrm>
        </p:spPr>
        <p:txBody>
          <a:bodyPr/>
          <a:lstStyle/>
          <a:p>
            <a:r>
              <a:rPr lang="ar-DZ" dirty="0"/>
              <a:t>معوقات الإستثمار في عقد الشراكة</a:t>
            </a:r>
            <a:endParaRPr lang="x-none" dirty="0"/>
          </a:p>
        </p:txBody>
      </p:sp>
      <p:grpSp>
        <p:nvGrpSpPr>
          <p:cNvPr id="21" name="组合 2">
            <a:extLst>
              <a:ext uri="{FF2B5EF4-FFF2-40B4-BE49-F238E27FC236}">
                <a16:creationId xmlns="" xmlns:a16="http://schemas.microsoft.com/office/drawing/2014/main" id="{75CF4E26-4C7A-40C2-A8C0-3E8465A28029}"/>
              </a:ext>
            </a:extLst>
          </p:cNvPr>
          <p:cNvGrpSpPr/>
          <p:nvPr/>
        </p:nvGrpSpPr>
        <p:grpSpPr>
          <a:xfrm>
            <a:off x="6273574" y="2021433"/>
            <a:ext cx="2873914" cy="2190498"/>
            <a:chOff x="6566394" y="2021434"/>
            <a:chExt cx="2873914" cy="2190498"/>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6200000" scaled="1"/>
            <a:tileRect/>
          </a:gradFill>
        </p:grpSpPr>
        <p:sp>
          <p:nvSpPr>
            <p:cNvPr id="22" name="任意多边形 73">
              <a:extLst>
                <a:ext uri="{FF2B5EF4-FFF2-40B4-BE49-F238E27FC236}">
                  <a16:creationId xmlns="" xmlns:a16="http://schemas.microsoft.com/office/drawing/2014/main" id="{338A6AFF-35A2-4196-8153-2BB0F83DDA14}"/>
                </a:ext>
              </a:extLst>
            </p:cNvPr>
            <p:cNvSpPr/>
            <p:nvPr/>
          </p:nvSpPr>
          <p:spPr>
            <a:xfrm flipH="1">
              <a:off x="6566394"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23" name="任意多边形 50">
              <a:extLst>
                <a:ext uri="{FF2B5EF4-FFF2-40B4-BE49-F238E27FC236}">
                  <a16:creationId xmlns="" xmlns:a16="http://schemas.microsoft.com/office/drawing/2014/main" id="{76231A94-585B-4C6E-B768-7C5904412C03}"/>
                </a:ext>
              </a:extLst>
            </p:cNvPr>
            <p:cNvSpPr/>
            <p:nvPr/>
          </p:nvSpPr>
          <p:spPr>
            <a:xfrm flipH="1">
              <a:off x="6595750" y="2021434"/>
              <a:ext cx="2844558" cy="2190498"/>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24" name="组合 1">
            <a:extLst>
              <a:ext uri="{FF2B5EF4-FFF2-40B4-BE49-F238E27FC236}">
                <a16:creationId xmlns="" xmlns:a16="http://schemas.microsoft.com/office/drawing/2014/main" id="{65A8F3D2-3A6E-4752-8DDE-6B7575057EA5}"/>
              </a:ext>
            </a:extLst>
          </p:cNvPr>
          <p:cNvGrpSpPr/>
          <p:nvPr/>
        </p:nvGrpSpPr>
        <p:grpSpPr>
          <a:xfrm>
            <a:off x="2943661" y="2021433"/>
            <a:ext cx="2864179" cy="2179697"/>
            <a:chOff x="3236480" y="2021433"/>
            <a:chExt cx="2864179" cy="2179697"/>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18900000" scaled="1"/>
            <a:tileRect/>
          </a:gradFill>
        </p:grpSpPr>
        <p:sp>
          <p:nvSpPr>
            <p:cNvPr id="25" name="任意多边形 51">
              <a:extLst>
                <a:ext uri="{FF2B5EF4-FFF2-40B4-BE49-F238E27FC236}">
                  <a16:creationId xmlns="" xmlns:a16="http://schemas.microsoft.com/office/drawing/2014/main" id="{65FF55CD-D96A-475E-A3D8-A67D468C03E8}"/>
                </a:ext>
              </a:extLst>
            </p:cNvPr>
            <p:cNvSpPr/>
            <p:nvPr/>
          </p:nvSpPr>
          <p:spPr>
            <a:xfrm>
              <a:off x="5538099" y="2073819"/>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28" name="任意多边形 52">
              <a:extLst>
                <a:ext uri="{FF2B5EF4-FFF2-40B4-BE49-F238E27FC236}">
                  <a16:creationId xmlns="" xmlns:a16="http://schemas.microsoft.com/office/drawing/2014/main" id="{495326BC-DF57-4973-B98F-E0FF6132F395}"/>
                </a:ext>
              </a:extLst>
            </p:cNvPr>
            <p:cNvSpPr/>
            <p:nvPr/>
          </p:nvSpPr>
          <p:spPr>
            <a:xfrm>
              <a:off x="3236480" y="2021433"/>
              <a:ext cx="2836007" cy="2179697"/>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4" name="组合 4">
            <a:extLst>
              <a:ext uri="{FF2B5EF4-FFF2-40B4-BE49-F238E27FC236}">
                <a16:creationId xmlns="" xmlns:a16="http://schemas.microsoft.com/office/drawing/2014/main" id="{17BAB232-DBB9-4DE3-A315-379C52B1EE38}"/>
              </a:ext>
            </a:extLst>
          </p:cNvPr>
          <p:cNvGrpSpPr/>
          <p:nvPr/>
        </p:nvGrpSpPr>
        <p:grpSpPr>
          <a:xfrm>
            <a:off x="6273574" y="4161163"/>
            <a:ext cx="2874548" cy="2149585"/>
            <a:chOff x="6566394" y="4204652"/>
            <a:chExt cx="2874548" cy="2149585"/>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36" name="任意多边形 77">
              <a:extLst>
                <a:ext uri="{FF2B5EF4-FFF2-40B4-BE49-F238E27FC236}">
                  <a16:creationId xmlns="" xmlns:a16="http://schemas.microsoft.com/office/drawing/2014/main" id="{7F816459-CBB6-4AC4-9603-E77533633D42}"/>
                </a:ext>
              </a:extLst>
            </p:cNvPr>
            <p:cNvSpPr/>
            <p:nvPr/>
          </p:nvSpPr>
          <p:spPr>
            <a:xfrm flipH="1" flipV="1">
              <a:off x="6566394"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37" name="任意多边形 44">
              <a:extLst>
                <a:ext uri="{FF2B5EF4-FFF2-40B4-BE49-F238E27FC236}">
                  <a16:creationId xmlns="" xmlns:a16="http://schemas.microsoft.com/office/drawing/2014/main" id="{FD62F4F9-D53F-489F-9265-95E018BE5017}"/>
                </a:ext>
              </a:extLst>
            </p:cNvPr>
            <p:cNvSpPr/>
            <p:nvPr/>
          </p:nvSpPr>
          <p:spPr>
            <a:xfrm flipH="1" flipV="1">
              <a:off x="6595751" y="4204652"/>
              <a:ext cx="2845191" cy="2149585"/>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38" name="组合 3">
            <a:extLst>
              <a:ext uri="{FF2B5EF4-FFF2-40B4-BE49-F238E27FC236}">
                <a16:creationId xmlns="" xmlns:a16="http://schemas.microsoft.com/office/drawing/2014/main" id="{62F4D630-9DB1-4E06-AEBF-4BB82C6D82C9}"/>
              </a:ext>
            </a:extLst>
          </p:cNvPr>
          <p:cNvGrpSpPr/>
          <p:nvPr/>
        </p:nvGrpSpPr>
        <p:grpSpPr>
          <a:xfrm>
            <a:off x="2939067" y="4185257"/>
            <a:ext cx="2868772" cy="2188952"/>
            <a:chOff x="3231887" y="4185258"/>
            <a:chExt cx="2868772" cy="2188952"/>
          </a:xfrm>
          <a:gradFill flip="none" rotWithShape="1">
            <a:gsLst>
              <a:gs pos="0">
                <a:srgbClr val="0170C1">
                  <a:shade val="30000"/>
                  <a:satMod val="115000"/>
                </a:srgbClr>
              </a:gs>
              <a:gs pos="50000">
                <a:srgbClr val="0170C1">
                  <a:shade val="67500"/>
                  <a:satMod val="115000"/>
                </a:srgbClr>
              </a:gs>
              <a:gs pos="100000">
                <a:srgbClr val="0170C1">
                  <a:shade val="100000"/>
                  <a:satMod val="115000"/>
                </a:srgbClr>
              </a:gs>
            </a:gsLst>
            <a:lin ang="5400000" scaled="1"/>
            <a:tileRect/>
          </a:gradFill>
        </p:grpSpPr>
        <p:sp>
          <p:nvSpPr>
            <p:cNvPr id="39" name="任意多边形 76">
              <a:extLst>
                <a:ext uri="{FF2B5EF4-FFF2-40B4-BE49-F238E27FC236}">
                  <a16:creationId xmlns="" xmlns:a16="http://schemas.microsoft.com/office/drawing/2014/main" id="{A199A4E6-DF16-4AA4-AEE7-96375CFC4BA0}"/>
                </a:ext>
              </a:extLst>
            </p:cNvPr>
            <p:cNvSpPr/>
            <p:nvPr/>
          </p:nvSpPr>
          <p:spPr>
            <a:xfrm flipV="1">
              <a:off x="5538099" y="5984842"/>
              <a:ext cx="562560" cy="325906"/>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sp>
          <p:nvSpPr>
            <p:cNvPr id="40" name="任意多边形 48">
              <a:extLst>
                <a:ext uri="{FF2B5EF4-FFF2-40B4-BE49-F238E27FC236}">
                  <a16:creationId xmlns="" xmlns:a16="http://schemas.microsoft.com/office/drawing/2014/main" id="{D23BDAAF-8BEB-4057-A78C-07677F688907}"/>
                </a:ext>
              </a:extLst>
            </p:cNvPr>
            <p:cNvSpPr/>
            <p:nvPr/>
          </p:nvSpPr>
          <p:spPr>
            <a:xfrm flipV="1">
              <a:off x="3231887" y="4185258"/>
              <a:ext cx="2840599" cy="218895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530">
                <a:solidFill>
                  <a:prstClr val="white"/>
                </a:solidFill>
              </a:endParaRPr>
            </a:p>
          </p:txBody>
        </p:sp>
      </p:grpSp>
      <p:grpSp>
        <p:nvGrpSpPr>
          <p:cNvPr id="41" name="组合 6">
            <a:extLst>
              <a:ext uri="{FF2B5EF4-FFF2-40B4-BE49-F238E27FC236}">
                <a16:creationId xmlns="" xmlns:a16="http://schemas.microsoft.com/office/drawing/2014/main" id="{411EAA3D-196D-41B5-A69F-3717EF327A84}"/>
              </a:ext>
            </a:extLst>
          </p:cNvPr>
          <p:cNvGrpSpPr/>
          <p:nvPr/>
        </p:nvGrpSpPr>
        <p:grpSpPr>
          <a:xfrm>
            <a:off x="3876455" y="2741822"/>
            <a:ext cx="4505149" cy="2811703"/>
            <a:chOff x="4169274" y="2741822"/>
            <a:chExt cx="4505149" cy="2811703"/>
          </a:xfrm>
          <a:solidFill>
            <a:schemeClr val="tx1">
              <a:lumMod val="20000"/>
              <a:lumOff val="80000"/>
            </a:schemeClr>
          </a:solidFill>
        </p:grpSpPr>
        <p:sp>
          <p:nvSpPr>
            <p:cNvPr id="42" name="Freeform 8">
              <a:extLst>
                <a:ext uri="{FF2B5EF4-FFF2-40B4-BE49-F238E27FC236}">
                  <a16:creationId xmlns="" xmlns:a16="http://schemas.microsoft.com/office/drawing/2014/main" id="{13778242-326A-4F52-AB6B-96C8247E7CDC}"/>
                </a:ext>
              </a:extLst>
            </p:cNvPr>
            <p:cNvSpPr>
              <a:spLocks noEditPoints="1"/>
            </p:cNvSpPr>
            <p:nvPr/>
          </p:nvSpPr>
          <p:spPr bwMode="auto">
            <a:xfrm>
              <a:off x="4265623" y="4987662"/>
              <a:ext cx="520311" cy="442192"/>
            </a:xfrm>
            <a:custGeom>
              <a:avLst/>
              <a:gdLst>
                <a:gd name="T0" fmla="*/ 167 w 299"/>
                <a:gd name="T1" fmla="*/ 132 h 254"/>
                <a:gd name="T2" fmla="*/ 178 w 299"/>
                <a:gd name="T3" fmla="*/ 129 h 254"/>
                <a:gd name="T4" fmla="*/ 177 w 299"/>
                <a:gd name="T5" fmla="*/ 69 h 254"/>
                <a:gd name="T6" fmla="*/ 168 w 299"/>
                <a:gd name="T7" fmla="*/ 60 h 254"/>
                <a:gd name="T8" fmla="*/ 168 w 299"/>
                <a:gd name="T9" fmla="*/ 37 h 254"/>
                <a:gd name="T10" fmla="*/ 244 w 299"/>
                <a:gd name="T11" fmla="*/ 37 h 254"/>
                <a:gd name="T12" fmla="*/ 253 w 299"/>
                <a:gd name="T13" fmla="*/ 46 h 254"/>
                <a:gd name="T14" fmla="*/ 253 w 299"/>
                <a:gd name="T15" fmla="*/ 69 h 254"/>
                <a:gd name="T16" fmla="*/ 244 w 299"/>
                <a:gd name="T17" fmla="*/ 127 h 254"/>
                <a:gd name="T18" fmla="*/ 264 w 299"/>
                <a:gd name="T19" fmla="*/ 162 h 254"/>
                <a:gd name="T20" fmla="*/ 295 w 299"/>
                <a:gd name="T21" fmla="*/ 215 h 254"/>
                <a:gd name="T22" fmla="*/ 295 w 299"/>
                <a:gd name="T23" fmla="*/ 243 h 254"/>
                <a:gd name="T24" fmla="*/ 274 w 299"/>
                <a:gd name="T25" fmla="*/ 253 h 254"/>
                <a:gd name="T26" fmla="*/ 211 w 299"/>
                <a:gd name="T27" fmla="*/ 253 h 254"/>
                <a:gd name="T28" fmla="*/ 150 w 299"/>
                <a:gd name="T29" fmla="*/ 253 h 254"/>
                <a:gd name="T30" fmla="*/ 149 w 299"/>
                <a:gd name="T31" fmla="*/ 253 h 254"/>
                <a:gd name="T32" fmla="*/ 37 w 299"/>
                <a:gd name="T33" fmla="*/ 253 h 254"/>
                <a:gd name="T34" fmla="*/ 31 w 299"/>
                <a:gd name="T35" fmla="*/ 251 h 254"/>
                <a:gd name="T36" fmla="*/ 0 w 299"/>
                <a:gd name="T37" fmla="*/ 182 h 254"/>
                <a:gd name="T38" fmla="*/ 50 w 299"/>
                <a:gd name="T39" fmla="*/ 101 h 254"/>
                <a:gd name="T40" fmla="*/ 42 w 299"/>
                <a:gd name="T41" fmla="*/ 50 h 254"/>
                <a:gd name="T42" fmla="*/ 33 w 299"/>
                <a:gd name="T43" fmla="*/ 41 h 254"/>
                <a:gd name="T44" fmla="*/ 33 w 299"/>
                <a:gd name="T45" fmla="*/ 0 h 254"/>
                <a:gd name="T46" fmla="*/ 139 w 299"/>
                <a:gd name="T47" fmla="*/ 0 h 254"/>
                <a:gd name="T48" fmla="*/ 149 w 299"/>
                <a:gd name="T49" fmla="*/ 10 h 254"/>
                <a:gd name="T50" fmla="*/ 149 w 299"/>
                <a:gd name="T51" fmla="*/ 50 h 254"/>
                <a:gd name="T52" fmla="*/ 132 w 299"/>
                <a:gd name="T53" fmla="*/ 50 h 254"/>
                <a:gd name="T54" fmla="*/ 230 w 299"/>
                <a:gd name="T55" fmla="*/ 164 h 254"/>
                <a:gd name="T56" fmla="*/ 265 w 299"/>
                <a:gd name="T57" fmla="*/ 224 h 254"/>
                <a:gd name="T58" fmla="*/ 173 w 299"/>
                <a:gd name="T59" fmla="*/ 224 h 254"/>
                <a:gd name="T60" fmla="*/ 211 w 299"/>
                <a:gd name="T61" fmla="*/ 235 h 254"/>
                <a:gd name="T62" fmla="*/ 275 w 299"/>
                <a:gd name="T63" fmla="*/ 235 h 254"/>
                <a:gd name="T64" fmla="*/ 280 w 299"/>
                <a:gd name="T65" fmla="*/ 233 h 254"/>
                <a:gd name="T66" fmla="*/ 279 w 299"/>
                <a:gd name="T67" fmla="*/ 223 h 254"/>
                <a:gd name="T68" fmla="*/ 248 w 299"/>
                <a:gd name="T69" fmla="*/ 171 h 254"/>
                <a:gd name="T70" fmla="*/ 226 w 299"/>
                <a:gd name="T71" fmla="*/ 132 h 254"/>
                <a:gd name="T72" fmla="*/ 226 w 299"/>
                <a:gd name="T73" fmla="*/ 60 h 254"/>
                <a:gd name="T74" fmla="*/ 196 w 299"/>
                <a:gd name="T75" fmla="*/ 55 h 254"/>
                <a:gd name="T76" fmla="*/ 196 w 299"/>
                <a:gd name="T77" fmla="*/ 131 h 254"/>
                <a:gd name="T78" fmla="*/ 195 w 299"/>
                <a:gd name="T79" fmla="*/ 135 h 254"/>
                <a:gd name="T80" fmla="*/ 183 w 299"/>
                <a:gd name="T81" fmla="*/ 182 h 254"/>
                <a:gd name="T82" fmla="*/ 193 w 299"/>
                <a:gd name="T83" fmla="*/ 164 h 254"/>
                <a:gd name="T84" fmla="*/ 126 w 299"/>
                <a:gd name="T85" fmla="*/ 218 h 254"/>
                <a:gd name="T86" fmla="*/ 146 w 299"/>
                <a:gd name="T87" fmla="*/ 183 h 254"/>
                <a:gd name="T88" fmla="*/ 142 w 299"/>
                <a:gd name="T89" fmla="*/ 164 h 254"/>
                <a:gd name="T90" fmla="*/ 43 w 299"/>
                <a:gd name="T91" fmla="*/ 170 h 254"/>
                <a:gd name="T92" fmla="*/ 45 w 299"/>
                <a:gd name="T93" fmla="*/ 204 h 254"/>
                <a:gd name="T94" fmla="*/ 126 w 299"/>
                <a:gd name="T95" fmla="*/ 218 h 254"/>
                <a:gd name="T96" fmla="*/ 38 w 299"/>
                <a:gd name="T97" fmla="*/ 139 h 254"/>
                <a:gd name="T98" fmla="*/ 151 w 299"/>
                <a:gd name="T99" fmla="*/ 139 h 254"/>
                <a:gd name="T100" fmla="*/ 113 w 299"/>
                <a:gd name="T101" fmla="*/ 112 h 254"/>
                <a:gd name="T102" fmla="*/ 113 w 299"/>
                <a:gd name="T103" fmla="*/ 41 h 254"/>
                <a:gd name="T104" fmla="*/ 123 w 299"/>
                <a:gd name="T105" fmla="*/ 32 h 254"/>
                <a:gd name="T106" fmla="*/ 130 w 299"/>
                <a:gd name="T107" fmla="*/ 19 h 254"/>
                <a:gd name="T108" fmla="*/ 51 w 299"/>
                <a:gd name="T109" fmla="*/ 32 h 254"/>
                <a:gd name="T110" fmla="*/ 68 w 299"/>
                <a:gd name="T111" fmla="*/ 32 h 254"/>
                <a:gd name="T112" fmla="*/ 68 w 299"/>
                <a:gd name="T113" fmla="*/ 107 h 254"/>
                <a:gd name="T114" fmla="*/ 63 w 299"/>
                <a:gd name="T115" fmla="*/ 11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54">
                  <a:moveTo>
                    <a:pt x="132" y="100"/>
                  </a:moveTo>
                  <a:cubicBezTo>
                    <a:pt x="146" y="107"/>
                    <a:pt x="158" y="118"/>
                    <a:pt x="167" y="132"/>
                  </a:cubicBezTo>
                  <a:cubicBezTo>
                    <a:pt x="169" y="134"/>
                    <a:pt x="170" y="136"/>
                    <a:pt x="172" y="139"/>
                  </a:cubicBezTo>
                  <a:cubicBezTo>
                    <a:pt x="178" y="129"/>
                    <a:pt x="178" y="129"/>
                    <a:pt x="178" y="129"/>
                  </a:cubicBezTo>
                  <a:cubicBezTo>
                    <a:pt x="178" y="69"/>
                    <a:pt x="178" y="69"/>
                    <a:pt x="178" y="69"/>
                  </a:cubicBezTo>
                  <a:cubicBezTo>
                    <a:pt x="177" y="69"/>
                    <a:pt x="177" y="69"/>
                    <a:pt x="177" y="69"/>
                  </a:cubicBezTo>
                  <a:cubicBezTo>
                    <a:pt x="168" y="69"/>
                    <a:pt x="168" y="69"/>
                    <a:pt x="168" y="69"/>
                  </a:cubicBezTo>
                  <a:cubicBezTo>
                    <a:pt x="168" y="60"/>
                    <a:pt x="168" y="60"/>
                    <a:pt x="168" y="60"/>
                  </a:cubicBezTo>
                  <a:cubicBezTo>
                    <a:pt x="168" y="46"/>
                    <a:pt x="168" y="46"/>
                    <a:pt x="168" y="46"/>
                  </a:cubicBezTo>
                  <a:cubicBezTo>
                    <a:pt x="168" y="37"/>
                    <a:pt x="168" y="37"/>
                    <a:pt x="168" y="37"/>
                  </a:cubicBezTo>
                  <a:cubicBezTo>
                    <a:pt x="177" y="37"/>
                    <a:pt x="177" y="37"/>
                    <a:pt x="177" y="37"/>
                  </a:cubicBezTo>
                  <a:cubicBezTo>
                    <a:pt x="244" y="37"/>
                    <a:pt x="244" y="37"/>
                    <a:pt x="244" y="37"/>
                  </a:cubicBezTo>
                  <a:cubicBezTo>
                    <a:pt x="253" y="37"/>
                    <a:pt x="253" y="37"/>
                    <a:pt x="253" y="37"/>
                  </a:cubicBezTo>
                  <a:cubicBezTo>
                    <a:pt x="253" y="46"/>
                    <a:pt x="253" y="46"/>
                    <a:pt x="253" y="46"/>
                  </a:cubicBezTo>
                  <a:cubicBezTo>
                    <a:pt x="253" y="60"/>
                    <a:pt x="253" y="60"/>
                    <a:pt x="253" y="60"/>
                  </a:cubicBezTo>
                  <a:cubicBezTo>
                    <a:pt x="253" y="69"/>
                    <a:pt x="253" y="69"/>
                    <a:pt x="253" y="69"/>
                  </a:cubicBezTo>
                  <a:cubicBezTo>
                    <a:pt x="244" y="69"/>
                    <a:pt x="244" y="69"/>
                    <a:pt x="244" y="69"/>
                  </a:cubicBezTo>
                  <a:cubicBezTo>
                    <a:pt x="244" y="127"/>
                    <a:pt x="244" y="127"/>
                    <a:pt x="244" y="127"/>
                  </a:cubicBezTo>
                  <a:cubicBezTo>
                    <a:pt x="264" y="162"/>
                    <a:pt x="264" y="162"/>
                    <a:pt x="264" y="162"/>
                  </a:cubicBezTo>
                  <a:cubicBezTo>
                    <a:pt x="264" y="162"/>
                    <a:pt x="264" y="162"/>
                    <a:pt x="264" y="162"/>
                  </a:cubicBezTo>
                  <a:cubicBezTo>
                    <a:pt x="295" y="214"/>
                    <a:pt x="295" y="214"/>
                    <a:pt x="295" y="214"/>
                  </a:cubicBezTo>
                  <a:cubicBezTo>
                    <a:pt x="295" y="215"/>
                    <a:pt x="295" y="215"/>
                    <a:pt x="295" y="215"/>
                  </a:cubicBezTo>
                  <a:cubicBezTo>
                    <a:pt x="298" y="220"/>
                    <a:pt x="299" y="226"/>
                    <a:pt x="299" y="231"/>
                  </a:cubicBezTo>
                  <a:cubicBezTo>
                    <a:pt x="299" y="235"/>
                    <a:pt x="297" y="239"/>
                    <a:pt x="295" y="243"/>
                  </a:cubicBezTo>
                  <a:cubicBezTo>
                    <a:pt x="293" y="246"/>
                    <a:pt x="290" y="249"/>
                    <a:pt x="287" y="251"/>
                  </a:cubicBezTo>
                  <a:cubicBezTo>
                    <a:pt x="283" y="252"/>
                    <a:pt x="279" y="254"/>
                    <a:pt x="274" y="253"/>
                  </a:cubicBezTo>
                  <a:cubicBezTo>
                    <a:pt x="274" y="253"/>
                    <a:pt x="274" y="253"/>
                    <a:pt x="274" y="253"/>
                  </a:cubicBezTo>
                  <a:cubicBezTo>
                    <a:pt x="211" y="253"/>
                    <a:pt x="211" y="253"/>
                    <a:pt x="211" y="253"/>
                  </a:cubicBezTo>
                  <a:cubicBezTo>
                    <a:pt x="150" y="253"/>
                    <a:pt x="150" y="253"/>
                    <a:pt x="150" y="253"/>
                  </a:cubicBezTo>
                  <a:cubicBezTo>
                    <a:pt x="150" y="253"/>
                    <a:pt x="150" y="253"/>
                    <a:pt x="150" y="253"/>
                  </a:cubicBezTo>
                  <a:cubicBezTo>
                    <a:pt x="150" y="253"/>
                    <a:pt x="150" y="253"/>
                    <a:pt x="149" y="253"/>
                  </a:cubicBezTo>
                  <a:cubicBezTo>
                    <a:pt x="149" y="253"/>
                    <a:pt x="149" y="253"/>
                    <a:pt x="149" y="253"/>
                  </a:cubicBezTo>
                  <a:cubicBezTo>
                    <a:pt x="146" y="253"/>
                    <a:pt x="146" y="253"/>
                    <a:pt x="146" y="253"/>
                  </a:cubicBezTo>
                  <a:cubicBezTo>
                    <a:pt x="37" y="253"/>
                    <a:pt x="37" y="253"/>
                    <a:pt x="37" y="253"/>
                  </a:cubicBezTo>
                  <a:cubicBezTo>
                    <a:pt x="34" y="253"/>
                    <a:pt x="34" y="253"/>
                    <a:pt x="34" y="253"/>
                  </a:cubicBezTo>
                  <a:cubicBezTo>
                    <a:pt x="31" y="251"/>
                    <a:pt x="31" y="251"/>
                    <a:pt x="31" y="251"/>
                  </a:cubicBezTo>
                  <a:cubicBezTo>
                    <a:pt x="22" y="243"/>
                    <a:pt x="14" y="232"/>
                    <a:pt x="8" y="220"/>
                  </a:cubicBezTo>
                  <a:cubicBezTo>
                    <a:pt x="3" y="209"/>
                    <a:pt x="0" y="196"/>
                    <a:pt x="0" y="182"/>
                  </a:cubicBezTo>
                  <a:cubicBezTo>
                    <a:pt x="0" y="164"/>
                    <a:pt x="6" y="147"/>
                    <a:pt x="15" y="132"/>
                  </a:cubicBezTo>
                  <a:cubicBezTo>
                    <a:pt x="24" y="119"/>
                    <a:pt x="36" y="108"/>
                    <a:pt x="50" y="101"/>
                  </a:cubicBezTo>
                  <a:cubicBezTo>
                    <a:pt x="50" y="50"/>
                    <a:pt x="50" y="50"/>
                    <a:pt x="50" y="50"/>
                  </a:cubicBezTo>
                  <a:cubicBezTo>
                    <a:pt x="42" y="50"/>
                    <a:pt x="42" y="50"/>
                    <a:pt x="42" y="50"/>
                  </a:cubicBezTo>
                  <a:cubicBezTo>
                    <a:pt x="33" y="50"/>
                    <a:pt x="33" y="50"/>
                    <a:pt x="33" y="50"/>
                  </a:cubicBezTo>
                  <a:cubicBezTo>
                    <a:pt x="33" y="41"/>
                    <a:pt x="33" y="41"/>
                    <a:pt x="33" y="41"/>
                  </a:cubicBezTo>
                  <a:cubicBezTo>
                    <a:pt x="33" y="10"/>
                    <a:pt x="33" y="10"/>
                    <a:pt x="33" y="10"/>
                  </a:cubicBezTo>
                  <a:cubicBezTo>
                    <a:pt x="33" y="0"/>
                    <a:pt x="33" y="0"/>
                    <a:pt x="33" y="0"/>
                  </a:cubicBezTo>
                  <a:cubicBezTo>
                    <a:pt x="42" y="0"/>
                    <a:pt x="42" y="0"/>
                    <a:pt x="42" y="0"/>
                  </a:cubicBezTo>
                  <a:cubicBezTo>
                    <a:pt x="139" y="0"/>
                    <a:pt x="139" y="0"/>
                    <a:pt x="139" y="0"/>
                  </a:cubicBezTo>
                  <a:cubicBezTo>
                    <a:pt x="149" y="0"/>
                    <a:pt x="149" y="0"/>
                    <a:pt x="149" y="0"/>
                  </a:cubicBezTo>
                  <a:cubicBezTo>
                    <a:pt x="149" y="10"/>
                    <a:pt x="149" y="10"/>
                    <a:pt x="149" y="10"/>
                  </a:cubicBezTo>
                  <a:cubicBezTo>
                    <a:pt x="149" y="41"/>
                    <a:pt x="149" y="41"/>
                    <a:pt x="149" y="41"/>
                  </a:cubicBezTo>
                  <a:cubicBezTo>
                    <a:pt x="149" y="50"/>
                    <a:pt x="149" y="50"/>
                    <a:pt x="149" y="50"/>
                  </a:cubicBezTo>
                  <a:cubicBezTo>
                    <a:pt x="139" y="50"/>
                    <a:pt x="139" y="50"/>
                    <a:pt x="139" y="50"/>
                  </a:cubicBezTo>
                  <a:cubicBezTo>
                    <a:pt x="132" y="50"/>
                    <a:pt x="132" y="50"/>
                    <a:pt x="132" y="50"/>
                  </a:cubicBezTo>
                  <a:cubicBezTo>
                    <a:pt x="132" y="100"/>
                    <a:pt x="132" y="100"/>
                    <a:pt x="132" y="100"/>
                  </a:cubicBezTo>
                  <a:close/>
                  <a:moveTo>
                    <a:pt x="230" y="164"/>
                  </a:moveTo>
                  <a:cubicBezTo>
                    <a:pt x="238" y="178"/>
                    <a:pt x="238" y="178"/>
                    <a:pt x="238" y="178"/>
                  </a:cubicBezTo>
                  <a:cubicBezTo>
                    <a:pt x="265" y="224"/>
                    <a:pt x="265" y="224"/>
                    <a:pt x="265" y="224"/>
                  </a:cubicBezTo>
                  <a:cubicBezTo>
                    <a:pt x="212" y="224"/>
                    <a:pt x="212" y="224"/>
                    <a:pt x="212" y="224"/>
                  </a:cubicBezTo>
                  <a:cubicBezTo>
                    <a:pt x="173" y="224"/>
                    <a:pt x="173" y="224"/>
                    <a:pt x="173" y="224"/>
                  </a:cubicBezTo>
                  <a:cubicBezTo>
                    <a:pt x="171" y="228"/>
                    <a:pt x="169" y="232"/>
                    <a:pt x="166" y="235"/>
                  </a:cubicBezTo>
                  <a:cubicBezTo>
                    <a:pt x="211" y="235"/>
                    <a:pt x="211" y="235"/>
                    <a:pt x="211" y="235"/>
                  </a:cubicBezTo>
                  <a:cubicBezTo>
                    <a:pt x="274" y="235"/>
                    <a:pt x="274" y="235"/>
                    <a:pt x="274" y="235"/>
                  </a:cubicBezTo>
                  <a:cubicBezTo>
                    <a:pt x="275" y="235"/>
                    <a:pt x="275" y="235"/>
                    <a:pt x="275" y="235"/>
                  </a:cubicBezTo>
                  <a:cubicBezTo>
                    <a:pt x="276" y="235"/>
                    <a:pt x="277" y="235"/>
                    <a:pt x="278" y="234"/>
                  </a:cubicBezTo>
                  <a:cubicBezTo>
                    <a:pt x="279" y="234"/>
                    <a:pt x="279" y="233"/>
                    <a:pt x="280" y="233"/>
                  </a:cubicBezTo>
                  <a:cubicBezTo>
                    <a:pt x="280" y="232"/>
                    <a:pt x="281" y="231"/>
                    <a:pt x="281" y="230"/>
                  </a:cubicBezTo>
                  <a:cubicBezTo>
                    <a:pt x="281" y="228"/>
                    <a:pt x="280" y="226"/>
                    <a:pt x="279" y="223"/>
                  </a:cubicBezTo>
                  <a:cubicBezTo>
                    <a:pt x="248" y="171"/>
                    <a:pt x="248" y="171"/>
                    <a:pt x="248" y="171"/>
                  </a:cubicBezTo>
                  <a:cubicBezTo>
                    <a:pt x="248" y="171"/>
                    <a:pt x="248" y="171"/>
                    <a:pt x="248" y="171"/>
                  </a:cubicBezTo>
                  <a:cubicBezTo>
                    <a:pt x="227" y="134"/>
                    <a:pt x="227" y="134"/>
                    <a:pt x="227" y="134"/>
                  </a:cubicBezTo>
                  <a:cubicBezTo>
                    <a:pt x="226" y="132"/>
                    <a:pt x="226" y="132"/>
                    <a:pt x="226" y="132"/>
                  </a:cubicBezTo>
                  <a:cubicBezTo>
                    <a:pt x="226" y="130"/>
                    <a:pt x="226" y="130"/>
                    <a:pt x="226" y="130"/>
                  </a:cubicBezTo>
                  <a:cubicBezTo>
                    <a:pt x="226" y="60"/>
                    <a:pt x="226" y="60"/>
                    <a:pt x="226" y="60"/>
                  </a:cubicBezTo>
                  <a:cubicBezTo>
                    <a:pt x="226" y="55"/>
                    <a:pt x="226" y="55"/>
                    <a:pt x="226" y="55"/>
                  </a:cubicBezTo>
                  <a:cubicBezTo>
                    <a:pt x="196" y="55"/>
                    <a:pt x="196" y="55"/>
                    <a:pt x="196" y="55"/>
                  </a:cubicBezTo>
                  <a:cubicBezTo>
                    <a:pt x="196" y="60"/>
                    <a:pt x="196" y="60"/>
                    <a:pt x="196" y="60"/>
                  </a:cubicBezTo>
                  <a:cubicBezTo>
                    <a:pt x="196" y="131"/>
                    <a:pt x="196" y="131"/>
                    <a:pt x="196" y="131"/>
                  </a:cubicBezTo>
                  <a:cubicBezTo>
                    <a:pt x="196" y="133"/>
                    <a:pt x="196" y="133"/>
                    <a:pt x="196" y="133"/>
                  </a:cubicBezTo>
                  <a:cubicBezTo>
                    <a:pt x="195" y="135"/>
                    <a:pt x="195" y="135"/>
                    <a:pt x="195" y="135"/>
                  </a:cubicBezTo>
                  <a:cubicBezTo>
                    <a:pt x="180" y="160"/>
                    <a:pt x="180" y="160"/>
                    <a:pt x="180" y="160"/>
                  </a:cubicBezTo>
                  <a:cubicBezTo>
                    <a:pt x="182" y="167"/>
                    <a:pt x="183" y="174"/>
                    <a:pt x="183" y="182"/>
                  </a:cubicBezTo>
                  <a:cubicBezTo>
                    <a:pt x="185" y="178"/>
                    <a:pt x="185" y="178"/>
                    <a:pt x="185" y="178"/>
                  </a:cubicBezTo>
                  <a:cubicBezTo>
                    <a:pt x="193" y="164"/>
                    <a:pt x="193" y="164"/>
                    <a:pt x="193" y="164"/>
                  </a:cubicBezTo>
                  <a:cubicBezTo>
                    <a:pt x="230" y="164"/>
                    <a:pt x="230" y="164"/>
                    <a:pt x="230" y="164"/>
                  </a:cubicBezTo>
                  <a:close/>
                  <a:moveTo>
                    <a:pt x="126" y="218"/>
                  </a:moveTo>
                  <a:cubicBezTo>
                    <a:pt x="126" y="217"/>
                    <a:pt x="127" y="217"/>
                    <a:pt x="127" y="216"/>
                  </a:cubicBezTo>
                  <a:cubicBezTo>
                    <a:pt x="146" y="183"/>
                    <a:pt x="146" y="183"/>
                    <a:pt x="146" y="183"/>
                  </a:cubicBezTo>
                  <a:cubicBezTo>
                    <a:pt x="146" y="179"/>
                    <a:pt x="145" y="174"/>
                    <a:pt x="144" y="170"/>
                  </a:cubicBezTo>
                  <a:cubicBezTo>
                    <a:pt x="143" y="168"/>
                    <a:pt x="143" y="166"/>
                    <a:pt x="142" y="164"/>
                  </a:cubicBezTo>
                  <a:cubicBezTo>
                    <a:pt x="46" y="164"/>
                    <a:pt x="46" y="164"/>
                    <a:pt x="46" y="164"/>
                  </a:cubicBezTo>
                  <a:cubicBezTo>
                    <a:pt x="45" y="166"/>
                    <a:pt x="44" y="168"/>
                    <a:pt x="43" y="170"/>
                  </a:cubicBezTo>
                  <a:cubicBezTo>
                    <a:pt x="42" y="175"/>
                    <a:pt x="41" y="179"/>
                    <a:pt x="41" y="184"/>
                  </a:cubicBezTo>
                  <a:cubicBezTo>
                    <a:pt x="41" y="191"/>
                    <a:pt x="43" y="198"/>
                    <a:pt x="45" y="204"/>
                  </a:cubicBezTo>
                  <a:cubicBezTo>
                    <a:pt x="48" y="209"/>
                    <a:pt x="50" y="214"/>
                    <a:pt x="54" y="218"/>
                  </a:cubicBezTo>
                  <a:cubicBezTo>
                    <a:pt x="126" y="218"/>
                    <a:pt x="126" y="218"/>
                    <a:pt x="126" y="218"/>
                  </a:cubicBezTo>
                  <a:close/>
                  <a:moveTo>
                    <a:pt x="32" y="139"/>
                  </a:moveTo>
                  <a:cubicBezTo>
                    <a:pt x="38" y="139"/>
                    <a:pt x="38" y="139"/>
                    <a:pt x="38" y="139"/>
                  </a:cubicBezTo>
                  <a:cubicBezTo>
                    <a:pt x="149" y="139"/>
                    <a:pt x="149" y="139"/>
                    <a:pt x="149" y="139"/>
                  </a:cubicBezTo>
                  <a:cubicBezTo>
                    <a:pt x="151" y="139"/>
                    <a:pt x="151" y="139"/>
                    <a:pt x="151" y="139"/>
                  </a:cubicBezTo>
                  <a:cubicBezTo>
                    <a:pt x="143" y="128"/>
                    <a:pt x="132" y="120"/>
                    <a:pt x="119" y="115"/>
                  </a:cubicBezTo>
                  <a:cubicBezTo>
                    <a:pt x="113" y="112"/>
                    <a:pt x="113" y="112"/>
                    <a:pt x="113" y="112"/>
                  </a:cubicBezTo>
                  <a:cubicBezTo>
                    <a:pt x="113" y="106"/>
                    <a:pt x="113" y="106"/>
                    <a:pt x="113" y="106"/>
                  </a:cubicBezTo>
                  <a:cubicBezTo>
                    <a:pt x="113" y="41"/>
                    <a:pt x="113" y="41"/>
                    <a:pt x="113" y="41"/>
                  </a:cubicBezTo>
                  <a:cubicBezTo>
                    <a:pt x="113" y="32"/>
                    <a:pt x="113" y="32"/>
                    <a:pt x="113" y="32"/>
                  </a:cubicBezTo>
                  <a:cubicBezTo>
                    <a:pt x="123" y="32"/>
                    <a:pt x="123" y="32"/>
                    <a:pt x="123" y="32"/>
                  </a:cubicBezTo>
                  <a:cubicBezTo>
                    <a:pt x="130" y="32"/>
                    <a:pt x="130" y="32"/>
                    <a:pt x="130" y="32"/>
                  </a:cubicBezTo>
                  <a:cubicBezTo>
                    <a:pt x="130" y="19"/>
                    <a:pt x="130" y="19"/>
                    <a:pt x="130" y="19"/>
                  </a:cubicBezTo>
                  <a:cubicBezTo>
                    <a:pt x="51" y="19"/>
                    <a:pt x="51" y="19"/>
                    <a:pt x="51" y="19"/>
                  </a:cubicBezTo>
                  <a:cubicBezTo>
                    <a:pt x="51" y="32"/>
                    <a:pt x="51" y="32"/>
                    <a:pt x="51" y="32"/>
                  </a:cubicBezTo>
                  <a:cubicBezTo>
                    <a:pt x="59" y="32"/>
                    <a:pt x="59" y="32"/>
                    <a:pt x="59" y="32"/>
                  </a:cubicBezTo>
                  <a:cubicBezTo>
                    <a:pt x="68" y="32"/>
                    <a:pt x="68" y="32"/>
                    <a:pt x="68" y="32"/>
                  </a:cubicBezTo>
                  <a:cubicBezTo>
                    <a:pt x="68" y="41"/>
                    <a:pt x="68" y="41"/>
                    <a:pt x="68" y="41"/>
                  </a:cubicBezTo>
                  <a:cubicBezTo>
                    <a:pt x="68" y="107"/>
                    <a:pt x="68" y="107"/>
                    <a:pt x="68" y="107"/>
                  </a:cubicBezTo>
                  <a:cubicBezTo>
                    <a:pt x="68" y="113"/>
                    <a:pt x="68" y="113"/>
                    <a:pt x="68" y="113"/>
                  </a:cubicBezTo>
                  <a:cubicBezTo>
                    <a:pt x="63" y="115"/>
                    <a:pt x="63" y="115"/>
                    <a:pt x="63" y="115"/>
                  </a:cubicBezTo>
                  <a:cubicBezTo>
                    <a:pt x="51" y="120"/>
                    <a:pt x="40" y="129"/>
                    <a:pt x="32" y="139"/>
                  </a:cubicBezTo>
                  <a:close/>
                </a:path>
              </a:pathLst>
            </a:custGeom>
            <a:grp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sp>
          <p:nvSpPr>
            <p:cNvPr id="43" name="Freeform 7">
              <a:extLst>
                <a:ext uri="{FF2B5EF4-FFF2-40B4-BE49-F238E27FC236}">
                  <a16:creationId xmlns="" xmlns:a16="http://schemas.microsoft.com/office/drawing/2014/main" id="{365A66AA-E454-4473-A452-D92096083A62}"/>
                </a:ext>
              </a:extLst>
            </p:cNvPr>
            <p:cNvSpPr>
              <a:spLocks noEditPoints="1"/>
            </p:cNvSpPr>
            <p:nvPr/>
          </p:nvSpPr>
          <p:spPr bwMode="auto">
            <a:xfrm>
              <a:off x="8172826" y="4969295"/>
              <a:ext cx="501597" cy="584230"/>
            </a:xfrm>
            <a:custGeom>
              <a:avLst/>
              <a:gdLst>
                <a:gd name="T0" fmla="*/ 153 w 293"/>
                <a:gd name="T1" fmla="*/ 41 h 341"/>
                <a:gd name="T2" fmla="*/ 183 w 293"/>
                <a:gd name="T3" fmla="*/ 224 h 341"/>
                <a:gd name="T4" fmla="*/ 29 w 293"/>
                <a:gd name="T5" fmla="*/ 254 h 341"/>
                <a:gd name="T6" fmla="*/ 0 w 293"/>
                <a:gd name="T7" fmla="*/ 70 h 341"/>
                <a:gd name="T8" fmla="*/ 99 w 293"/>
                <a:gd name="T9" fmla="*/ 279 h 341"/>
                <a:gd name="T10" fmla="*/ 110 w 293"/>
                <a:gd name="T11" fmla="*/ 260 h 341"/>
                <a:gd name="T12" fmla="*/ 70 w 293"/>
                <a:gd name="T13" fmla="*/ 279 h 341"/>
                <a:gd name="T14" fmla="*/ 93 w 293"/>
                <a:gd name="T15" fmla="*/ 317 h 341"/>
                <a:gd name="T16" fmla="*/ 148 w 293"/>
                <a:gd name="T17" fmla="*/ 338 h 341"/>
                <a:gd name="T18" fmla="*/ 207 w 293"/>
                <a:gd name="T19" fmla="*/ 288 h 341"/>
                <a:gd name="T20" fmla="*/ 278 w 293"/>
                <a:gd name="T21" fmla="*/ 284 h 341"/>
                <a:gd name="T22" fmla="*/ 239 w 293"/>
                <a:gd name="T23" fmla="*/ 233 h 341"/>
                <a:gd name="T24" fmla="*/ 184 w 293"/>
                <a:gd name="T25" fmla="*/ 291 h 341"/>
                <a:gd name="T26" fmla="*/ 122 w 293"/>
                <a:gd name="T27" fmla="*/ 321 h 341"/>
                <a:gd name="T28" fmla="*/ 99 w 293"/>
                <a:gd name="T29" fmla="*/ 279 h 341"/>
                <a:gd name="T30" fmla="*/ 39 w 293"/>
                <a:gd name="T31" fmla="*/ 11 h 341"/>
                <a:gd name="T32" fmla="*/ 139 w 293"/>
                <a:gd name="T33" fmla="*/ 0 h 341"/>
                <a:gd name="T34" fmla="*/ 140 w 293"/>
                <a:gd name="T35" fmla="*/ 37 h 341"/>
                <a:gd name="T36" fmla="*/ 123 w 293"/>
                <a:gd name="T37" fmla="*/ 17 h 341"/>
                <a:gd name="T38" fmla="*/ 61 w 293"/>
                <a:gd name="T39" fmla="*/ 37 h 341"/>
                <a:gd name="T40" fmla="*/ 21 w 293"/>
                <a:gd name="T41" fmla="*/ 210 h 341"/>
                <a:gd name="T42" fmla="*/ 55 w 293"/>
                <a:gd name="T43" fmla="*/ 217 h 341"/>
                <a:gd name="T44" fmla="*/ 21 w 293"/>
                <a:gd name="T45" fmla="*/ 210 h 341"/>
                <a:gd name="T46" fmla="*/ 21 w 293"/>
                <a:gd name="T47" fmla="*/ 93 h 341"/>
                <a:gd name="T48" fmla="*/ 38 w 293"/>
                <a:gd name="T49" fmla="*/ 90 h 341"/>
                <a:gd name="T50" fmla="*/ 21 w 293"/>
                <a:gd name="T51" fmla="*/ 136 h 341"/>
                <a:gd name="T52" fmla="*/ 38 w 293"/>
                <a:gd name="T53" fmla="*/ 140 h 341"/>
                <a:gd name="T54" fmla="*/ 21 w 293"/>
                <a:gd name="T55" fmla="*/ 136 h 341"/>
                <a:gd name="T56" fmla="*/ 21 w 293"/>
                <a:gd name="T57" fmla="*/ 130 h 341"/>
                <a:gd name="T58" fmla="*/ 38 w 293"/>
                <a:gd name="T59" fmla="*/ 127 h 341"/>
                <a:gd name="T60" fmla="*/ 21 w 293"/>
                <a:gd name="T61" fmla="*/ 118 h 341"/>
                <a:gd name="T62" fmla="*/ 38 w 293"/>
                <a:gd name="T63" fmla="*/ 121 h 341"/>
                <a:gd name="T64" fmla="*/ 21 w 293"/>
                <a:gd name="T65" fmla="*/ 118 h 341"/>
                <a:gd name="T66" fmla="*/ 21 w 293"/>
                <a:gd name="T67" fmla="*/ 112 h 341"/>
                <a:gd name="T68" fmla="*/ 38 w 293"/>
                <a:gd name="T69" fmla="*/ 108 h 341"/>
                <a:gd name="T70" fmla="*/ 21 w 293"/>
                <a:gd name="T71" fmla="*/ 99 h 341"/>
                <a:gd name="T72" fmla="*/ 38 w 293"/>
                <a:gd name="T73" fmla="*/ 103 h 341"/>
                <a:gd name="T74" fmla="*/ 21 w 293"/>
                <a:gd name="T75" fmla="*/ 99 h 341"/>
                <a:gd name="T76" fmla="*/ 21 w 293"/>
                <a:gd name="T77" fmla="*/ 158 h 341"/>
                <a:gd name="T78" fmla="*/ 38 w 293"/>
                <a:gd name="T79" fmla="*/ 155 h 341"/>
                <a:gd name="T80" fmla="*/ 21 w 293"/>
                <a:gd name="T81" fmla="*/ 201 h 341"/>
                <a:gd name="T82" fmla="*/ 38 w 293"/>
                <a:gd name="T83" fmla="*/ 205 h 341"/>
                <a:gd name="T84" fmla="*/ 21 w 293"/>
                <a:gd name="T85" fmla="*/ 201 h 341"/>
                <a:gd name="T86" fmla="*/ 21 w 293"/>
                <a:gd name="T87" fmla="*/ 195 h 341"/>
                <a:gd name="T88" fmla="*/ 38 w 293"/>
                <a:gd name="T89" fmla="*/ 192 h 341"/>
                <a:gd name="T90" fmla="*/ 21 w 293"/>
                <a:gd name="T91" fmla="*/ 183 h 341"/>
                <a:gd name="T92" fmla="*/ 38 w 293"/>
                <a:gd name="T93" fmla="*/ 186 h 341"/>
                <a:gd name="T94" fmla="*/ 21 w 293"/>
                <a:gd name="T95" fmla="*/ 183 h 341"/>
                <a:gd name="T96" fmla="*/ 21 w 293"/>
                <a:gd name="T97" fmla="*/ 177 h 341"/>
                <a:gd name="T98" fmla="*/ 38 w 293"/>
                <a:gd name="T99" fmla="*/ 173 h 341"/>
                <a:gd name="T100" fmla="*/ 21 w 293"/>
                <a:gd name="T101" fmla="*/ 164 h 341"/>
                <a:gd name="T102" fmla="*/ 38 w 293"/>
                <a:gd name="T103" fmla="*/ 168 h 341"/>
                <a:gd name="T104" fmla="*/ 21 w 293"/>
                <a:gd name="T105" fmla="*/ 164 h 341"/>
                <a:gd name="T106" fmla="*/ 21 w 293"/>
                <a:gd name="T107" fmla="*/ 86 h 341"/>
                <a:gd name="T108" fmla="*/ 55 w 293"/>
                <a:gd name="T109" fmla="*/ 80 h 341"/>
                <a:gd name="T110" fmla="*/ 21 w 293"/>
                <a:gd name="T111" fmla="*/ 144 h 341"/>
                <a:gd name="T112" fmla="*/ 55 w 293"/>
                <a:gd name="T113" fmla="*/ 151 h 341"/>
                <a:gd name="T114" fmla="*/ 21 w 293"/>
                <a:gd name="T115" fmla="*/ 144 h 341"/>
                <a:gd name="T116" fmla="*/ 153 w 293"/>
                <a:gd name="T117" fmla="*/ 178 h 341"/>
                <a:gd name="T118" fmla="*/ 67 w 293"/>
                <a:gd name="T119" fmla="*/ 178 h 341"/>
                <a:gd name="T120" fmla="*/ 134 w 293"/>
                <a:gd name="T121" fmla="*/ 150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3" h="341">
                  <a:moveTo>
                    <a:pt x="29" y="41"/>
                  </a:moveTo>
                  <a:cubicBezTo>
                    <a:pt x="128" y="41"/>
                    <a:pt x="85" y="41"/>
                    <a:pt x="153" y="41"/>
                  </a:cubicBezTo>
                  <a:cubicBezTo>
                    <a:pt x="169" y="41"/>
                    <a:pt x="183" y="54"/>
                    <a:pt x="183" y="70"/>
                  </a:cubicBezTo>
                  <a:cubicBezTo>
                    <a:pt x="183" y="224"/>
                    <a:pt x="183" y="224"/>
                    <a:pt x="183" y="224"/>
                  </a:cubicBezTo>
                  <a:cubicBezTo>
                    <a:pt x="183" y="240"/>
                    <a:pt x="169" y="254"/>
                    <a:pt x="153" y="254"/>
                  </a:cubicBezTo>
                  <a:cubicBezTo>
                    <a:pt x="29" y="254"/>
                    <a:pt x="29" y="254"/>
                    <a:pt x="29" y="254"/>
                  </a:cubicBezTo>
                  <a:cubicBezTo>
                    <a:pt x="13" y="254"/>
                    <a:pt x="0" y="240"/>
                    <a:pt x="0" y="224"/>
                  </a:cubicBezTo>
                  <a:cubicBezTo>
                    <a:pt x="0" y="70"/>
                    <a:pt x="0" y="70"/>
                    <a:pt x="0" y="70"/>
                  </a:cubicBezTo>
                  <a:cubicBezTo>
                    <a:pt x="0" y="54"/>
                    <a:pt x="13" y="41"/>
                    <a:pt x="29" y="41"/>
                  </a:cubicBezTo>
                  <a:close/>
                  <a:moveTo>
                    <a:pt x="99" y="279"/>
                  </a:moveTo>
                  <a:cubicBezTo>
                    <a:pt x="110" y="279"/>
                    <a:pt x="110" y="279"/>
                    <a:pt x="110" y="279"/>
                  </a:cubicBezTo>
                  <a:cubicBezTo>
                    <a:pt x="110" y="260"/>
                    <a:pt x="110" y="260"/>
                    <a:pt x="110" y="260"/>
                  </a:cubicBezTo>
                  <a:cubicBezTo>
                    <a:pt x="70" y="260"/>
                    <a:pt x="70" y="260"/>
                    <a:pt x="70" y="260"/>
                  </a:cubicBezTo>
                  <a:cubicBezTo>
                    <a:pt x="70" y="279"/>
                    <a:pt x="70" y="279"/>
                    <a:pt x="70" y="279"/>
                  </a:cubicBezTo>
                  <a:cubicBezTo>
                    <a:pt x="82" y="279"/>
                    <a:pt x="82" y="279"/>
                    <a:pt x="82" y="279"/>
                  </a:cubicBezTo>
                  <a:cubicBezTo>
                    <a:pt x="83" y="294"/>
                    <a:pt x="87" y="307"/>
                    <a:pt x="93" y="317"/>
                  </a:cubicBezTo>
                  <a:cubicBezTo>
                    <a:pt x="99" y="326"/>
                    <a:pt x="107" y="333"/>
                    <a:pt x="116" y="337"/>
                  </a:cubicBezTo>
                  <a:cubicBezTo>
                    <a:pt x="125" y="340"/>
                    <a:pt x="136" y="341"/>
                    <a:pt x="148" y="338"/>
                  </a:cubicBezTo>
                  <a:cubicBezTo>
                    <a:pt x="163" y="333"/>
                    <a:pt x="180" y="322"/>
                    <a:pt x="196" y="302"/>
                  </a:cubicBezTo>
                  <a:cubicBezTo>
                    <a:pt x="200" y="297"/>
                    <a:pt x="204" y="292"/>
                    <a:pt x="207" y="288"/>
                  </a:cubicBezTo>
                  <a:cubicBezTo>
                    <a:pt x="221" y="270"/>
                    <a:pt x="234" y="253"/>
                    <a:pt x="245" y="248"/>
                  </a:cubicBezTo>
                  <a:cubicBezTo>
                    <a:pt x="255" y="245"/>
                    <a:pt x="266" y="253"/>
                    <a:pt x="278" y="284"/>
                  </a:cubicBezTo>
                  <a:cubicBezTo>
                    <a:pt x="293" y="278"/>
                    <a:pt x="293" y="278"/>
                    <a:pt x="293" y="278"/>
                  </a:cubicBezTo>
                  <a:cubicBezTo>
                    <a:pt x="276" y="235"/>
                    <a:pt x="258" y="226"/>
                    <a:pt x="239" y="233"/>
                  </a:cubicBezTo>
                  <a:cubicBezTo>
                    <a:pt x="224" y="239"/>
                    <a:pt x="209" y="258"/>
                    <a:pt x="194" y="278"/>
                  </a:cubicBezTo>
                  <a:cubicBezTo>
                    <a:pt x="191" y="282"/>
                    <a:pt x="187" y="287"/>
                    <a:pt x="184" y="291"/>
                  </a:cubicBezTo>
                  <a:cubicBezTo>
                    <a:pt x="170" y="309"/>
                    <a:pt x="156" y="318"/>
                    <a:pt x="143" y="322"/>
                  </a:cubicBezTo>
                  <a:cubicBezTo>
                    <a:pt x="135" y="324"/>
                    <a:pt x="128" y="324"/>
                    <a:pt x="122" y="321"/>
                  </a:cubicBezTo>
                  <a:cubicBezTo>
                    <a:pt x="116" y="319"/>
                    <a:pt x="111" y="314"/>
                    <a:pt x="107" y="308"/>
                  </a:cubicBezTo>
                  <a:cubicBezTo>
                    <a:pt x="102" y="301"/>
                    <a:pt x="99" y="291"/>
                    <a:pt x="99" y="279"/>
                  </a:cubicBezTo>
                  <a:close/>
                  <a:moveTo>
                    <a:pt x="45" y="37"/>
                  </a:moveTo>
                  <a:cubicBezTo>
                    <a:pt x="39" y="11"/>
                    <a:pt x="39" y="11"/>
                    <a:pt x="39" y="11"/>
                  </a:cubicBezTo>
                  <a:cubicBezTo>
                    <a:pt x="46" y="0"/>
                    <a:pt x="46" y="0"/>
                    <a:pt x="46" y="0"/>
                  </a:cubicBezTo>
                  <a:cubicBezTo>
                    <a:pt x="139" y="0"/>
                    <a:pt x="139" y="0"/>
                    <a:pt x="139" y="0"/>
                  </a:cubicBezTo>
                  <a:cubicBezTo>
                    <a:pt x="146" y="11"/>
                    <a:pt x="146" y="11"/>
                    <a:pt x="146" y="11"/>
                  </a:cubicBezTo>
                  <a:cubicBezTo>
                    <a:pt x="140" y="37"/>
                    <a:pt x="140" y="37"/>
                    <a:pt x="140" y="37"/>
                  </a:cubicBezTo>
                  <a:cubicBezTo>
                    <a:pt x="125" y="37"/>
                    <a:pt x="125" y="37"/>
                    <a:pt x="125" y="37"/>
                  </a:cubicBezTo>
                  <a:cubicBezTo>
                    <a:pt x="123" y="17"/>
                    <a:pt x="123" y="17"/>
                    <a:pt x="123" y="17"/>
                  </a:cubicBezTo>
                  <a:cubicBezTo>
                    <a:pt x="63" y="17"/>
                    <a:pt x="63" y="17"/>
                    <a:pt x="63" y="17"/>
                  </a:cubicBezTo>
                  <a:cubicBezTo>
                    <a:pt x="61" y="37"/>
                    <a:pt x="61" y="37"/>
                    <a:pt x="61" y="37"/>
                  </a:cubicBezTo>
                  <a:cubicBezTo>
                    <a:pt x="45" y="37"/>
                    <a:pt x="45" y="37"/>
                    <a:pt x="45" y="37"/>
                  </a:cubicBezTo>
                  <a:close/>
                  <a:moveTo>
                    <a:pt x="21" y="210"/>
                  </a:moveTo>
                  <a:cubicBezTo>
                    <a:pt x="21" y="217"/>
                    <a:pt x="21" y="217"/>
                    <a:pt x="21" y="217"/>
                  </a:cubicBezTo>
                  <a:cubicBezTo>
                    <a:pt x="55" y="217"/>
                    <a:pt x="55" y="217"/>
                    <a:pt x="55" y="217"/>
                  </a:cubicBezTo>
                  <a:cubicBezTo>
                    <a:pt x="55" y="210"/>
                    <a:pt x="55" y="210"/>
                    <a:pt x="55" y="210"/>
                  </a:cubicBezTo>
                  <a:cubicBezTo>
                    <a:pt x="21" y="210"/>
                    <a:pt x="21" y="210"/>
                    <a:pt x="21" y="210"/>
                  </a:cubicBezTo>
                  <a:close/>
                  <a:moveTo>
                    <a:pt x="21" y="90"/>
                  </a:moveTo>
                  <a:cubicBezTo>
                    <a:pt x="21" y="93"/>
                    <a:pt x="21" y="93"/>
                    <a:pt x="21" y="93"/>
                  </a:cubicBezTo>
                  <a:cubicBezTo>
                    <a:pt x="38" y="93"/>
                    <a:pt x="38" y="93"/>
                    <a:pt x="38" y="93"/>
                  </a:cubicBezTo>
                  <a:cubicBezTo>
                    <a:pt x="38" y="90"/>
                    <a:pt x="38" y="90"/>
                    <a:pt x="38" y="90"/>
                  </a:cubicBezTo>
                  <a:cubicBezTo>
                    <a:pt x="21" y="90"/>
                    <a:pt x="21" y="90"/>
                    <a:pt x="21" y="90"/>
                  </a:cubicBezTo>
                  <a:close/>
                  <a:moveTo>
                    <a:pt x="21" y="136"/>
                  </a:moveTo>
                  <a:cubicBezTo>
                    <a:pt x="21" y="140"/>
                    <a:pt x="21" y="140"/>
                    <a:pt x="21" y="140"/>
                  </a:cubicBezTo>
                  <a:cubicBezTo>
                    <a:pt x="38" y="140"/>
                    <a:pt x="38" y="140"/>
                    <a:pt x="38" y="140"/>
                  </a:cubicBezTo>
                  <a:cubicBezTo>
                    <a:pt x="38" y="136"/>
                    <a:pt x="38" y="136"/>
                    <a:pt x="38" y="136"/>
                  </a:cubicBezTo>
                  <a:cubicBezTo>
                    <a:pt x="21" y="136"/>
                    <a:pt x="21" y="136"/>
                    <a:pt x="21" y="136"/>
                  </a:cubicBezTo>
                  <a:close/>
                  <a:moveTo>
                    <a:pt x="21" y="127"/>
                  </a:moveTo>
                  <a:cubicBezTo>
                    <a:pt x="21" y="128"/>
                    <a:pt x="21" y="129"/>
                    <a:pt x="21" y="130"/>
                  </a:cubicBezTo>
                  <a:cubicBezTo>
                    <a:pt x="26" y="130"/>
                    <a:pt x="32" y="130"/>
                    <a:pt x="38" y="130"/>
                  </a:cubicBezTo>
                  <a:cubicBezTo>
                    <a:pt x="38" y="129"/>
                    <a:pt x="38" y="128"/>
                    <a:pt x="38" y="127"/>
                  </a:cubicBezTo>
                  <a:cubicBezTo>
                    <a:pt x="32" y="127"/>
                    <a:pt x="26" y="127"/>
                    <a:pt x="21" y="127"/>
                  </a:cubicBezTo>
                  <a:close/>
                  <a:moveTo>
                    <a:pt x="21" y="118"/>
                  </a:moveTo>
                  <a:cubicBezTo>
                    <a:pt x="21" y="119"/>
                    <a:pt x="21" y="120"/>
                    <a:pt x="21" y="121"/>
                  </a:cubicBezTo>
                  <a:cubicBezTo>
                    <a:pt x="26" y="121"/>
                    <a:pt x="32" y="121"/>
                    <a:pt x="38" y="121"/>
                  </a:cubicBezTo>
                  <a:cubicBezTo>
                    <a:pt x="38" y="120"/>
                    <a:pt x="38" y="119"/>
                    <a:pt x="38" y="118"/>
                  </a:cubicBezTo>
                  <a:cubicBezTo>
                    <a:pt x="32" y="118"/>
                    <a:pt x="26" y="118"/>
                    <a:pt x="21" y="118"/>
                  </a:cubicBezTo>
                  <a:close/>
                  <a:moveTo>
                    <a:pt x="21" y="108"/>
                  </a:moveTo>
                  <a:cubicBezTo>
                    <a:pt x="21" y="110"/>
                    <a:pt x="21" y="111"/>
                    <a:pt x="21" y="112"/>
                  </a:cubicBezTo>
                  <a:cubicBezTo>
                    <a:pt x="26" y="112"/>
                    <a:pt x="32" y="112"/>
                    <a:pt x="38" y="112"/>
                  </a:cubicBezTo>
                  <a:cubicBezTo>
                    <a:pt x="38" y="111"/>
                    <a:pt x="38" y="110"/>
                    <a:pt x="38" y="108"/>
                  </a:cubicBezTo>
                  <a:cubicBezTo>
                    <a:pt x="32" y="108"/>
                    <a:pt x="26" y="108"/>
                    <a:pt x="21" y="108"/>
                  </a:cubicBezTo>
                  <a:close/>
                  <a:moveTo>
                    <a:pt x="21" y="99"/>
                  </a:moveTo>
                  <a:cubicBezTo>
                    <a:pt x="21" y="100"/>
                    <a:pt x="21" y="102"/>
                    <a:pt x="21" y="103"/>
                  </a:cubicBezTo>
                  <a:cubicBezTo>
                    <a:pt x="26" y="103"/>
                    <a:pt x="32" y="103"/>
                    <a:pt x="38" y="103"/>
                  </a:cubicBezTo>
                  <a:cubicBezTo>
                    <a:pt x="38" y="102"/>
                    <a:pt x="38" y="100"/>
                    <a:pt x="38" y="99"/>
                  </a:cubicBezTo>
                  <a:cubicBezTo>
                    <a:pt x="32" y="99"/>
                    <a:pt x="26" y="99"/>
                    <a:pt x="21" y="99"/>
                  </a:cubicBezTo>
                  <a:close/>
                  <a:moveTo>
                    <a:pt x="21" y="155"/>
                  </a:moveTo>
                  <a:cubicBezTo>
                    <a:pt x="21" y="158"/>
                    <a:pt x="21" y="158"/>
                    <a:pt x="21" y="158"/>
                  </a:cubicBezTo>
                  <a:cubicBezTo>
                    <a:pt x="38" y="158"/>
                    <a:pt x="38" y="158"/>
                    <a:pt x="38" y="158"/>
                  </a:cubicBezTo>
                  <a:cubicBezTo>
                    <a:pt x="38" y="155"/>
                    <a:pt x="38" y="155"/>
                    <a:pt x="38" y="155"/>
                  </a:cubicBezTo>
                  <a:cubicBezTo>
                    <a:pt x="21" y="155"/>
                    <a:pt x="21" y="155"/>
                    <a:pt x="21" y="155"/>
                  </a:cubicBezTo>
                  <a:close/>
                  <a:moveTo>
                    <a:pt x="21" y="201"/>
                  </a:moveTo>
                  <a:cubicBezTo>
                    <a:pt x="21" y="205"/>
                    <a:pt x="21" y="205"/>
                    <a:pt x="21" y="205"/>
                  </a:cubicBezTo>
                  <a:cubicBezTo>
                    <a:pt x="38" y="205"/>
                    <a:pt x="38" y="205"/>
                    <a:pt x="38" y="205"/>
                  </a:cubicBezTo>
                  <a:cubicBezTo>
                    <a:pt x="38" y="201"/>
                    <a:pt x="38" y="201"/>
                    <a:pt x="38" y="201"/>
                  </a:cubicBezTo>
                  <a:cubicBezTo>
                    <a:pt x="21" y="201"/>
                    <a:pt x="21" y="201"/>
                    <a:pt x="21" y="201"/>
                  </a:cubicBezTo>
                  <a:close/>
                  <a:moveTo>
                    <a:pt x="21" y="192"/>
                  </a:moveTo>
                  <a:cubicBezTo>
                    <a:pt x="21" y="193"/>
                    <a:pt x="21" y="194"/>
                    <a:pt x="21" y="195"/>
                  </a:cubicBezTo>
                  <a:cubicBezTo>
                    <a:pt x="26" y="195"/>
                    <a:pt x="32" y="195"/>
                    <a:pt x="38" y="195"/>
                  </a:cubicBezTo>
                  <a:cubicBezTo>
                    <a:pt x="38" y="194"/>
                    <a:pt x="38" y="193"/>
                    <a:pt x="38" y="192"/>
                  </a:cubicBezTo>
                  <a:cubicBezTo>
                    <a:pt x="32" y="192"/>
                    <a:pt x="26" y="192"/>
                    <a:pt x="21" y="192"/>
                  </a:cubicBezTo>
                  <a:close/>
                  <a:moveTo>
                    <a:pt x="21" y="183"/>
                  </a:moveTo>
                  <a:cubicBezTo>
                    <a:pt x="21" y="184"/>
                    <a:pt x="21" y="185"/>
                    <a:pt x="21" y="186"/>
                  </a:cubicBezTo>
                  <a:cubicBezTo>
                    <a:pt x="26" y="186"/>
                    <a:pt x="32" y="186"/>
                    <a:pt x="38" y="186"/>
                  </a:cubicBezTo>
                  <a:cubicBezTo>
                    <a:pt x="38" y="185"/>
                    <a:pt x="38" y="184"/>
                    <a:pt x="38" y="183"/>
                  </a:cubicBezTo>
                  <a:cubicBezTo>
                    <a:pt x="32" y="183"/>
                    <a:pt x="26" y="183"/>
                    <a:pt x="21" y="183"/>
                  </a:cubicBezTo>
                  <a:close/>
                  <a:moveTo>
                    <a:pt x="21" y="173"/>
                  </a:moveTo>
                  <a:cubicBezTo>
                    <a:pt x="21" y="175"/>
                    <a:pt x="21" y="176"/>
                    <a:pt x="21" y="177"/>
                  </a:cubicBezTo>
                  <a:cubicBezTo>
                    <a:pt x="26" y="177"/>
                    <a:pt x="32" y="177"/>
                    <a:pt x="38" y="177"/>
                  </a:cubicBezTo>
                  <a:cubicBezTo>
                    <a:pt x="38" y="176"/>
                    <a:pt x="38" y="175"/>
                    <a:pt x="38" y="173"/>
                  </a:cubicBezTo>
                  <a:cubicBezTo>
                    <a:pt x="32" y="173"/>
                    <a:pt x="26" y="173"/>
                    <a:pt x="21" y="173"/>
                  </a:cubicBezTo>
                  <a:close/>
                  <a:moveTo>
                    <a:pt x="21" y="164"/>
                  </a:moveTo>
                  <a:cubicBezTo>
                    <a:pt x="21" y="165"/>
                    <a:pt x="21" y="166"/>
                    <a:pt x="21" y="168"/>
                  </a:cubicBezTo>
                  <a:cubicBezTo>
                    <a:pt x="26" y="168"/>
                    <a:pt x="32" y="168"/>
                    <a:pt x="38" y="168"/>
                  </a:cubicBezTo>
                  <a:cubicBezTo>
                    <a:pt x="38" y="166"/>
                    <a:pt x="38" y="165"/>
                    <a:pt x="38" y="164"/>
                  </a:cubicBezTo>
                  <a:cubicBezTo>
                    <a:pt x="32" y="164"/>
                    <a:pt x="26" y="164"/>
                    <a:pt x="21" y="164"/>
                  </a:cubicBezTo>
                  <a:close/>
                  <a:moveTo>
                    <a:pt x="21" y="80"/>
                  </a:moveTo>
                  <a:cubicBezTo>
                    <a:pt x="21" y="86"/>
                    <a:pt x="21" y="86"/>
                    <a:pt x="21" y="86"/>
                  </a:cubicBezTo>
                  <a:cubicBezTo>
                    <a:pt x="55" y="86"/>
                    <a:pt x="55" y="86"/>
                    <a:pt x="55" y="86"/>
                  </a:cubicBezTo>
                  <a:cubicBezTo>
                    <a:pt x="55" y="80"/>
                    <a:pt x="55" y="80"/>
                    <a:pt x="55" y="80"/>
                  </a:cubicBezTo>
                  <a:cubicBezTo>
                    <a:pt x="21" y="80"/>
                    <a:pt x="21" y="80"/>
                    <a:pt x="21" y="80"/>
                  </a:cubicBezTo>
                  <a:close/>
                  <a:moveTo>
                    <a:pt x="21" y="144"/>
                  </a:moveTo>
                  <a:cubicBezTo>
                    <a:pt x="21" y="151"/>
                    <a:pt x="21" y="151"/>
                    <a:pt x="21" y="151"/>
                  </a:cubicBezTo>
                  <a:cubicBezTo>
                    <a:pt x="55" y="151"/>
                    <a:pt x="55" y="151"/>
                    <a:pt x="55" y="151"/>
                  </a:cubicBezTo>
                  <a:cubicBezTo>
                    <a:pt x="55" y="144"/>
                    <a:pt x="55" y="144"/>
                    <a:pt x="55" y="144"/>
                  </a:cubicBezTo>
                  <a:cubicBezTo>
                    <a:pt x="21" y="144"/>
                    <a:pt x="21" y="144"/>
                    <a:pt x="21" y="144"/>
                  </a:cubicBezTo>
                  <a:close/>
                  <a:moveTo>
                    <a:pt x="67" y="178"/>
                  </a:moveTo>
                  <a:cubicBezTo>
                    <a:pt x="74" y="220"/>
                    <a:pt x="145" y="228"/>
                    <a:pt x="153" y="178"/>
                  </a:cubicBezTo>
                  <a:cubicBezTo>
                    <a:pt x="158" y="143"/>
                    <a:pt x="110" y="84"/>
                    <a:pt x="110" y="84"/>
                  </a:cubicBezTo>
                  <a:cubicBezTo>
                    <a:pt x="110" y="84"/>
                    <a:pt x="60" y="135"/>
                    <a:pt x="67" y="178"/>
                  </a:cubicBezTo>
                  <a:close/>
                  <a:moveTo>
                    <a:pt x="106" y="201"/>
                  </a:moveTo>
                  <a:cubicBezTo>
                    <a:pt x="130" y="203"/>
                    <a:pt x="147" y="187"/>
                    <a:pt x="134" y="150"/>
                  </a:cubicBezTo>
                  <a:lnTo>
                    <a:pt x="106" y="201"/>
                  </a:lnTo>
                  <a:close/>
                </a:path>
              </a:pathLst>
            </a:custGeom>
            <a:grp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nvGrpSpPr>
            <p:cNvPr id="44" name="Group 14">
              <a:extLst>
                <a:ext uri="{FF2B5EF4-FFF2-40B4-BE49-F238E27FC236}">
                  <a16:creationId xmlns="" xmlns:a16="http://schemas.microsoft.com/office/drawing/2014/main" id="{481F3A88-ED7F-43DB-BD0F-2159F2432E6D}"/>
                </a:ext>
              </a:extLst>
            </p:cNvPr>
            <p:cNvGrpSpPr/>
            <p:nvPr/>
          </p:nvGrpSpPr>
          <p:grpSpPr>
            <a:xfrm>
              <a:off x="4169274" y="2796059"/>
              <a:ext cx="571258" cy="484420"/>
              <a:chOff x="4130294" y="1070076"/>
              <a:chExt cx="635754" cy="539115"/>
            </a:xfrm>
            <a:grpFill/>
          </p:grpSpPr>
          <p:sp>
            <p:nvSpPr>
              <p:cNvPr id="46" name="Freeform 15">
                <a:extLst>
                  <a:ext uri="{FF2B5EF4-FFF2-40B4-BE49-F238E27FC236}">
                    <a16:creationId xmlns="" xmlns:a16="http://schemas.microsoft.com/office/drawing/2014/main" id="{A123C2E9-108C-425E-B967-FC0425D125FE}"/>
                  </a:ext>
                </a:extLst>
              </p:cNvPr>
              <p:cNvSpPr>
                <a:spLocks noEditPoints="1"/>
              </p:cNvSpPr>
              <p:nvPr/>
            </p:nvSpPr>
            <p:spPr bwMode="black">
              <a:xfrm>
                <a:off x="4130294" y="1070076"/>
                <a:ext cx="635754" cy="539115"/>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dirty="0">
                  <a:solidFill>
                    <a:schemeClr val="bg1"/>
                  </a:solidFill>
                </a:endParaRPr>
              </a:p>
            </p:txBody>
          </p:sp>
          <p:sp>
            <p:nvSpPr>
              <p:cNvPr id="47" name="Freeform 23">
                <a:extLst>
                  <a:ext uri="{FF2B5EF4-FFF2-40B4-BE49-F238E27FC236}">
                    <a16:creationId xmlns="" xmlns:a16="http://schemas.microsoft.com/office/drawing/2014/main" id="{BA81BE44-A1B2-4D67-9019-C53609B29772}"/>
                  </a:ext>
                </a:extLst>
              </p:cNvPr>
              <p:cNvSpPr>
                <a:spLocks noEditPoints="1"/>
              </p:cNvSpPr>
              <p:nvPr/>
            </p:nvSpPr>
            <p:spPr bwMode="black">
              <a:xfrm>
                <a:off x="4320559" y="1189182"/>
                <a:ext cx="255224" cy="255154"/>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grpFill/>
              <a:ln>
                <a:noFill/>
              </a:ln>
              <a:extLst>
                <a:ext uri="{91240B29-F687-4F45-9708-019B960494DF}">
                  <a14:hiddenLine xmlns="" xmlns:a14="http://schemas.microsoft.com/office/drawing/2010/main" w="9525">
                    <a:solidFill>
                      <a:srgbClr val="000000"/>
                    </a:solidFill>
                    <a:round/>
                  </a14:hiddenLine>
                </a:ext>
              </a:extLst>
            </p:spPr>
            <p:txBody>
              <a:bodyPr vert="horz" wrap="square" lIns="128572" tIns="64286" rIns="128572" bIns="64286" numCol="1" anchor="t" anchorCtr="0" compatLnSpc="1"/>
              <a:lstStyle/>
              <a:p>
                <a:pPr fontAlgn="base">
                  <a:spcBef>
                    <a:spcPct val="0"/>
                  </a:spcBef>
                  <a:spcAft>
                    <a:spcPct val="0"/>
                  </a:spcAft>
                </a:pPr>
                <a:endParaRPr lang="en-US" sz="2530">
                  <a:solidFill>
                    <a:schemeClr val="bg1"/>
                  </a:solidFill>
                </a:endParaRPr>
              </a:p>
            </p:txBody>
          </p:sp>
        </p:grpSp>
        <p:sp>
          <p:nvSpPr>
            <p:cNvPr id="45" name="Freeform 21">
              <a:extLst>
                <a:ext uri="{FF2B5EF4-FFF2-40B4-BE49-F238E27FC236}">
                  <a16:creationId xmlns="" xmlns:a16="http://schemas.microsoft.com/office/drawing/2014/main" id="{86A838F8-F627-4F3F-ACFD-3B794F8707EE}"/>
                </a:ext>
              </a:extLst>
            </p:cNvPr>
            <p:cNvSpPr>
              <a:spLocks noEditPoints="1"/>
            </p:cNvSpPr>
            <p:nvPr/>
          </p:nvSpPr>
          <p:spPr bwMode="auto">
            <a:xfrm>
              <a:off x="8018320" y="2741822"/>
              <a:ext cx="425826" cy="574866"/>
            </a:xfrm>
            <a:custGeom>
              <a:avLst/>
              <a:gdLst>
                <a:gd name="T0" fmla="*/ 94 w 237"/>
                <a:gd name="T1" fmla="*/ 124 h 320"/>
                <a:gd name="T2" fmla="*/ 26 w 237"/>
                <a:gd name="T3" fmla="*/ 197 h 320"/>
                <a:gd name="T4" fmla="*/ 118 w 237"/>
                <a:gd name="T5" fmla="*/ 291 h 320"/>
                <a:gd name="T6" fmla="*/ 26 w 237"/>
                <a:gd name="T7" fmla="*/ 281 h 320"/>
                <a:gd name="T8" fmla="*/ 118 w 237"/>
                <a:gd name="T9" fmla="*/ 291 h 320"/>
                <a:gd name="T10" fmla="*/ 110 w 237"/>
                <a:gd name="T11" fmla="*/ 220 h 320"/>
                <a:gd name="T12" fmla="*/ 26 w 237"/>
                <a:gd name="T13" fmla="*/ 230 h 320"/>
                <a:gd name="T14" fmla="*/ 126 w 237"/>
                <a:gd name="T15" fmla="*/ 250 h 320"/>
                <a:gd name="T16" fmla="*/ 26 w 237"/>
                <a:gd name="T17" fmla="*/ 240 h 320"/>
                <a:gd name="T18" fmla="*/ 126 w 237"/>
                <a:gd name="T19" fmla="*/ 250 h 320"/>
                <a:gd name="T20" fmla="*/ 78 w 237"/>
                <a:gd name="T21" fmla="*/ 261 h 320"/>
                <a:gd name="T22" fmla="*/ 26 w 237"/>
                <a:gd name="T23" fmla="*/ 271 h 320"/>
                <a:gd name="T24" fmla="*/ 125 w 237"/>
                <a:gd name="T25" fmla="*/ 165 h 320"/>
                <a:gd name="T26" fmla="*/ 141 w 237"/>
                <a:gd name="T27" fmla="*/ 152 h 320"/>
                <a:gd name="T28" fmla="*/ 153 w 237"/>
                <a:gd name="T29" fmla="*/ 137 h 320"/>
                <a:gd name="T30" fmla="*/ 141 w 237"/>
                <a:gd name="T31" fmla="*/ 124 h 320"/>
                <a:gd name="T32" fmla="*/ 125 w 237"/>
                <a:gd name="T33" fmla="*/ 137 h 320"/>
                <a:gd name="T34" fmla="*/ 113 w 237"/>
                <a:gd name="T35" fmla="*/ 152 h 320"/>
                <a:gd name="T36" fmla="*/ 125 w 237"/>
                <a:gd name="T37" fmla="*/ 165 h 320"/>
                <a:gd name="T38" fmla="*/ 119 w 237"/>
                <a:gd name="T39" fmla="*/ 95 h 320"/>
                <a:gd name="T40" fmla="*/ 122 w 237"/>
                <a:gd name="T41" fmla="*/ 72 h 320"/>
                <a:gd name="T42" fmla="*/ 119 w 237"/>
                <a:gd name="T43" fmla="*/ 87 h 320"/>
                <a:gd name="T44" fmla="*/ 115 w 237"/>
                <a:gd name="T45" fmla="*/ 84 h 320"/>
                <a:gd name="T46" fmla="*/ 107 w 237"/>
                <a:gd name="T47" fmla="*/ 83 h 320"/>
                <a:gd name="T48" fmla="*/ 29 w 237"/>
                <a:gd name="T49" fmla="*/ 58 h 320"/>
                <a:gd name="T50" fmla="*/ 115 w 237"/>
                <a:gd name="T51" fmla="*/ 3 h 320"/>
                <a:gd name="T52" fmla="*/ 119 w 237"/>
                <a:gd name="T53" fmla="*/ 0 h 320"/>
                <a:gd name="T54" fmla="*/ 122 w 237"/>
                <a:gd name="T55" fmla="*/ 58 h 320"/>
                <a:gd name="T56" fmla="*/ 171 w 237"/>
                <a:gd name="T57" fmla="*/ 320 h 320"/>
                <a:gd name="T58" fmla="*/ 0 w 237"/>
                <a:gd name="T59" fmla="*/ 292 h 320"/>
                <a:gd name="T60" fmla="*/ 60 w 237"/>
                <a:gd name="T61" fmla="*/ 162 h 320"/>
                <a:gd name="T62" fmla="*/ 60 w 237"/>
                <a:gd name="T63" fmla="*/ 138 h 320"/>
                <a:gd name="T64" fmla="*/ 60 w 237"/>
                <a:gd name="T65" fmla="*/ 162 h 320"/>
                <a:gd name="T66" fmla="*/ 88 w 237"/>
                <a:gd name="T67" fmla="*/ 180 h 320"/>
                <a:gd name="T68" fmla="*/ 78 w 237"/>
                <a:gd name="T69" fmla="*/ 191 h 320"/>
                <a:gd name="T70" fmla="*/ 75 w 237"/>
                <a:gd name="T71" fmla="*/ 184 h 320"/>
                <a:gd name="T72" fmla="*/ 45 w 237"/>
                <a:gd name="T73" fmla="*/ 191 h 320"/>
                <a:gd name="T74" fmla="*/ 42 w 237"/>
                <a:gd name="T75" fmla="*/ 184 h 320"/>
                <a:gd name="T76" fmla="*/ 32 w 237"/>
                <a:gd name="T77" fmla="*/ 191 h 320"/>
                <a:gd name="T78" fmla="*/ 47 w 237"/>
                <a:gd name="T79" fmla="*/ 165 h 320"/>
                <a:gd name="T80" fmla="*/ 197 w 237"/>
                <a:gd name="T81" fmla="*/ 58 h 320"/>
                <a:gd name="T82" fmla="*/ 237 w 237"/>
                <a:gd name="T83" fmla="*/ 87 h 320"/>
                <a:gd name="T84" fmla="*/ 209 w 237"/>
                <a:gd name="T85" fmla="*/ 320 h 320"/>
                <a:gd name="T86" fmla="*/ 197 w 237"/>
                <a:gd name="T87" fmla="*/ 5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7" h="320">
                  <a:moveTo>
                    <a:pt x="94" y="197"/>
                  </a:moveTo>
                  <a:cubicBezTo>
                    <a:pt x="94" y="124"/>
                    <a:pt x="94" y="124"/>
                    <a:pt x="94" y="124"/>
                  </a:cubicBezTo>
                  <a:cubicBezTo>
                    <a:pt x="26" y="124"/>
                    <a:pt x="26" y="124"/>
                    <a:pt x="26" y="124"/>
                  </a:cubicBezTo>
                  <a:cubicBezTo>
                    <a:pt x="26" y="197"/>
                    <a:pt x="26" y="197"/>
                    <a:pt x="26" y="197"/>
                  </a:cubicBezTo>
                  <a:cubicBezTo>
                    <a:pt x="94" y="197"/>
                    <a:pt x="94" y="197"/>
                    <a:pt x="94" y="197"/>
                  </a:cubicBezTo>
                  <a:close/>
                  <a:moveTo>
                    <a:pt x="118" y="291"/>
                  </a:moveTo>
                  <a:cubicBezTo>
                    <a:pt x="118" y="281"/>
                    <a:pt x="118" y="281"/>
                    <a:pt x="118" y="281"/>
                  </a:cubicBezTo>
                  <a:cubicBezTo>
                    <a:pt x="26" y="281"/>
                    <a:pt x="26" y="281"/>
                    <a:pt x="26" y="281"/>
                  </a:cubicBezTo>
                  <a:cubicBezTo>
                    <a:pt x="26" y="291"/>
                    <a:pt x="26" y="291"/>
                    <a:pt x="26" y="291"/>
                  </a:cubicBezTo>
                  <a:cubicBezTo>
                    <a:pt x="118" y="291"/>
                    <a:pt x="118" y="291"/>
                    <a:pt x="118" y="291"/>
                  </a:cubicBezTo>
                  <a:close/>
                  <a:moveTo>
                    <a:pt x="110" y="230"/>
                  </a:moveTo>
                  <a:cubicBezTo>
                    <a:pt x="110" y="220"/>
                    <a:pt x="110" y="220"/>
                    <a:pt x="110" y="220"/>
                  </a:cubicBezTo>
                  <a:cubicBezTo>
                    <a:pt x="26" y="220"/>
                    <a:pt x="26" y="220"/>
                    <a:pt x="26" y="220"/>
                  </a:cubicBezTo>
                  <a:cubicBezTo>
                    <a:pt x="26" y="230"/>
                    <a:pt x="26" y="230"/>
                    <a:pt x="26" y="230"/>
                  </a:cubicBezTo>
                  <a:cubicBezTo>
                    <a:pt x="110" y="230"/>
                    <a:pt x="110" y="230"/>
                    <a:pt x="110" y="230"/>
                  </a:cubicBezTo>
                  <a:close/>
                  <a:moveTo>
                    <a:pt x="126" y="250"/>
                  </a:moveTo>
                  <a:cubicBezTo>
                    <a:pt x="126" y="240"/>
                    <a:pt x="126" y="240"/>
                    <a:pt x="126" y="240"/>
                  </a:cubicBezTo>
                  <a:cubicBezTo>
                    <a:pt x="26" y="240"/>
                    <a:pt x="26" y="240"/>
                    <a:pt x="26" y="240"/>
                  </a:cubicBezTo>
                  <a:cubicBezTo>
                    <a:pt x="26" y="250"/>
                    <a:pt x="26" y="250"/>
                    <a:pt x="26" y="250"/>
                  </a:cubicBezTo>
                  <a:cubicBezTo>
                    <a:pt x="126" y="250"/>
                    <a:pt x="126" y="250"/>
                    <a:pt x="126" y="250"/>
                  </a:cubicBezTo>
                  <a:close/>
                  <a:moveTo>
                    <a:pt x="78" y="271"/>
                  </a:moveTo>
                  <a:cubicBezTo>
                    <a:pt x="78" y="261"/>
                    <a:pt x="78" y="261"/>
                    <a:pt x="78" y="261"/>
                  </a:cubicBezTo>
                  <a:cubicBezTo>
                    <a:pt x="26" y="261"/>
                    <a:pt x="26" y="261"/>
                    <a:pt x="26" y="261"/>
                  </a:cubicBezTo>
                  <a:cubicBezTo>
                    <a:pt x="26" y="271"/>
                    <a:pt x="26" y="271"/>
                    <a:pt x="26" y="271"/>
                  </a:cubicBezTo>
                  <a:cubicBezTo>
                    <a:pt x="78" y="271"/>
                    <a:pt x="78" y="271"/>
                    <a:pt x="78" y="271"/>
                  </a:cubicBezTo>
                  <a:close/>
                  <a:moveTo>
                    <a:pt x="125" y="165"/>
                  </a:moveTo>
                  <a:cubicBezTo>
                    <a:pt x="141" y="165"/>
                    <a:pt x="141" y="165"/>
                    <a:pt x="141" y="165"/>
                  </a:cubicBezTo>
                  <a:cubicBezTo>
                    <a:pt x="141" y="152"/>
                    <a:pt x="141" y="152"/>
                    <a:pt x="141" y="152"/>
                  </a:cubicBezTo>
                  <a:cubicBezTo>
                    <a:pt x="153" y="152"/>
                    <a:pt x="153" y="152"/>
                    <a:pt x="153" y="152"/>
                  </a:cubicBezTo>
                  <a:cubicBezTo>
                    <a:pt x="153" y="137"/>
                    <a:pt x="153" y="137"/>
                    <a:pt x="153" y="137"/>
                  </a:cubicBezTo>
                  <a:cubicBezTo>
                    <a:pt x="141" y="137"/>
                    <a:pt x="141" y="137"/>
                    <a:pt x="141" y="137"/>
                  </a:cubicBezTo>
                  <a:cubicBezTo>
                    <a:pt x="141" y="124"/>
                    <a:pt x="141" y="124"/>
                    <a:pt x="141" y="124"/>
                  </a:cubicBezTo>
                  <a:cubicBezTo>
                    <a:pt x="125" y="124"/>
                    <a:pt x="125" y="124"/>
                    <a:pt x="125" y="124"/>
                  </a:cubicBezTo>
                  <a:cubicBezTo>
                    <a:pt x="125" y="137"/>
                    <a:pt x="125" y="137"/>
                    <a:pt x="125" y="137"/>
                  </a:cubicBezTo>
                  <a:cubicBezTo>
                    <a:pt x="113" y="137"/>
                    <a:pt x="113" y="137"/>
                    <a:pt x="113" y="137"/>
                  </a:cubicBezTo>
                  <a:cubicBezTo>
                    <a:pt x="113" y="152"/>
                    <a:pt x="113" y="152"/>
                    <a:pt x="113" y="152"/>
                  </a:cubicBezTo>
                  <a:cubicBezTo>
                    <a:pt x="125" y="152"/>
                    <a:pt x="125" y="152"/>
                    <a:pt x="125" y="152"/>
                  </a:cubicBezTo>
                  <a:cubicBezTo>
                    <a:pt x="125" y="165"/>
                    <a:pt x="125" y="165"/>
                    <a:pt x="125" y="165"/>
                  </a:cubicBezTo>
                  <a:close/>
                  <a:moveTo>
                    <a:pt x="107" y="83"/>
                  </a:moveTo>
                  <a:cubicBezTo>
                    <a:pt x="107" y="90"/>
                    <a:pt x="112" y="95"/>
                    <a:pt x="119" y="95"/>
                  </a:cubicBezTo>
                  <a:cubicBezTo>
                    <a:pt x="125" y="95"/>
                    <a:pt x="131" y="90"/>
                    <a:pt x="131" y="83"/>
                  </a:cubicBezTo>
                  <a:cubicBezTo>
                    <a:pt x="131" y="78"/>
                    <a:pt x="127" y="73"/>
                    <a:pt x="122" y="72"/>
                  </a:cubicBezTo>
                  <a:cubicBezTo>
                    <a:pt x="122" y="84"/>
                    <a:pt x="122" y="84"/>
                    <a:pt x="122" y="84"/>
                  </a:cubicBezTo>
                  <a:cubicBezTo>
                    <a:pt x="122" y="86"/>
                    <a:pt x="121" y="87"/>
                    <a:pt x="119" y="87"/>
                  </a:cubicBezTo>
                  <a:cubicBezTo>
                    <a:pt x="118" y="87"/>
                    <a:pt x="118" y="87"/>
                    <a:pt x="118" y="87"/>
                  </a:cubicBezTo>
                  <a:cubicBezTo>
                    <a:pt x="117" y="87"/>
                    <a:pt x="115" y="86"/>
                    <a:pt x="115" y="84"/>
                  </a:cubicBezTo>
                  <a:cubicBezTo>
                    <a:pt x="115" y="72"/>
                    <a:pt x="115" y="72"/>
                    <a:pt x="115" y="72"/>
                  </a:cubicBezTo>
                  <a:cubicBezTo>
                    <a:pt x="111" y="73"/>
                    <a:pt x="107" y="78"/>
                    <a:pt x="107" y="83"/>
                  </a:cubicBezTo>
                  <a:close/>
                  <a:moveTo>
                    <a:pt x="0" y="87"/>
                  </a:moveTo>
                  <a:cubicBezTo>
                    <a:pt x="0" y="71"/>
                    <a:pt x="13" y="58"/>
                    <a:pt x="29" y="58"/>
                  </a:cubicBezTo>
                  <a:cubicBezTo>
                    <a:pt x="115" y="58"/>
                    <a:pt x="115" y="58"/>
                    <a:pt x="115" y="58"/>
                  </a:cubicBezTo>
                  <a:cubicBezTo>
                    <a:pt x="115" y="3"/>
                    <a:pt x="115" y="3"/>
                    <a:pt x="115" y="3"/>
                  </a:cubicBezTo>
                  <a:cubicBezTo>
                    <a:pt x="115" y="1"/>
                    <a:pt x="117" y="0"/>
                    <a:pt x="118" y="0"/>
                  </a:cubicBezTo>
                  <a:cubicBezTo>
                    <a:pt x="119" y="0"/>
                    <a:pt x="119" y="0"/>
                    <a:pt x="119" y="0"/>
                  </a:cubicBezTo>
                  <a:cubicBezTo>
                    <a:pt x="121" y="0"/>
                    <a:pt x="122" y="1"/>
                    <a:pt x="122" y="3"/>
                  </a:cubicBezTo>
                  <a:cubicBezTo>
                    <a:pt x="122" y="58"/>
                    <a:pt x="122" y="58"/>
                    <a:pt x="122" y="58"/>
                  </a:cubicBezTo>
                  <a:cubicBezTo>
                    <a:pt x="171" y="58"/>
                    <a:pt x="171" y="58"/>
                    <a:pt x="171" y="58"/>
                  </a:cubicBezTo>
                  <a:cubicBezTo>
                    <a:pt x="171" y="320"/>
                    <a:pt x="171" y="320"/>
                    <a:pt x="171" y="320"/>
                  </a:cubicBezTo>
                  <a:cubicBezTo>
                    <a:pt x="29" y="320"/>
                    <a:pt x="29" y="320"/>
                    <a:pt x="29" y="320"/>
                  </a:cubicBezTo>
                  <a:cubicBezTo>
                    <a:pt x="13" y="320"/>
                    <a:pt x="0" y="308"/>
                    <a:pt x="0" y="292"/>
                  </a:cubicBezTo>
                  <a:cubicBezTo>
                    <a:pt x="0" y="87"/>
                    <a:pt x="0" y="87"/>
                    <a:pt x="0" y="87"/>
                  </a:cubicBezTo>
                  <a:close/>
                  <a:moveTo>
                    <a:pt x="60" y="162"/>
                  </a:moveTo>
                  <a:cubicBezTo>
                    <a:pt x="53" y="162"/>
                    <a:pt x="48" y="157"/>
                    <a:pt x="48" y="150"/>
                  </a:cubicBezTo>
                  <a:cubicBezTo>
                    <a:pt x="48" y="144"/>
                    <a:pt x="53" y="138"/>
                    <a:pt x="60" y="138"/>
                  </a:cubicBezTo>
                  <a:cubicBezTo>
                    <a:pt x="66" y="138"/>
                    <a:pt x="72" y="144"/>
                    <a:pt x="72" y="150"/>
                  </a:cubicBezTo>
                  <a:cubicBezTo>
                    <a:pt x="72" y="157"/>
                    <a:pt x="66" y="162"/>
                    <a:pt x="60" y="162"/>
                  </a:cubicBezTo>
                  <a:close/>
                  <a:moveTo>
                    <a:pt x="73" y="165"/>
                  </a:moveTo>
                  <a:cubicBezTo>
                    <a:pt x="81" y="165"/>
                    <a:pt x="88" y="172"/>
                    <a:pt x="88" y="180"/>
                  </a:cubicBezTo>
                  <a:cubicBezTo>
                    <a:pt x="88" y="191"/>
                    <a:pt x="88" y="191"/>
                    <a:pt x="88" y="191"/>
                  </a:cubicBezTo>
                  <a:cubicBezTo>
                    <a:pt x="78" y="191"/>
                    <a:pt x="78" y="191"/>
                    <a:pt x="78" y="191"/>
                  </a:cubicBezTo>
                  <a:cubicBezTo>
                    <a:pt x="78" y="184"/>
                    <a:pt x="78" y="184"/>
                    <a:pt x="78" y="184"/>
                  </a:cubicBezTo>
                  <a:cubicBezTo>
                    <a:pt x="75" y="184"/>
                    <a:pt x="75" y="184"/>
                    <a:pt x="75" y="184"/>
                  </a:cubicBezTo>
                  <a:cubicBezTo>
                    <a:pt x="75" y="191"/>
                    <a:pt x="75" y="191"/>
                    <a:pt x="75" y="191"/>
                  </a:cubicBezTo>
                  <a:cubicBezTo>
                    <a:pt x="45" y="191"/>
                    <a:pt x="45" y="191"/>
                    <a:pt x="45" y="191"/>
                  </a:cubicBezTo>
                  <a:cubicBezTo>
                    <a:pt x="45" y="184"/>
                    <a:pt x="45" y="184"/>
                    <a:pt x="45" y="184"/>
                  </a:cubicBezTo>
                  <a:cubicBezTo>
                    <a:pt x="42" y="184"/>
                    <a:pt x="42" y="184"/>
                    <a:pt x="42" y="184"/>
                  </a:cubicBezTo>
                  <a:cubicBezTo>
                    <a:pt x="42" y="191"/>
                    <a:pt x="42" y="191"/>
                    <a:pt x="42" y="191"/>
                  </a:cubicBezTo>
                  <a:cubicBezTo>
                    <a:pt x="32" y="191"/>
                    <a:pt x="32" y="191"/>
                    <a:pt x="32" y="191"/>
                  </a:cubicBezTo>
                  <a:cubicBezTo>
                    <a:pt x="32" y="180"/>
                    <a:pt x="32" y="180"/>
                    <a:pt x="32" y="180"/>
                  </a:cubicBezTo>
                  <a:cubicBezTo>
                    <a:pt x="32" y="172"/>
                    <a:pt x="39" y="165"/>
                    <a:pt x="47" y="165"/>
                  </a:cubicBezTo>
                  <a:cubicBezTo>
                    <a:pt x="73" y="165"/>
                    <a:pt x="73" y="165"/>
                    <a:pt x="73" y="165"/>
                  </a:cubicBezTo>
                  <a:close/>
                  <a:moveTo>
                    <a:pt x="197" y="58"/>
                  </a:moveTo>
                  <a:cubicBezTo>
                    <a:pt x="209" y="58"/>
                    <a:pt x="209" y="58"/>
                    <a:pt x="209" y="58"/>
                  </a:cubicBezTo>
                  <a:cubicBezTo>
                    <a:pt x="225" y="58"/>
                    <a:pt x="237" y="71"/>
                    <a:pt x="237" y="87"/>
                  </a:cubicBezTo>
                  <a:cubicBezTo>
                    <a:pt x="237" y="292"/>
                    <a:pt x="237" y="292"/>
                    <a:pt x="237" y="292"/>
                  </a:cubicBezTo>
                  <a:cubicBezTo>
                    <a:pt x="237" y="308"/>
                    <a:pt x="225" y="320"/>
                    <a:pt x="209" y="320"/>
                  </a:cubicBezTo>
                  <a:cubicBezTo>
                    <a:pt x="197" y="320"/>
                    <a:pt x="197" y="320"/>
                    <a:pt x="197" y="320"/>
                  </a:cubicBezTo>
                  <a:cubicBezTo>
                    <a:pt x="197" y="58"/>
                    <a:pt x="197" y="58"/>
                    <a:pt x="197" y="58"/>
                  </a:cubicBezTo>
                  <a:close/>
                </a:path>
              </a:pathLst>
            </a:custGeom>
            <a:grpFill/>
            <a:ln>
              <a:noFill/>
            </a:ln>
            <a:effectLst>
              <a:innerShdw blurRad="25400">
                <a:prstClr val="black">
                  <a:alpha val="36000"/>
                </a:prstClr>
              </a:innerShdw>
            </a:effectLst>
          </p:spPr>
          <p:txBody>
            <a:bodyPr vert="horz" wrap="square" lIns="128572" tIns="64286" rIns="128572" bIns="64286" numCol="1" anchor="t" anchorCtr="0" compatLnSpc="1"/>
            <a:lstStyle/>
            <a:p>
              <a:pPr fontAlgn="base">
                <a:spcBef>
                  <a:spcPct val="0"/>
                </a:spcBef>
                <a:spcAft>
                  <a:spcPct val="0"/>
                </a:spcAft>
              </a:pPr>
              <a:endParaRPr lang="zh-CN" altLang="en-US" sz="2530">
                <a:solidFill>
                  <a:prstClr val="black"/>
                </a:solidFill>
              </a:endParaRPr>
            </a:p>
          </p:txBody>
        </p:sp>
      </p:grpSp>
      <p:sp>
        <p:nvSpPr>
          <p:cNvPr id="48" name="Titre 1">
            <a:extLst>
              <a:ext uri="{FF2B5EF4-FFF2-40B4-BE49-F238E27FC236}">
                <a16:creationId xmlns="" xmlns:a16="http://schemas.microsoft.com/office/drawing/2014/main" id="{B461C644-6BE7-4BD8-9005-629A7278F854}"/>
              </a:ext>
            </a:extLst>
          </p:cNvPr>
          <p:cNvSpPr txBox="1">
            <a:spLocks/>
          </p:cNvSpPr>
          <p:nvPr/>
        </p:nvSpPr>
        <p:spPr bwMode="gray">
          <a:xfrm>
            <a:off x="8970980" y="3751075"/>
            <a:ext cx="3367331"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200" algn="l" rtl="0" fontAlgn="base">
              <a:spcBef>
                <a:spcPct val="0"/>
              </a:spcBef>
              <a:spcAft>
                <a:spcPct val="0"/>
              </a:spcAft>
              <a:defRPr sz="4400" b="1">
                <a:solidFill>
                  <a:srgbClr val="FFFFFF"/>
                </a:solidFill>
                <a:latin typeface="Arial" charset="0"/>
              </a:defRPr>
            </a:lvl6pPr>
            <a:lvl7pPr marL="914400" algn="l" rtl="0" fontAlgn="base">
              <a:spcBef>
                <a:spcPct val="0"/>
              </a:spcBef>
              <a:spcAft>
                <a:spcPct val="0"/>
              </a:spcAft>
              <a:defRPr sz="4400" b="1">
                <a:solidFill>
                  <a:srgbClr val="FFFFFF"/>
                </a:solidFill>
                <a:latin typeface="Arial" charset="0"/>
              </a:defRPr>
            </a:lvl7pPr>
            <a:lvl8pPr marL="1371600" algn="l" rtl="0" fontAlgn="base">
              <a:spcBef>
                <a:spcPct val="0"/>
              </a:spcBef>
              <a:spcAft>
                <a:spcPct val="0"/>
              </a:spcAft>
              <a:defRPr sz="4400" b="1">
                <a:solidFill>
                  <a:srgbClr val="FFFFFF"/>
                </a:solidFill>
                <a:latin typeface="Arial" charset="0"/>
              </a:defRPr>
            </a:lvl8pPr>
            <a:lvl9pPr marL="1828800" algn="l" rtl="0" fontAlgn="base">
              <a:spcBef>
                <a:spcPct val="0"/>
              </a:spcBef>
              <a:spcAft>
                <a:spcPct val="0"/>
              </a:spcAft>
              <a:defRPr sz="4400" b="1">
                <a:solidFill>
                  <a:srgbClr val="FFFFFF"/>
                </a:solidFill>
                <a:latin typeface="Arial" charset="0"/>
              </a:defRPr>
            </a:lvl9pPr>
          </a:lstStyle>
          <a:p>
            <a:pPr algn="ctr"/>
            <a:r>
              <a:rPr lang="ar-DZ" kern="0" dirty="0">
                <a:solidFill>
                  <a:srgbClr val="00B0F0"/>
                </a:solidFill>
                <a:effectLst>
                  <a:outerShdw blurRad="38100" dist="38100" dir="2700000" algn="tl">
                    <a:srgbClr val="000000">
                      <a:alpha val="43137"/>
                    </a:srgbClr>
                  </a:outerShdw>
                </a:effectLst>
              </a:rPr>
              <a:t>معوقات قانونية</a:t>
            </a:r>
            <a:endParaRPr lang="x-none" kern="0" dirty="0">
              <a:solidFill>
                <a:srgbClr val="00B0F0"/>
              </a:solidFill>
              <a:effectLst>
                <a:outerShdw blurRad="38100" dist="38100" dir="2700000" algn="tl">
                  <a:srgbClr val="000000">
                    <a:alpha val="43137"/>
                  </a:srgbClr>
                </a:outerShdw>
              </a:effectLst>
            </a:endParaRPr>
          </a:p>
        </p:txBody>
      </p:sp>
      <p:sp>
        <p:nvSpPr>
          <p:cNvPr id="49" name="Titre 1">
            <a:extLst>
              <a:ext uri="{FF2B5EF4-FFF2-40B4-BE49-F238E27FC236}">
                <a16:creationId xmlns="" xmlns:a16="http://schemas.microsoft.com/office/drawing/2014/main" id="{98E53861-1C1C-45F2-8202-5F2E4CC024B4}"/>
              </a:ext>
            </a:extLst>
          </p:cNvPr>
          <p:cNvSpPr txBox="1">
            <a:spLocks/>
          </p:cNvSpPr>
          <p:nvPr/>
        </p:nvSpPr>
        <p:spPr bwMode="gray">
          <a:xfrm>
            <a:off x="167201" y="3726033"/>
            <a:ext cx="3367331" cy="868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200" algn="l" rtl="0" fontAlgn="base">
              <a:spcBef>
                <a:spcPct val="0"/>
              </a:spcBef>
              <a:spcAft>
                <a:spcPct val="0"/>
              </a:spcAft>
              <a:defRPr sz="4400" b="1">
                <a:solidFill>
                  <a:srgbClr val="FFFFFF"/>
                </a:solidFill>
                <a:latin typeface="Arial" charset="0"/>
              </a:defRPr>
            </a:lvl6pPr>
            <a:lvl7pPr marL="914400" algn="l" rtl="0" fontAlgn="base">
              <a:spcBef>
                <a:spcPct val="0"/>
              </a:spcBef>
              <a:spcAft>
                <a:spcPct val="0"/>
              </a:spcAft>
              <a:defRPr sz="4400" b="1">
                <a:solidFill>
                  <a:srgbClr val="FFFFFF"/>
                </a:solidFill>
                <a:latin typeface="Arial" charset="0"/>
              </a:defRPr>
            </a:lvl7pPr>
            <a:lvl8pPr marL="1371600" algn="l" rtl="0" fontAlgn="base">
              <a:spcBef>
                <a:spcPct val="0"/>
              </a:spcBef>
              <a:spcAft>
                <a:spcPct val="0"/>
              </a:spcAft>
              <a:defRPr sz="4400" b="1">
                <a:solidFill>
                  <a:srgbClr val="FFFFFF"/>
                </a:solidFill>
                <a:latin typeface="Arial" charset="0"/>
              </a:defRPr>
            </a:lvl8pPr>
            <a:lvl9pPr marL="1828800" algn="l" rtl="0" fontAlgn="base">
              <a:spcBef>
                <a:spcPct val="0"/>
              </a:spcBef>
              <a:spcAft>
                <a:spcPct val="0"/>
              </a:spcAft>
              <a:defRPr sz="4400" b="1">
                <a:solidFill>
                  <a:srgbClr val="FFFFFF"/>
                </a:solidFill>
                <a:latin typeface="Arial" charset="0"/>
              </a:defRPr>
            </a:lvl9pPr>
          </a:lstStyle>
          <a:p>
            <a:r>
              <a:rPr lang="ar-DZ" kern="0" dirty="0">
                <a:solidFill>
                  <a:schemeClr val="bg1">
                    <a:lumMod val="75000"/>
                  </a:schemeClr>
                </a:solidFill>
                <a:effectLst>
                  <a:outerShdw blurRad="38100" dist="38100" dir="2700000" algn="tl">
                    <a:srgbClr val="000000">
                      <a:alpha val="43137"/>
                    </a:srgbClr>
                  </a:outerShdw>
                </a:effectLst>
              </a:rPr>
              <a:t>معوقات عملية</a:t>
            </a:r>
            <a:endParaRPr lang="x-none" kern="0" dirty="0">
              <a:solidFill>
                <a:schemeClr val="bg1">
                  <a:lumMod val="75000"/>
                </a:schemeClr>
              </a:solidFill>
              <a:effectLst>
                <a:outerShdw blurRad="38100" dist="38100" dir="2700000" algn="tl">
                  <a:srgbClr val="000000">
                    <a:alpha val="43137"/>
                  </a:srgbClr>
                </a:outerShdw>
              </a:effectLst>
            </a:endParaRPr>
          </a:p>
        </p:txBody>
      </p:sp>
      <p:sp>
        <p:nvSpPr>
          <p:cNvPr id="50" name="Titre 1">
            <a:extLst>
              <a:ext uri="{FF2B5EF4-FFF2-40B4-BE49-F238E27FC236}">
                <a16:creationId xmlns="" xmlns:a16="http://schemas.microsoft.com/office/drawing/2014/main" id="{9AFEBDAF-D0DF-40B0-ACB3-4626C631120E}"/>
              </a:ext>
            </a:extLst>
          </p:cNvPr>
          <p:cNvSpPr txBox="1">
            <a:spLocks/>
          </p:cNvSpPr>
          <p:nvPr/>
        </p:nvSpPr>
        <p:spPr bwMode="gray">
          <a:xfrm>
            <a:off x="4604192" y="3077614"/>
            <a:ext cx="2752550" cy="19509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400" b="1">
                <a:solidFill>
                  <a:srgbClr val="FFFFFF"/>
                </a:solidFill>
                <a:latin typeface="+mj-lt"/>
                <a:ea typeface="+mj-ea"/>
                <a:cs typeface="+mj-cs"/>
              </a:defRPr>
            </a:lvl1pPr>
            <a:lvl2pPr algn="l" rtl="0" eaLnBrk="0" fontAlgn="base" hangingPunct="0">
              <a:spcBef>
                <a:spcPct val="0"/>
              </a:spcBef>
              <a:spcAft>
                <a:spcPct val="0"/>
              </a:spcAft>
              <a:defRPr sz="4400" b="1">
                <a:solidFill>
                  <a:srgbClr val="FFFFFF"/>
                </a:solidFill>
                <a:latin typeface="Arial" charset="0"/>
              </a:defRPr>
            </a:lvl2pPr>
            <a:lvl3pPr algn="l" rtl="0" eaLnBrk="0" fontAlgn="base" hangingPunct="0">
              <a:spcBef>
                <a:spcPct val="0"/>
              </a:spcBef>
              <a:spcAft>
                <a:spcPct val="0"/>
              </a:spcAft>
              <a:defRPr sz="4400" b="1">
                <a:solidFill>
                  <a:srgbClr val="FFFFFF"/>
                </a:solidFill>
                <a:latin typeface="Arial" charset="0"/>
              </a:defRPr>
            </a:lvl3pPr>
            <a:lvl4pPr algn="l" rtl="0" eaLnBrk="0" fontAlgn="base" hangingPunct="0">
              <a:spcBef>
                <a:spcPct val="0"/>
              </a:spcBef>
              <a:spcAft>
                <a:spcPct val="0"/>
              </a:spcAft>
              <a:defRPr sz="4400" b="1">
                <a:solidFill>
                  <a:srgbClr val="FFFFFF"/>
                </a:solidFill>
                <a:latin typeface="Arial" charset="0"/>
              </a:defRPr>
            </a:lvl4pPr>
            <a:lvl5pPr algn="l" rtl="0" eaLnBrk="0" fontAlgn="base" hangingPunct="0">
              <a:spcBef>
                <a:spcPct val="0"/>
              </a:spcBef>
              <a:spcAft>
                <a:spcPct val="0"/>
              </a:spcAft>
              <a:defRPr sz="4400" b="1">
                <a:solidFill>
                  <a:srgbClr val="FFFFFF"/>
                </a:solidFill>
                <a:latin typeface="Arial" charset="0"/>
              </a:defRPr>
            </a:lvl5pPr>
            <a:lvl6pPr marL="457200" algn="l" rtl="0" fontAlgn="base">
              <a:spcBef>
                <a:spcPct val="0"/>
              </a:spcBef>
              <a:spcAft>
                <a:spcPct val="0"/>
              </a:spcAft>
              <a:defRPr sz="4400" b="1">
                <a:solidFill>
                  <a:srgbClr val="FFFFFF"/>
                </a:solidFill>
                <a:latin typeface="Arial" charset="0"/>
              </a:defRPr>
            </a:lvl6pPr>
            <a:lvl7pPr marL="914400" algn="l" rtl="0" fontAlgn="base">
              <a:spcBef>
                <a:spcPct val="0"/>
              </a:spcBef>
              <a:spcAft>
                <a:spcPct val="0"/>
              </a:spcAft>
              <a:defRPr sz="4400" b="1">
                <a:solidFill>
                  <a:srgbClr val="FFFFFF"/>
                </a:solidFill>
                <a:latin typeface="Arial" charset="0"/>
              </a:defRPr>
            </a:lvl7pPr>
            <a:lvl8pPr marL="1371600" algn="l" rtl="0" fontAlgn="base">
              <a:spcBef>
                <a:spcPct val="0"/>
              </a:spcBef>
              <a:spcAft>
                <a:spcPct val="0"/>
              </a:spcAft>
              <a:defRPr sz="4400" b="1">
                <a:solidFill>
                  <a:srgbClr val="FFFFFF"/>
                </a:solidFill>
                <a:latin typeface="Arial" charset="0"/>
              </a:defRPr>
            </a:lvl8pPr>
            <a:lvl9pPr marL="1828800" algn="l" rtl="0" fontAlgn="base">
              <a:spcBef>
                <a:spcPct val="0"/>
              </a:spcBef>
              <a:spcAft>
                <a:spcPct val="0"/>
              </a:spcAft>
              <a:defRPr sz="4400" b="1">
                <a:solidFill>
                  <a:srgbClr val="FFFFFF"/>
                </a:solidFill>
                <a:latin typeface="Arial" charset="0"/>
              </a:defRPr>
            </a:lvl9pPr>
          </a:lstStyle>
          <a:p>
            <a:pPr algn="ctr"/>
            <a:r>
              <a:rPr lang="ar-DZ" sz="6600" kern="0" dirty="0">
                <a:solidFill>
                  <a:srgbClr val="FF0000"/>
                </a:solidFill>
              </a:rPr>
              <a:t>المعوقات</a:t>
            </a:r>
            <a:endParaRPr lang="x-none" sz="6600" kern="0" dirty="0">
              <a:solidFill>
                <a:srgbClr val="FF0000"/>
              </a:solidFill>
            </a:endParaRPr>
          </a:p>
        </p:txBody>
      </p:sp>
      <p:sp>
        <p:nvSpPr>
          <p:cNvPr id="3" name="Espace réservé du numéro de diapositive 2">
            <a:extLst>
              <a:ext uri="{FF2B5EF4-FFF2-40B4-BE49-F238E27FC236}">
                <a16:creationId xmlns="" xmlns:a16="http://schemas.microsoft.com/office/drawing/2014/main" id="{C71D67F2-6A21-4F5F-8660-E5028F8DA720}"/>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28</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842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22" presetClass="entr" presetSubtype="1"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wipe(up)">
                                      <p:cBhvr>
                                        <p:cTn id="10" dur="500"/>
                                        <p:tgtEl>
                                          <p:spTgt spid="38"/>
                                        </p:tgtEl>
                                      </p:cBhvr>
                                    </p:animEffect>
                                  </p:childTnLst>
                                </p:cTn>
                              </p:par>
                              <p:par>
                                <p:cTn id="11" presetID="22" presetClass="entr" presetSubtype="4"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down)">
                                      <p:cBhvr>
                                        <p:cTn id="13" dur="500"/>
                                        <p:tgtEl>
                                          <p:spTgt spid="21"/>
                                        </p:tgtEl>
                                      </p:cBhvr>
                                    </p:animEffect>
                                  </p:childTnLst>
                                </p:cTn>
                              </p:par>
                              <p:par>
                                <p:cTn id="14" presetID="22" presetClass="entr" presetSubtype="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up)">
                                      <p:cBhvr>
                                        <p:cTn id="16" dur="500"/>
                                        <p:tgtEl>
                                          <p:spTgt spid="34"/>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41"/>
                                        </p:tgtEl>
                                        <p:attrNameLst>
                                          <p:attrName>style.visibility</p:attrName>
                                        </p:attrNameLst>
                                      </p:cBhvr>
                                      <p:to>
                                        <p:strVal val="visible"/>
                                      </p:to>
                                    </p:set>
                                    <p:anim calcmode="lin" valueType="num">
                                      <p:cBhvr>
                                        <p:cTn id="20" dur="500" fill="hold"/>
                                        <p:tgtEl>
                                          <p:spTgt spid="41"/>
                                        </p:tgtEl>
                                        <p:attrNameLst>
                                          <p:attrName>ppt_w</p:attrName>
                                        </p:attrNameLst>
                                      </p:cBhvr>
                                      <p:tavLst>
                                        <p:tav tm="0">
                                          <p:val>
                                            <p:fltVal val="0"/>
                                          </p:val>
                                        </p:tav>
                                        <p:tav tm="100000">
                                          <p:val>
                                            <p:strVal val="#ppt_w"/>
                                          </p:val>
                                        </p:tav>
                                      </p:tavLst>
                                    </p:anim>
                                    <p:anim calcmode="lin" valueType="num">
                                      <p:cBhvr>
                                        <p:cTn id="21" dur="500" fill="hold"/>
                                        <p:tgtEl>
                                          <p:spTgt spid="41"/>
                                        </p:tgtEl>
                                        <p:attrNameLst>
                                          <p:attrName>ppt_h</p:attrName>
                                        </p:attrNameLst>
                                      </p:cBhvr>
                                      <p:tavLst>
                                        <p:tav tm="0">
                                          <p:val>
                                            <p:fltVal val="0"/>
                                          </p:val>
                                        </p:tav>
                                        <p:tav tm="100000">
                                          <p:val>
                                            <p:strVal val="#ppt_h"/>
                                          </p:val>
                                        </p:tav>
                                      </p:tavLst>
                                    </p:anim>
                                    <p:animEffect transition="in" filter="fade">
                                      <p:cBhvr>
                                        <p:cTn id="2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B4CDE49-FD98-44C1-AF11-55955DFA1A7C}"/>
              </a:ext>
            </a:extLst>
          </p:cNvPr>
          <p:cNvSpPr>
            <a:spLocks noGrp="1"/>
          </p:cNvSpPr>
          <p:nvPr>
            <p:ph type="title"/>
          </p:nvPr>
        </p:nvSpPr>
        <p:spPr/>
        <p:txBody>
          <a:bodyPr/>
          <a:lstStyle/>
          <a:p>
            <a:pPr rtl="1"/>
            <a:r>
              <a:rPr lang="ar-DZ" dirty="0"/>
              <a:t>المعوقات القانونية في عقد الشراكة</a:t>
            </a:r>
            <a:endParaRPr lang="fr-FR" dirty="0"/>
          </a:p>
        </p:txBody>
      </p:sp>
      <p:sp>
        <p:nvSpPr>
          <p:cNvPr id="3" name="Espace réservé du contenu 2">
            <a:extLst>
              <a:ext uri="{FF2B5EF4-FFF2-40B4-BE49-F238E27FC236}">
                <a16:creationId xmlns="" xmlns:a16="http://schemas.microsoft.com/office/drawing/2014/main" id="{D26A84E1-4DDD-4173-A980-C991C9340CD5}"/>
              </a:ext>
            </a:extLst>
          </p:cNvPr>
          <p:cNvSpPr>
            <a:spLocks noGrp="1"/>
          </p:cNvSpPr>
          <p:nvPr>
            <p:ph idx="1"/>
          </p:nvPr>
        </p:nvSpPr>
        <p:spPr>
          <a:xfrm>
            <a:off x="903215" y="1262446"/>
            <a:ext cx="11095838" cy="1036474"/>
          </a:xfrm>
        </p:spPr>
        <p:txBody>
          <a:bodyPr/>
          <a:lstStyle/>
          <a:p>
            <a:pPr algn="r" rtl="1">
              <a:spcAft>
                <a:spcPts val="1000"/>
              </a:spcAft>
            </a:pPr>
            <a:r>
              <a:rPr lang="ar-DZ" sz="2400" b="1" dirty="0">
                <a:effectLst/>
                <a:latin typeface="Calibri" panose="020F0502020204030204" pitchFamily="34" charset="0"/>
                <a:ea typeface="Calibri" panose="020F0502020204030204" pitchFamily="34" charset="0"/>
                <a:cs typeface="Arial" panose="020B0604020202020204" pitchFamily="34" charset="0"/>
              </a:rPr>
              <a:t>أولا- الطبيعة القانونية لعقد الشراكة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228600" algn="r" rtl="1">
              <a:spcAft>
                <a:spcPts val="1000"/>
              </a:spcAft>
            </a:pPr>
            <a:r>
              <a:rPr lang="ar-DZ" sz="2400" dirty="0">
                <a:effectLst/>
                <a:latin typeface="Calibri" panose="020F0502020204030204" pitchFamily="34" charset="0"/>
                <a:ea typeface="Calibri" panose="020F0502020204030204" pitchFamily="34" charset="0"/>
                <a:cs typeface="Arial" panose="020B0604020202020204" pitchFamily="34" charset="0"/>
              </a:rPr>
              <a:t>ان عقد الشراكة عقد خاص لا يترتب عنه نشوء شخص قانوني جديد فبالرغم من توافر اركان الشركة المدنية</a:t>
            </a:r>
            <a:endParaRPr lang="fr-FR" sz="4000" dirty="0"/>
          </a:p>
        </p:txBody>
      </p:sp>
      <p:sp>
        <p:nvSpPr>
          <p:cNvPr id="4" name="TextBox 9">
            <a:extLst>
              <a:ext uri="{FF2B5EF4-FFF2-40B4-BE49-F238E27FC236}">
                <a16:creationId xmlns="" xmlns:a16="http://schemas.microsoft.com/office/drawing/2014/main" id="{6F2D3EF6-5331-4336-8317-3288F2676B2E}"/>
              </a:ext>
            </a:extLst>
          </p:cNvPr>
          <p:cNvSpPr txBox="1">
            <a:spLocks noChangeArrowheads="1"/>
          </p:cNvSpPr>
          <p:nvPr/>
        </p:nvSpPr>
        <p:spPr bwMode="auto">
          <a:xfrm>
            <a:off x="5755016" y="3321251"/>
            <a:ext cx="1626031" cy="926407"/>
          </a:xfrm>
          <a:prstGeom prst="rect">
            <a:avLst/>
          </a:prstGeom>
          <a:noFill/>
          <a:ln w="9525">
            <a:noFill/>
            <a:miter lim="800000"/>
            <a:headEnd/>
            <a:tailEnd/>
          </a:ln>
        </p:spPr>
        <p:txBody>
          <a:bodyPr lIns="0" tIns="0" rIns="0" bIns="0">
            <a:spAutoFit/>
          </a:bodyPr>
          <a:lstStyle/>
          <a:p>
            <a:pPr marL="0" marR="0" lvl="0" indent="0" algn="ctr" defTabSz="909361" rtl="1" eaLnBrk="1" fontAlgn="base" latinLnBrk="0" hangingPunct="1">
              <a:lnSpc>
                <a:spcPct val="100000"/>
              </a:lnSpc>
              <a:spcBef>
                <a:spcPct val="0"/>
              </a:spcBef>
              <a:spcAft>
                <a:spcPct val="0"/>
              </a:spcAft>
              <a:buClrTx/>
              <a:buSzTx/>
              <a:buFontTx/>
              <a:buNone/>
              <a:tabLst/>
              <a:defRPr/>
            </a:pPr>
            <a:r>
              <a:rPr lang="ar-DZ" altLang="zh-CN" sz="3010" b="1" dirty="0">
                <a:solidFill>
                  <a:srgbClr val="00A800"/>
                </a:solidFill>
                <a:effectLst>
                  <a:outerShdw blurRad="38100" dist="38100" dir="2700000" algn="tl">
                    <a:srgbClr val="000000">
                      <a:alpha val="43137"/>
                    </a:srgbClr>
                  </a:outerShdw>
                </a:effectLst>
                <a:latin typeface="微软雅黑" pitchFamily="34" charset="-122"/>
                <a:ea typeface="微软雅黑" pitchFamily="34" charset="-122"/>
              </a:rPr>
              <a:t>الشركة المدنية</a:t>
            </a:r>
            <a:endParaRPr kumimoji="0" lang="zh-CN" altLang="en-US" sz="3010" b="1" i="0" u="none" strike="noStrike" kern="1200" cap="none" spc="0" normalizeH="0" baseline="0" noProof="0" dirty="0">
              <a:ln>
                <a:noFill/>
              </a:ln>
              <a:solidFill>
                <a:srgbClr val="00A800"/>
              </a:solidFill>
              <a:effectLst>
                <a:outerShdw blurRad="38100" dist="38100" dir="2700000" algn="tl">
                  <a:srgbClr val="000000">
                    <a:alpha val="43137"/>
                  </a:srgbClr>
                </a:outerShdw>
              </a:effectLst>
              <a:uLnTx/>
              <a:uFillTx/>
              <a:latin typeface="微软雅黑" pitchFamily="34" charset="-122"/>
              <a:ea typeface="微软雅黑" pitchFamily="34" charset="-122"/>
            </a:endParaRPr>
          </a:p>
        </p:txBody>
      </p:sp>
      <p:sp>
        <p:nvSpPr>
          <p:cNvPr id="5" name="AutoShape 23">
            <a:extLst>
              <a:ext uri="{FF2B5EF4-FFF2-40B4-BE49-F238E27FC236}">
                <a16:creationId xmlns="" xmlns:a16="http://schemas.microsoft.com/office/drawing/2014/main" id="{5564D3A6-7F56-4F51-9983-823DF6024255}"/>
              </a:ext>
            </a:extLst>
          </p:cNvPr>
          <p:cNvSpPr>
            <a:spLocks noChangeArrowheads="1"/>
          </p:cNvSpPr>
          <p:nvPr/>
        </p:nvSpPr>
        <p:spPr bwMode="auto">
          <a:xfrm>
            <a:off x="5251906" y="2661909"/>
            <a:ext cx="2574176" cy="2402466"/>
          </a:xfrm>
          <a:prstGeom prst="diamond">
            <a:avLst/>
          </a:prstGeom>
          <a:noFill/>
          <a:ln w="190500" cmpd="thickThin">
            <a:solidFill>
              <a:schemeClr val="tx2"/>
            </a:solidFill>
            <a:miter lim="800000"/>
            <a:headEnd/>
            <a:tailEnd/>
          </a:ln>
        </p:spPr>
        <p:txBody>
          <a:bodyPr wrap="none" anchor="ctr"/>
          <a:lstStyle/>
          <a:p>
            <a:pPr marL="0" marR="0" lvl="0" indent="0" algn="l" defTabSz="909361"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7" name="AutoShape 27">
            <a:extLst>
              <a:ext uri="{FF2B5EF4-FFF2-40B4-BE49-F238E27FC236}">
                <a16:creationId xmlns="" xmlns:a16="http://schemas.microsoft.com/office/drawing/2014/main" id="{FD866680-60F8-4581-A555-A648E25EFC0E}"/>
              </a:ext>
            </a:extLst>
          </p:cNvPr>
          <p:cNvSpPr>
            <a:spLocks noChangeArrowheads="1"/>
          </p:cNvSpPr>
          <p:nvPr/>
        </p:nvSpPr>
        <p:spPr bwMode="auto">
          <a:xfrm>
            <a:off x="7308315" y="3399936"/>
            <a:ext cx="1035533" cy="926408"/>
          </a:xfrm>
          <a:prstGeom prst="diamond">
            <a:avLst/>
          </a:prstGeom>
          <a:noFill/>
          <a:ln w="190500" cmpd="thickThin">
            <a:solidFill>
              <a:schemeClr val="tx2"/>
            </a:solidFill>
            <a:miter lim="800000"/>
            <a:headEnd/>
            <a:tailEnd/>
          </a:ln>
        </p:spPr>
        <p:txBody>
          <a:bodyPr wrap="none" anchor="ctr"/>
          <a:lstStyle/>
          <a:p>
            <a:pPr marL="0" marR="0" lvl="0" indent="0" algn="l" defTabSz="909361"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8" name="TextBox 9">
            <a:extLst>
              <a:ext uri="{FF2B5EF4-FFF2-40B4-BE49-F238E27FC236}">
                <a16:creationId xmlns="" xmlns:a16="http://schemas.microsoft.com/office/drawing/2014/main" id="{474C0149-6CC1-4405-BFE1-5E8AAA369378}"/>
              </a:ext>
            </a:extLst>
          </p:cNvPr>
          <p:cNvSpPr txBox="1">
            <a:spLocks noChangeArrowheads="1"/>
          </p:cNvSpPr>
          <p:nvPr/>
        </p:nvSpPr>
        <p:spPr bwMode="auto">
          <a:xfrm>
            <a:off x="8515617" y="3015766"/>
            <a:ext cx="2498274" cy="463204"/>
          </a:xfrm>
          <a:prstGeom prst="rect">
            <a:avLst/>
          </a:prstGeom>
          <a:noFill/>
          <a:ln w="9525">
            <a:noFill/>
            <a:miter lim="800000"/>
            <a:headEnd/>
            <a:tailEnd/>
          </a:ln>
        </p:spPr>
        <p:txBody>
          <a:bodyPr wrap="square" lIns="0" tIns="0" rIns="0" bIns="0">
            <a:spAutoFit/>
          </a:bodyPr>
          <a:lstStyle/>
          <a:p>
            <a:pPr marL="0" marR="0" lvl="0" indent="0" algn="ctr" defTabSz="909361" rtl="1" eaLnBrk="1" fontAlgn="base" latinLnBrk="0" hangingPunct="1">
              <a:lnSpc>
                <a:spcPct val="100000"/>
              </a:lnSpc>
              <a:spcBef>
                <a:spcPct val="0"/>
              </a:spcBef>
              <a:spcAft>
                <a:spcPct val="0"/>
              </a:spcAft>
              <a:buClrTx/>
              <a:buSzTx/>
              <a:buFontTx/>
              <a:buNone/>
              <a:tabLst/>
              <a:defRPr/>
            </a:pPr>
            <a:r>
              <a:rPr lang="ar-DZ" altLang="zh-CN" sz="3010" b="1" dirty="0">
                <a:solidFill>
                  <a:schemeClr val="accent2">
                    <a:lumMod val="75000"/>
                  </a:schemeClr>
                </a:solidFill>
                <a:effectLst>
                  <a:outerShdw blurRad="38100" dist="38100" dir="2700000" algn="tl">
                    <a:srgbClr val="000000">
                      <a:alpha val="43137"/>
                    </a:srgbClr>
                  </a:outerShdw>
                </a:effectLst>
                <a:latin typeface="微软雅黑" pitchFamily="34" charset="-122"/>
                <a:ea typeface="微软雅黑" pitchFamily="34" charset="-122"/>
              </a:rPr>
              <a:t>أركان عامة</a:t>
            </a:r>
            <a:endParaRPr kumimoji="0" lang="zh-CN" altLang="en-US" sz="301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微软雅黑" pitchFamily="34" charset="-122"/>
              <a:ea typeface="微软雅黑" pitchFamily="34" charset="-122"/>
            </a:endParaRPr>
          </a:p>
        </p:txBody>
      </p:sp>
      <p:sp>
        <p:nvSpPr>
          <p:cNvPr id="10" name="TextBox 9">
            <a:extLst>
              <a:ext uri="{FF2B5EF4-FFF2-40B4-BE49-F238E27FC236}">
                <a16:creationId xmlns="" xmlns:a16="http://schemas.microsoft.com/office/drawing/2014/main" id="{B69B4222-CB84-4728-B2A7-76D1B3068456}"/>
              </a:ext>
            </a:extLst>
          </p:cNvPr>
          <p:cNvSpPr txBox="1">
            <a:spLocks noChangeArrowheads="1"/>
          </p:cNvSpPr>
          <p:nvPr/>
        </p:nvSpPr>
        <p:spPr bwMode="auto">
          <a:xfrm>
            <a:off x="1676609" y="2887001"/>
            <a:ext cx="2383997" cy="463204"/>
          </a:xfrm>
          <a:prstGeom prst="rect">
            <a:avLst/>
          </a:prstGeom>
          <a:noFill/>
          <a:ln w="9525">
            <a:noFill/>
            <a:miter lim="800000"/>
            <a:headEnd/>
            <a:tailEnd/>
          </a:ln>
        </p:spPr>
        <p:txBody>
          <a:bodyPr wrap="square" lIns="0" tIns="0" rIns="0" bIns="0">
            <a:spAutoFit/>
          </a:bodyPr>
          <a:lstStyle/>
          <a:p>
            <a:pPr marL="0" marR="0" lvl="0" indent="0" algn="ctr" defTabSz="909361" rtl="1" eaLnBrk="1" fontAlgn="base" latinLnBrk="0" hangingPunct="1">
              <a:lnSpc>
                <a:spcPct val="100000"/>
              </a:lnSpc>
              <a:spcBef>
                <a:spcPct val="0"/>
              </a:spcBef>
              <a:spcAft>
                <a:spcPct val="0"/>
              </a:spcAft>
              <a:buClrTx/>
              <a:buSzTx/>
              <a:buFontTx/>
              <a:buNone/>
              <a:tabLst/>
              <a:defRPr/>
            </a:pPr>
            <a:r>
              <a:rPr lang="ar-DZ" altLang="zh-CN" sz="3010" b="1" dirty="0">
                <a:solidFill>
                  <a:schemeClr val="accent2">
                    <a:lumMod val="75000"/>
                  </a:schemeClr>
                </a:solidFill>
                <a:effectLst>
                  <a:outerShdw blurRad="38100" dist="38100" dir="2700000" algn="tl">
                    <a:srgbClr val="000000">
                      <a:alpha val="43137"/>
                    </a:srgbClr>
                  </a:outerShdw>
                </a:effectLst>
                <a:latin typeface="微软雅黑" pitchFamily="34" charset="-122"/>
                <a:ea typeface="微软雅黑" pitchFamily="34" charset="-122"/>
              </a:rPr>
              <a:t>أركان خاصة</a:t>
            </a:r>
            <a:endParaRPr kumimoji="0" lang="zh-CN" altLang="en-US" sz="3010" b="1" i="0" u="none" strike="noStrike" kern="1200" cap="none" spc="0" normalizeH="0" baseline="0" noProof="0" dirty="0">
              <a:ln>
                <a:noFill/>
              </a:ln>
              <a:solidFill>
                <a:schemeClr val="accent2">
                  <a:lumMod val="75000"/>
                </a:schemeClr>
              </a:solidFill>
              <a:effectLst>
                <a:outerShdw blurRad="38100" dist="38100" dir="2700000" algn="tl">
                  <a:srgbClr val="000000">
                    <a:alpha val="43137"/>
                  </a:srgbClr>
                </a:outerShdw>
              </a:effectLst>
              <a:uLnTx/>
              <a:uFillTx/>
              <a:latin typeface="微软雅黑" pitchFamily="34" charset="-122"/>
              <a:ea typeface="微软雅黑" pitchFamily="34" charset="-122"/>
            </a:endParaRPr>
          </a:p>
        </p:txBody>
      </p:sp>
      <p:sp>
        <p:nvSpPr>
          <p:cNvPr id="11" name="TextBox 10">
            <a:extLst>
              <a:ext uri="{FF2B5EF4-FFF2-40B4-BE49-F238E27FC236}">
                <a16:creationId xmlns="" xmlns:a16="http://schemas.microsoft.com/office/drawing/2014/main" id="{519D54C5-1292-4ABC-8872-517CD1A56671}"/>
              </a:ext>
            </a:extLst>
          </p:cNvPr>
          <p:cNvSpPr txBox="1">
            <a:spLocks noChangeArrowheads="1"/>
          </p:cNvSpPr>
          <p:nvPr/>
        </p:nvSpPr>
        <p:spPr bwMode="auto">
          <a:xfrm>
            <a:off x="9617510" y="3855215"/>
            <a:ext cx="597201" cy="1384995"/>
          </a:xfrm>
          <a:prstGeom prst="rect">
            <a:avLst/>
          </a:prstGeom>
          <a:noFill/>
          <a:ln w="9525">
            <a:noFill/>
            <a:miter lim="800000"/>
            <a:headEnd/>
            <a:tailEnd/>
          </a:ln>
        </p:spPr>
        <p:txBody>
          <a:bodyPr wrap="square" lIns="0" tIns="0" rIns="0" bIns="0">
            <a:spAutoFit/>
          </a:bodyPr>
          <a:lstStyle/>
          <a:p>
            <a:pPr marL="0" marR="0" lvl="0" indent="0" algn="r" defTabSz="909361" rtl="1" eaLnBrk="1" fontAlgn="base" latinLnBrk="0" hangingPunct="1">
              <a:lnSpc>
                <a:spcPct val="100000"/>
              </a:lnSpc>
              <a:spcBef>
                <a:spcPct val="0"/>
              </a:spcBef>
              <a:spcAft>
                <a:spcPct val="0"/>
              </a:spcAft>
              <a:buClrTx/>
              <a:buSzTx/>
              <a:buFontTx/>
              <a:buNone/>
              <a:tabLst/>
              <a:defRPr/>
            </a:pPr>
            <a:r>
              <a:rPr kumimoji="0" lang="ar-DZ" altLang="zh-CN"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rPr>
              <a:t>الرضا</a:t>
            </a:r>
          </a:p>
          <a:p>
            <a:pPr marL="0" marR="0" lvl="0" indent="0" algn="r" defTabSz="909361" rtl="1" eaLnBrk="1" fontAlgn="base" latinLnBrk="0" hangingPunct="1">
              <a:lnSpc>
                <a:spcPct val="100000"/>
              </a:lnSpc>
              <a:spcBef>
                <a:spcPct val="0"/>
              </a:spcBef>
              <a:spcAft>
                <a:spcPct val="0"/>
              </a:spcAft>
              <a:buClrTx/>
              <a:buSzTx/>
              <a:buFontTx/>
              <a:buNone/>
              <a:tabLst/>
              <a:defRPr/>
            </a:pPr>
            <a:r>
              <a:rPr lang="ar-DZ" altLang="zh-CN" dirty="0">
                <a:solidFill>
                  <a:srgbClr val="808080"/>
                </a:solidFill>
                <a:latin typeface="Arial" charset="0"/>
                <a:ea typeface="微软雅黑" pitchFamily="34" charset="-122"/>
                <a:sym typeface="造字工房悦黑体验版常规体" pitchFamily="50" charset="-122"/>
              </a:rPr>
              <a:t>السجل</a:t>
            </a:r>
          </a:p>
          <a:p>
            <a:pPr marL="0" marR="0" lvl="0" indent="0" algn="r" defTabSz="909361" rtl="1" eaLnBrk="1" fontAlgn="base" latinLnBrk="0" hangingPunct="1">
              <a:lnSpc>
                <a:spcPct val="100000"/>
              </a:lnSpc>
              <a:spcBef>
                <a:spcPct val="0"/>
              </a:spcBef>
              <a:spcAft>
                <a:spcPct val="0"/>
              </a:spcAft>
              <a:buClrTx/>
              <a:buSzTx/>
              <a:buFontTx/>
              <a:buNone/>
              <a:tabLst/>
              <a:defRPr/>
            </a:pPr>
            <a:r>
              <a:rPr kumimoji="0" lang="ar-DZ" altLang="zh-CN"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rPr>
              <a:t>السبب</a:t>
            </a:r>
            <a:endParaRPr kumimoji="0" lang="zh-CN" altLang="en-US"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endParaRPr>
          </a:p>
          <a:p>
            <a:pPr marL="0" marR="0" lvl="0" indent="0" algn="l" defTabSz="909361" rtl="0" eaLnBrk="1" fontAlgn="base" latinLnBrk="0" hangingPunct="1">
              <a:lnSpc>
                <a:spcPct val="100000"/>
              </a:lnSpc>
              <a:spcBef>
                <a:spcPct val="0"/>
              </a:spcBef>
              <a:spcAft>
                <a:spcPct val="0"/>
              </a:spcAft>
              <a:buClrTx/>
              <a:buSzTx/>
              <a:buFontTx/>
              <a:buNone/>
              <a:tabLst/>
              <a:defRPr/>
            </a:pPr>
            <a:endParaRPr kumimoji="0" lang="zh-CN" altLang="en-US"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endParaRPr>
          </a:p>
          <a:p>
            <a:pPr marL="0" marR="0" lvl="0" indent="0" algn="l" defTabSz="909361" rtl="0" eaLnBrk="1" fontAlgn="base" latinLnBrk="0" hangingPunct="1">
              <a:lnSpc>
                <a:spcPct val="100000"/>
              </a:lnSpc>
              <a:spcBef>
                <a:spcPct val="0"/>
              </a:spcBef>
              <a:spcAft>
                <a:spcPct val="0"/>
              </a:spcAft>
              <a:buClrTx/>
              <a:buSzTx/>
              <a:buFontTx/>
              <a:buNone/>
              <a:tabLst/>
              <a:defRPr/>
            </a:pPr>
            <a:endParaRPr kumimoji="0" lang="zh-CN" altLang="en-US"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endParaRPr>
          </a:p>
        </p:txBody>
      </p:sp>
      <p:sp>
        <p:nvSpPr>
          <p:cNvPr id="12" name="TextBox 16">
            <a:extLst>
              <a:ext uri="{FF2B5EF4-FFF2-40B4-BE49-F238E27FC236}">
                <a16:creationId xmlns="" xmlns:a16="http://schemas.microsoft.com/office/drawing/2014/main" id="{238B5897-4145-4656-8FEC-C8D45A63F0CF}"/>
              </a:ext>
            </a:extLst>
          </p:cNvPr>
          <p:cNvSpPr txBox="1">
            <a:spLocks noChangeArrowheads="1"/>
          </p:cNvSpPr>
          <p:nvPr/>
        </p:nvSpPr>
        <p:spPr bwMode="auto">
          <a:xfrm>
            <a:off x="9094883" y="3610632"/>
            <a:ext cx="1642456" cy="202684"/>
          </a:xfrm>
          <a:prstGeom prst="rect">
            <a:avLst/>
          </a:prstGeom>
          <a:noFill/>
          <a:ln w="9525">
            <a:noFill/>
            <a:miter lim="800000"/>
            <a:headEnd/>
            <a:tailEnd/>
          </a:ln>
        </p:spPr>
        <p:txBody>
          <a:bodyPr lIns="0" tIns="0" rIns="0" bIns="0">
            <a:spAutoFit/>
          </a:bodyPr>
          <a:lstStyle/>
          <a:p>
            <a:pPr marL="0" marR="0" lvl="0" indent="0" algn="ctr" defTabSz="909361" rtl="0" eaLnBrk="1" fontAlgn="base" latinLnBrk="0" hangingPunct="1">
              <a:lnSpc>
                <a:spcPct val="100000"/>
              </a:lnSpc>
              <a:spcBef>
                <a:spcPct val="0"/>
              </a:spcBef>
              <a:spcAft>
                <a:spcPct val="0"/>
              </a:spcAft>
              <a:buClrTx/>
              <a:buSzTx/>
              <a:buFontTx/>
              <a:buNone/>
              <a:tabLst/>
              <a:defRPr/>
            </a:pPr>
            <a:r>
              <a:rPr lang="ar-DZ" altLang="zh-CN" sz="1317" b="1" dirty="0">
                <a:solidFill>
                  <a:srgbClr val="00A800"/>
                </a:solidFill>
                <a:latin typeface="Arial" charset="0"/>
                <a:ea typeface="微软雅黑" pitchFamily="34" charset="-122"/>
              </a:rPr>
              <a:t>الأركان العامة</a:t>
            </a:r>
            <a:endParaRPr kumimoji="0" lang="zh-CN" altLang="en-US" sz="1317" b="1" i="0" u="none" strike="noStrike" kern="1200" cap="none" spc="0" normalizeH="0" baseline="0" noProof="0" dirty="0">
              <a:ln>
                <a:noFill/>
              </a:ln>
              <a:solidFill>
                <a:srgbClr val="00A800"/>
              </a:solidFill>
              <a:effectLst/>
              <a:uLnTx/>
              <a:uFillTx/>
              <a:latin typeface="Arial" charset="0"/>
              <a:ea typeface="微软雅黑" pitchFamily="34" charset="-122"/>
              <a:cs typeface="+mn-cs"/>
            </a:endParaRPr>
          </a:p>
        </p:txBody>
      </p:sp>
      <p:sp>
        <p:nvSpPr>
          <p:cNvPr id="13" name="AutoShape 27">
            <a:extLst>
              <a:ext uri="{FF2B5EF4-FFF2-40B4-BE49-F238E27FC236}">
                <a16:creationId xmlns="" xmlns:a16="http://schemas.microsoft.com/office/drawing/2014/main" id="{1E832DFE-FE8B-48EA-92F6-AE9106AE1975}"/>
              </a:ext>
            </a:extLst>
          </p:cNvPr>
          <p:cNvSpPr>
            <a:spLocks noChangeArrowheads="1"/>
          </p:cNvSpPr>
          <p:nvPr/>
        </p:nvSpPr>
        <p:spPr bwMode="auto">
          <a:xfrm>
            <a:off x="4791401" y="3360593"/>
            <a:ext cx="1035533" cy="926408"/>
          </a:xfrm>
          <a:prstGeom prst="diamond">
            <a:avLst/>
          </a:prstGeom>
          <a:noFill/>
          <a:ln w="190500" cmpd="thickThin">
            <a:solidFill>
              <a:schemeClr val="tx2"/>
            </a:solidFill>
            <a:miter lim="800000"/>
            <a:headEnd/>
            <a:tailEnd/>
          </a:ln>
        </p:spPr>
        <p:txBody>
          <a:bodyPr wrap="none" anchor="ctr"/>
          <a:lstStyle/>
          <a:p>
            <a:pPr marL="0" marR="0" lvl="0" indent="0" algn="l" defTabSz="909361" rtl="0" eaLnBrk="1" fontAlgn="base" latinLnBrk="0" hangingPunct="1">
              <a:lnSpc>
                <a:spcPct val="100000"/>
              </a:lnSpc>
              <a:spcBef>
                <a:spcPct val="0"/>
              </a:spcBef>
              <a:spcAft>
                <a:spcPct val="0"/>
              </a:spcAft>
              <a:buClrTx/>
              <a:buSzTx/>
              <a:buFontTx/>
              <a:buNone/>
              <a:tabLst/>
              <a:defRPr/>
            </a:pPr>
            <a:endParaRPr kumimoji="0" lang="zh-CN" altLang="en-US" sz="1787" b="0" i="0" u="none" strike="noStrike" kern="1200" cap="none" spc="0" normalizeH="0" baseline="0" noProof="0">
              <a:ln>
                <a:noFill/>
              </a:ln>
              <a:solidFill>
                <a:srgbClr val="000000"/>
              </a:solidFill>
              <a:effectLst/>
              <a:uLnTx/>
              <a:uFillTx/>
              <a:latin typeface="Arial" charset="0"/>
              <a:ea typeface="微软雅黑" pitchFamily="34" charset="-122"/>
              <a:cs typeface="+mn-cs"/>
            </a:endParaRPr>
          </a:p>
        </p:txBody>
      </p:sp>
      <p:sp>
        <p:nvSpPr>
          <p:cNvPr id="14" name="TextBox 10">
            <a:extLst>
              <a:ext uri="{FF2B5EF4-FFF2-40B4-BE49-F238E27FC236}">
                <a16:creationId xmlns="" xmlns:a16="http://schemas.microsoft.com/office/drawing/2014/main" id="{79C9D068-7660-4286-9D9E-7FEEE2E9CF70}"/>
              </a:ext>
            </a:extLst>
          </p:cNvPr>
          <p:cNvSpPr txBox="1">
            <a:spLocks noChangeArrowheads="1"/>
          </p:cNvSpPr>
          <p:nvPr/>
        </p:nvSpPr>
        <p:spPr bwMode="auto">
          <a:xfrm>
            <a:off x="1222778" y="3855215"/>
            <a:ext cx="2574176" cy="1661993"/>
          </a:xfrm>
          <a:prstGeom prst="rect">
            <a:avLst/>
          </a:prstGeom>
          <a:noFill/>
          <a:ln w="9525">
            <a:noFill/>
            <a:miter lim="800000"/>
            <a:headEnd/>
            <a:tailEnd/>
          </a:ln>
        </p:spPr>
        <p:txBody>
          <a:bodyPr wrap="square" lIns="0" tIns="0" rIns="0" bIns="0">
            <a:spAutoFit/>
          </a:bodyPr>
          <a:lstStyle/>
          <a:p>
            <a:pPr marL="0" marR="0" lvl="0" indent="0" algn="r" defTabSz="909361" rtl="1" eaLnBrk="1" fontAlgn="base" latinLnBrk="0" hangingPunct="1">
              <a:lnSpc>
                <a:spcPct val="100000"/>
              </a:lnSpc>
              <a:spcBef>
                <a:spcPct val="0"/>
              </a:spcBef>
              <a:spcAft>
                <a:spcPct val="0"/>
              </a:spcAft>
              <a:buClrTx/>
              <a:buSzTx/>
              <a:buFontTx/>
              <a:buNone/>
              <a:tabLst/>
              <a:defRPr/>
            </a:pPr>
            <a:r>
              <a:rPr kumimoji="0" lang="ar-DZ" altLang="zh-CN"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rPr>
              <a:t> تقديم حصص</a:t>
            </a:r>
          </a:p>
          <a:p>
            <a:pPr marL="0" marR="0" lvl="0" indent="0" algn="r" defTabSz="909361" rtl="1" eaLnBrk="1" fontAlgn="base" latinLnBrk="0" hangingPunct="1">
              <a:lnSpc>
                <a:spcPct val="100000"/>
              </a:lnSpc>
              <a:spcBef>
                <a:spcPct val="0"/>
              </a:spcBef>
              <a:spcAft>
                <a:spcPct val="0"/>
              </a:spcAft>
              <a:buClrTx/>
              <a:buSzTx/>
              <a:buFontTx/>
              <a:buNone/>
              <a:tabLst/>
              <a:defRPr/>
            </a:pPr>
            <a:r>
              <a:rPr lang="ar-DZ" altLang="zh-CN" dirty="0">
                <a:solidFill>
                  <a:srgbClr val="808080"/>
                </a:solidFill>
                <a:latin typeface="Arial" charset="0"/>
                <a:ea typeface="微软雅黑" pitchFamily="34" charset="-122"/>
                <a:sym typeface="造字工房悦黑体验版常规体" pitchFamily="50" charset="-122"/>
              </a:rPr>
              <a:t>نشاط مدني (موضوعي)</a:t>
            </a:r>
          </a:p>
          <a:p>
            <a:pPr marL="0" marR="0" lvl="0" indent="0" algn="r" defTabSz="909361" rtl="1" eaLnBrk="1" fontAlgn="base" latinLnBrk="0" hangingPunct="1">
              <a:lnSpc>
                <a:spcPct val="100000"/>
              </a:lnSpc>
              <a:spcBef>
                <a:spcPct val="0"/>
              </a:spcBef>
              <a:spcAft>
                <a:spcPct val="0"/>
              </a:spcAft>
              <a:buClrTx/>
              <a:buSzTx/>
              <a:buFontTx/>
              <a:buNone/>
              <a:tabLst/>
              <a:defRPr/>
            </a:pPr>
            <a:r>
              <a:rPr kumimoji="0" lang="ar-DZ" altLang="zh-CN"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rPr>
              <a:t>رسمي</a:t>
            </a:r>
          </a:p>
          <a:p>
            <a:pPr marL="0" marR="0" lvl="0" indent="0" algn="r" defTabSz="909361" rtl="1" eaLnBrk="1" fontAlgn="base" latinLnBrk="0" hangingPunct="1">
              <a:lnSpc>
                <a:spcPct val="100000"/>
              </a:lnSpc>
              <a:spcBef>
                <a:spcPct val="0"/>
              </a:spcBef>
              <a:spcAft>
                <a:spcPct val="0"/>
              </a:spcAft>
              <a:buClrTx/>
              <a:buSzTx/>
              <a:buFontTx/>
              <a:buNone/>
              <a:tabLst/>
              <a:defRPr/>
            </a:pPr>
            <a:r>
              <a:rPr lang="ar-DZ" altLang="zh-CN" dirty="0">
                <a:solidFill>
                  <a:srgbClr val="808080"/>
                </a:solidFill>
                <a:latin typeface="Arial" charset="0"/>
                <a:ea typeface="微软雅黑" pitchFamily="34" charset="-122"/>
                <a:sym typeface="造字工房悦黑体验版常规体" pitchFamily="50" charset="-122"/>
              </a:rPr>
              <a:t>تعدد الشركاء</a:t>
            </a:r>
          </a:p>
          <a:p>
            <a:pPr marL="0" marR="0" lvl="0" indent="0" algn="r" defTabSz="909361" rtl="1" eaLnBrk="1" fontAlgn="base" latinLnBrk="0" hangingPunct="1">
              <a:lnSpc>
                <a:spcPct val="100000"/>
              </a:lnSpc>
              <a:spcBef>
                <a:spcPct val="0"/>
              </a:spcBef>
              <a:spcAft>
                <a:spcPct val="0"/>
              </a:spcAft>
              <a:buClrTx/>
              <a:buSzTx/>
              <a:buFontTx/>
              <a:buNone/>
              <a:tabLst/>
              <a:defRPr/>
            </a:pPr>
            <a:r>
              <a:rPr kumimoji="0" lang="ar-DZ" altLang="zh-CN"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rPr>
              <a:t>المساهمة</a:t>
            </a:r>
            <a:r>
              <a:rPr kumimoji="0" lang="ar-DZ" altLang="zh-CN" b="0" i="0" u="none" strike="noStrike" kern="1200" cap="none" spc="0" normalizeH="0" noProof="0" dirty="0">
                <a:ln>
                  <a:noFill/>
                </a:ln>
                <a:solidFill>
                  <a:srgbClr val="808080"/>
                </a:solidFill>
                <a:effectLst/>
                <a:uLnTx/>
                <a:uFillTx/>
                <a:latin typeface="Arial" charset="0"/>
                <a:ea typeface="微软雅黑" pitchFamily="34" charset="-122"/>
                <a:cs typeface="+mn-cs"/>
                <a:sym typeface="造字工房悦黑体验版常规体" pitchFamily="50" charset="-122"/>
              </a:rPr>
              <a:t> في الأرباح والخسائر</a:t>
            </a:r>
          </a:p>
          <a:p>
            <a:pPr marL="0" marR="0" lvl="0" indent="0" algn="r" defTabSz="909361" rtl="1" eaLnBrk="1" fontAlgn="base" latinLnBrk="0" hangingPunct="1">
              <a:lnSpc>
                <a:spcPct val="100000"/>
              </a:lnSpc>
              <a:spcBef>
                <a:spcPct val="0"/>
              </a:spcBef>
              <a:spcAft>
                <a:spcPct val="0"/>
              </a:spcAft>
              <a:buClrTx/>
              <a:buSzTx/>
              <a:buFontTx/>
              <a:buNone/>
              <a:tabLst/>
              <a:defRPr/>
            </a:pPr>
            <a:r>
              <a:rPr lang="ar-DZ" altLang="zh-CN" baseline="0" dirty="0">
                <a:solidFill>
                  <a:srgbClr val="808080"/>
                </a:solidFill>
                <a:latin typeface="Arial" charset="0"/>
                <a:ea typeface="微软雅黑" pitchFamily="34" charset="-122"/>
                <a:sym typeface="造字工房悦黑体验版常规体" pitchFamily="50" charset="-122"/>
              </a:rPr>
              <a:t>نية</a:t>
            </a:r>
            <a:r>
              <a:rPr lang="ar-DZ" altLang="zh-CN" dirty="0">
                <a:solidFill>
                  <a:srgbClr val="808080"/>
                </a:solidFill>
                <a:latin typeface="Arial" charset="0"/>
                <a:ea typeface="微软雅黑" pitchFamily="34" charset="-122"/>
                <a:sym typeface="造字工房悦黑体验版常规体" pitchFamily="50" charset="-122"/>
              </a:rPr>
              <a:t> الاشتراك</a:t>
            </a:r>
            <a:endParaRPr kumimoji="0" lang="en-US" altLang="zh-CN" b="0" i="0" u="none" strike="noStrike" kern="1200" cap="none" spc="0" normalizeH="0" baseline="0" noProof="0" dirty="0">
              <a:ln>
                <a:noFill/>
              </a:ln>
              <a:solidFill>
                <a:srgbClr val="808080"/>
              </a:solidFill>
              <a:effectLst/>
              <a:uLnTx/>
              <a:uFillTx/>
              <a:latin typeface="Arial" charset="0"/>
              <a:ea typeface="微软雅黑" pitchFamily="34" charset="-122"/>
              <a:cs typeface="+mn-cs"/>
              <a:sym typeface="造字工房悦黑体验版常规体" pitchFamily="50" charset="-122"/>
            </a:endParaRPr>
          </a:p>
        </p:txBody>
      </p:sp>
      <p:sp>
        <p:nvSpPr>
          <p:cNvPr id="15" name="TextBox 16">
            <a:extLst>
              <a:ext uri="{FF2B5EF4-FFF2-40B4-BE49-F238E27FC236}">
                <a16:creationId xmlns="" xmlns:a16="http://schemas.microsoft.com/office/drawing/2014/main" id="{EA20DE11-729E-4562-B61D-583059DD281B}"/>
              </a:ext>
            </a:extLst>
          </p:cNvPr>
          <p:cNvSpPr txBox="1">
            <a:spLocks noChangeArrowheads="1"/>
          </p:cNvSpPr>
          <p:nvPr/>
        </p:nvSpPr>
        <p:spPr bwMode="auto">
          <a:xfrm>
            <a:off x="2078346" y="3602572"/>
            <a:ext cx="1642456" cy="202684"/>
          </a:xfrm>
          <a:prstGeom prst="rect">
            <a:avLst/>
          </a:prstGeom>
          <a:noFill/>
          <a:ln w="9525">
            <a:noFill/>
            <a:miter lim="800000"/>
            <a:headEnd/>
            <a:tailEnd/>
          </a:ln>
        </p:spPr>
        <p:txBody>
          <a:bodyPr lIns="0" tIns="0" rIns="0" bIns="0">
            <a:spAutoFit/>
          </a:bodyPr>
          <a:lstStyle/>
          <a:p>
            <a:pPr lvl="0" algn="ctr" defTabSz="909361" fontAlgn="base">
              <a:spcBef>
                <a:spcPct val="0"/>
              </a:spcBef>
              <a:spcAft>
                <a:spcPct val="0"/>
              </a:spcAft>
              <a:defRPr/>
            </a:pPr>
            <a:r>
              <a:rPr lang="ar-DZ" altLang="zh-CN" sz="1317" b="1" dirty="0">
                <a:solidFill>
                  <a:srgbClr val="00A800"/>
                </a:solidFill>
                <a:latin typeface="Arial" charset="0"/>
                <a:ea typeface="微软雅黑" pitchFamily="34" charset="-122"/>
              </a:rPr>
              <a:t>الأركان الخاصة</a:t>
            </a:r>
            <a:endParaRPr lang="zh-CN" altLang="en-US" sz="1317" b="1" dirty="0">
              <a:solidFill>
                <a:srgbClr val="00A800"/>
              </a:solidFill>
              <a:latin typeface="Arial" charset="0"/>
              <a:ea typeface="微软雅黑" pitchFamily="34" charset="-122"/>
            </a:endParaRPr>
          </a:p>
        </p:txBody>
      </p:sp>
      <p:sp>
        <p:nvSpPr>
          <p:cNvPr id="6" name="Espace réservé du numéro de diapositive 5">
            <a:extLst>
              <a:ext uri="{FF2B5EF4-FFF2-40B4-BE49-F238E27FC236}">
                <a16:creationId xmlns="" xmlns:a16="http://schemas.microsoft.com/office/drawing/2014/main" id="{E1E99D7F-F6CE-4429-B57E-8C407DA1C448}"/>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29</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07433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par>
                                <p:cTn id="35" presetID="22" presetClass="entr" presetSubtype="8"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par>
                                <p:cTn id="38" presetID="2" presetClass="entr" presetSubtype="2"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ppt_y"/>
                                          </p:val>
                                        </p:tav>
                                        <p:tav tm="100000">
                                          <p:val>
                                            <p:strVal val="#ppt_y"/>
                                          </p:val>
                                        </p:tav>
                                      </p:tavLst>
                                    </p:anim>
                                  </p:childTnLst>
                                </p:cTn>
                              </p:par>
                            </p:childTnLst>
                          </p:cTn>
                        </p:par>
                        <p:par>
                          <p:cTn id="42" fill="hold">
                            <p:stCondLst>
                              <p:cond delay="250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par>
                                <p:cTn id="46" presetID="22" presetClass="entr" presetSubtype="8"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left)">
                                      <p:cBhvr>
                                        <p:cTn id="4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7" grpId="0" animBg="1"/>
      <p:bldP spid="8" grpId="0"/>
      <p:bldP spid="10" grpId="0"/>
      <p:bldP spid="11" grpId="0"/>
      <p:bldP spid="13"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BD9DE575-7533-E5D8-EE06-46B497816EDF}"/>
              </a:ext>
            </a:extLst>
          </p:cNvPr>
          <p:cNvSpPr>
            <a:spLocks noGrp="1"/>
          </p:cNvSpPr>
          <p:nvPr>
            <p:ph type="title"/>
          </p:nvPr>
        </p:nvSpPr>
        <p:spPr/>
        <p:txBody>
          <a:bodyPr/>
          <a:lstStyle/>
          <a:p>
            <a:r>
              <a:rPr lang="ar-DZ" dirty="0"/>
              <a:t>مقدمة</a:t>
            </a:r>
            <a:endParaRPr lang="x-none" dirty="0"/>
          </a:p>
        </p:txBody>
      </p:sp>
      <p:sp>
        <p:nvSpPr>
          <p:cNvPr id="6" name="Espace réservé du contenu 5">
            <a:extLst>
              <a:ext uri="{FF2B5EF4-FFF2-40B4-BE49-F238E27FC236}">
                <a16:creationId xmlns="" xmlns:a16="http://schemas.microsoft.com/office/drawing/2014/main" id="{074FC6BA-59AF-1D8E-2991-2448ED5ED289}"/>
              </a:ext>
            </a:extLst>
          </p:cNvPr>
          <p:cNvSpPr>
            <a:spLocks noGrp="1"/>
          </p:cNvSpPr>
          <p:nvPr>
            <p:ph idx="1"/>
          </p:nvPr>
        </p:nvSpPr>
        <p:spPr>
          <a:xfrm>
            <a:off x="211873" y="1197187"/>
            <a:ext cx="11705063" cy="1134534"/>
          </a:xfrm>
        </p:spPr>
        <p:txBody>
          <a:bodyPr/>
          <a:lstStyle/>
          <a:p>
            <a:pPr indent="449580" algn="just" rtl="1">
              <a:lnSpc>
                <a:spcPct val="115000"/>
              </a:lnSpc>
              <a:spcAft>
                <a:spcPts val="1000"/>
              </a:spcAft>
            </a:pPr>
            <a:r>
              <a:rPr lang="ar-DZ" sz="2400" dirty="0">
                <a:effectLst/>
                <a:latin typeface="Calibri" panose="020F0502020204030204" pitchFamily="34" charset="0"/>
                <a:ea typeface="Calibri" panose="020F0502020204030204" pitchFamily="34" charset="0"/>
                <a:cs typeface="Arial" panose="020B0604020202020204" pitchFamily="34" charset="0"/>
              </a:rPr>
              <a:t>إن موضوع الاستثمار في الاملاك الخاصة للدولة والتي نقصد بها المستثمرات الفلاحية يعد مطلبا استراتيجيا في هده المرحلة خصوصا بعد الانفتاح على السوق فقد حاول المشرع من خلال سياسته التشريعية </a:t>
            </a:r>
            <a:r>
              <a:rPr lang="ar-DZ" sz="2400" dirty="0" smtClean="0">
                <a:effectLst/>
                <a:latin typeface="Calibri" panose="020F0502020204030204" pitchFamily="34" charset="0"/>
                <a:ea typeface="Calibri" panose="020F0502020204030204" pitchFamily="34" charset="0"/>
                <a:cs typeface="Arial" panose="020B0604020202020204" pitchFamily="34" charset="0"/>
              </a:rPr>
              <a:t>المتعاقبة</a:t>
            </a:r>
            <a:endParaRPr lang="x-none" sz="3600" dirty="0"/>
          </a:p>
        </p:txBody>
      </p:sp>
      <p:sp>
        <p:nvSpPr>
          <p:cNvPr id="3" name="Espace réservé du numéro de diapositive 2">
            <a:extLst>
              <a:ext uri="{FF2B5EF4-FFF2-40B4-BE49-F238E27FC236}">
                <a16:creationId xmlns="" xmlns:a16="http://schemas.microsoft.com/office/drawing/2014/main" id="{F1FCE2D4-2D55-4FD2-9A5B-6ACC1BFE5396}"/>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a:t>
            </a:fld>
            <a:endParaRPr lang="en-US" altLang="zh-CN" sz="1100" b="1" dirty="0">
              <a:effectLst>
                <a:outerShdw blurRad="38100" dist="38100" dir="2700000" algn="tl">
                  <a:srgbClr val="000000">
                    <a:alpha val="43137"/>
                  </a:srgbClr>
                </a:outerShdw>
              </a:effectLst>
            </a:endParaRPr>
          </a:p>
        </p:txBody>
      </p:sp>
      <p:grpSp>
        <p:nvGrpSpPr>
          <p:cNvPr id="7" name="Groupe 6"/>
          <p:cNvGrpSpPr/>
          <p:nvPr/>
        </p:nvGrpSpPr>
        <p:grpSpPr>
          <a:xfrm>
            <a:off x="609601" y="2209800"/>
            <a:ext cx="11064240" cy="4221480"/>
            <a:chOff x="736141" y="1456125"/>
            <a:chExt cx="10832077" cy="4350021"/>
          </a:xfrm>
        </p:grpSpPr>
        <p:grpSp>
          <p:nvGrpSpPr>
            <p:cNvPr id="8" name="Group 13">
              <a:extLst>
                <a:ext uri="{FF2B5EF4-FFF2-40B4-BE49-F238E27FC236}">
                  <a16:creationId xmlns="" xmlns:a16="http://schemas.microsoft.com/office/drawing/2014/main" id="{172DC944-3A76-45FB-BC7A-0ACE445CB8CE}"/>
                </a:ext>
              </a:extLst>
            </p:cNvPr>
            <p:cNvGrpSpPr>
              <a:grpSpLocks/>
            </p:cNvGrpSpPr>
            <p:nvPr/>
          </p:nvGrpSpPr>
          <p:grpSpPr bwMode="auto">
            <a:xfrm>
              <a:off x="736141" y="4876594"/>
              <a:ext cx="5311775" cy="894879"/>
              <a:chOff x="720" y="1392"/>
              <a:chExt cx="4058" cy="480"/>
            </a:xfrm>
          </p:grpSpPr>
          <p:sp>
            <p:nvSpPr>
              <p:cNvPr id="50" name="AutoShape 14">
                <a:extLst>
                  <a:ext uri="{FF2B5EF4-FFF2-40B4-BE49-F238E27FC236}">
                    <a16:creationId xmlns="" xmlns:a16="http://schemas.microsoft.com/office/drawing/2014/main" id="{50207EE2-4932-4207-8484-BBBBE22B4E77}"/>
                  </a:ext>
                </a:extLst>
              </p:cNvPr>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nvGrpSpPr>
              <p:cNvPr id="51" name="Group 15">
                <a:extLst>
                  <a:ext uri="{FF2B5EF4-FFF2-40B4-BE49-F238E27FC236}">
                    <a16:creationId xmlns="" xmlns:a16="http://schemas.microsoft.com/office/drawing/2014/main" id="{A5B48495-ACB0-431C-AA2E-7C5F6525456F}"/>
                  </a:ext>
                </a:extLst>
              </p:cNvPr>
              <p:cNvGrpSpPr>
                <a:grpSpLocks/>
              </p:cNvGrpSpPr>
              <p:nvPr/>
            </p:nvGrpSpPr>
            <p:grpSpPr bwMode="auto">
              <a:xfrm>
                <a:off x="730" y="1407"/>
                <a:ext cx="4043" cy="444"/>
                <a:chOff x="744" y="1407"/>
                <a:chExt cx="3988" cy="444"/>
              </a:xfrm>
            </p:grpSpPr>
            <p:sp>
              <p:nvSpPr>
                <p:cNvPr id="52" name="AutoShape 16">
                  <a:extLst>
                    <a:ext uri="{FF2B5EF4-FFF2-40B4-BE49-F238E27FC236}">
                      <a16:creationId xmlns="" xmlns:a16="http://schemas.microsoft.com/office/drawing/2014/main" id="{D78EAFFF-F084-4A8F-A509-085EF9B3B8B7}"/>
                    </a:ext>
                  </a:extLst>
                </p:cNvPr>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sp>
              <p:nvSpPr>
                <p:cNvPr id="53" name="AutoShape 17">
                  <a:extLst>
                    <a:ext uri="{FF2B5EF4-FFF2-40B4-BE49-F238E27FC236}">
                      <a16:creationId xmlns="" xmlns:a16="http://schemas.microsoft.com/office/drawing/2014/main" id="{0E04DB39-6EA7-432F-A402-CB51500FA4DF}"/>
                    </a:ext>
                  </a:extLst>
                </p:cNvPr>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grpSp>
        <p:grpSp>
          <p:nvGrpSpPr>
            <p:cNvPr id="9" name="Group 3">
              <a:extLst>
                <a:ext uri="{FF2B5EF4-FFF2-40B4-BE49-F238E27FC236}">
                  <a16:creationId xmlns="" xmlns:a16="http://schemas.microsoft.com/office/drawing/2014/main" id="{B1E223D3-AED6-4404-92F2-174A79756884}"/>
                </a:ext>
              </a:extLst>
            </p:cNvPr>
            <p:cNvGrpSpPr>
              <a:grpSpLocks/>
            </p:cNvGrpSpPr>
            <p:nvPr/>
          </p:nvGrpSpPr>
          <p:grpSpPr bwMode="auto">
            <a:xfrm>
              <a:off x="736141" y="2319206"/>
              <a:ext cx="5311775" cy="688975"/>
              <a:chOff x="720" y="1392"/>
              <a:chExt cx="4058" cy="480"/>
            </a:xfrm>
          </p:grpSpPr>
          <p:sp>
            <p:nvSpPr>
              <p:cNvPr id="46" name="AutoShape 4">
                <a:extLst>
                  <a:ext uri="{FF2B5EF4-FFF2-40B4-BE49-F238E27FC236}">
                    <a16:creationId xmlns="" xmlns:a16="http://schemas.microsoft.com/office/drawing/2014/main" id="{F536C8B0-753A-4656-86A0-22DD89F17356}"/>
                  </a:ext>
                </a:extLst>
              </p:cNvPr>
              <p:cNvSpPr>
                <a:spLocks noChangeArrowheads="1"/>
              </p:cNvSpPr>
              <p:nvPr/>
            </p:nvSpPr>
            <p:spPr bwMode="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nvGrpSpPr>
              <p:cNvPr id="47" name="Group 5">
                <a:extLst>
                  <a:ext uri="{FF2B5EF4-FFF2-40B4-BE49-F238E27FC236}">
                    <a16:creationId xmlns="" xmlns:a16="http://schemas.microsoft.com/office/drawing/2014/main" id="{F65EAC8E-D4D7-4956-9294-4D80376E5E16}"/>
                  </a:ext>
                </a:extLst>
              </p:cNvPr>
              <p:cNvGrpSpPr>
                <a:grpSpLocks/>
              </p:cNvGrpSpPr>
              <p:nvPr/>
            </p:nvGrpSpPr>
            <p:grpSpPr bwMode="auto">
              <a:xfrm>
                <a:off x="730" y="1407"/>
                <a:ext cx="4043" cy="444"/>
                <a:chOff x="744" y="1407"/>
                <a:chExt cx="3988" cy="444"/>
              </a:xfrm>
            </p:grpSpPr>
            <p:sp>
              <p:nvSpPr>
                <p:cNvPr id="48" name="AutoShape 6">
                  <a:extLst>
                    <a:ext uri="{FF2B5EF4-FFF2-40B4-BE49-F238E27FC236}">
                      <a16:creationId xmlns="" xmlns:a16="http://schemas.microsoft.com/office/drawing/2014/main" id="{0B983551-3D05-4608-8DD8-A4C1F71AA25F}"/>
                    </a:ext>
                  </a:extLst>
                </p:cNvPr>
                <p:cNvSpPr>
                  <a:spLocks noChangeArrowheads="1"/>
                </p:cNvSpPr>
                <p:nvPr/>
              </p:nvSpPr>
              <p:spPr bwMode="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sp>
              <p:nvSpPr>
                <p:cNvPr id="49" name="AutoShape 7">
                  <a:extLst>
                    <a:ext uri="{FF2B5EF4-FFF2-40B4-BE49-F238E27FC236}">
                      <a16:creationId xmlns="" xmlns:a16="http://schemas.microsoft.com/office/drawing/2014/main" id="{AFACEDE8-5EA8-4DB5-8FD7-3C2FB09AE4BF}"/>
                    </a:ext>
                  </a:extLst>
                </p:cNvPr>
                <p:cNvSpPr>
                  <a:spLocks noChangeArrowheads="1"/>
                </p:cNvSpPr>
                <p:nvPr/>
              </p:nvSpPr>
              <p:spPr bwMode="gray">
                <a:xfrm>
                  <a:off x="744" y="1407"/>
                  <a:ext cx="3988" cy="115"/>
                </a:xfrm>
                <a:prstGeom prst="roundRect">
                  <a:avLst>
                    <a:gd name="adj" fmla="val 50000"/>
                  </a:avLst>
                </a:prstGeom>
                <a:gradFill rotWithShape="1">
                  <a:gsLst>
                    <a:gs pos="0">
                      <a:schemeClr val="accent2">
                        <a:gamma/>
                        <a:tint val="0"/>
                        <a:invGamma/>
                      </a:schemeClr>
                    </a:gs>
                    <a:gs pos="100000">
                      <a:schemeClr val="accent2">
                        <a:alpha val="0"/>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grpSp>
        <p:grpSp>
          <p:nvGrpSpPr>
            <p:cNvPr id="10" name="Group 8">
              <a:extLst>
                <a:ext uri="{FF2B5EF4-FFF2-40B4-BE49-F238E27FC236}">
                  <a16:creationId xmlns="" xmlns:a16="http://schemas.microsoft.com/office/drawing/2014/main" id="{06AFCD17-A881-4989-BC6E-6087DE43B256}"/>
                </a:ext>
              </a:extLst>
            </p:cNvPr>
            <p:cNvGrpSpPr>
              <a:grpSpLocks/>
            </p:cNvGrpSpPr>
            <p:nvPr/>
          </p:nvGrpSpPr>
          <p:grpSpPr bwMode="auto">
            <a:xfrm>
              <a:off x="736141" y="3184394"/>
              <a:ext cx="5311775" cy="688975"/>
              <a:chOff x="720" y="1392"/>
              <a:chExt cx="4058" cy="480"/>
            </a:xfrm>
          </p:grpSpPr>
          <p:sp>
            <p:nvSpPr>
              <p:cNvPr id="42" name="AutoShape 9">
                <a:extLst>
                  <a:ext uri="{FF2B5EF4-FFF2-40B4-BE49-F238E27FC236}">
                    <a16:creationId xmlns="" xmlns:a16="http://schemas.microsoft.com/office/drawing/2014/main" id="{D8137C23-98AF-430E-A03C-8F722BC4997B}"/>
                  </a:ext>
                </a:extLst>
              </p:cNvPr>
              <p:cNvSpPr>
                <a:spLocks noChangeArrowheads="1"/>
              </p:cNvSpPr>
              <p:nvPr/>
            </p:nvSpPr>
            <p:spPr bwMode="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nvGrpSpPr>
              <p:cNvPr id="43" name="Group 10">
                <a:extLst>
                  <a:ext uri="{FF2B5EF4-FFF2-40B4-BE49-F238E27FC236}">
                    <a16:creationId xmlns="" xmlns:a16="http://schemas.microsoft.com/office/drawing/2014/main" id="{2CDB9970-920F-4B53-91D3-87235F9E5286}"/>
                  </a:ext>
                </a:extLst>
              </p:cNvPr>
              <p:cNvGrpSpPr>
                <a:grpSpLocks/>
              </p:cNvGrpSpPr>
              <p:nvPr/>
            </p:nvGrpSpPr>
            <p:grpSpPr bwMode="auto">
              <a:xfrm>
                <a:off x="730" y="1407"/>
                <a:ext cx="4043" cy="444"/>
                <a:chOff x="744" y="1407"/>
                <a:chExt cx="3988" cy="444"/>
              </a:xfrm>
            </p:grpSpPr>
            <p:sp>
              <p:nvSpPr>
                <p:cNvPr id="44" name="AutoShape 11">
                  <a:extLst>
                    <a:ext uri="{FF2B5EF4-FFF2-40B4-BE49-F238E27FC236}">
                      <a16:creationId xmlns="" xmlns:a16="http://schemas.microsoft.com/office/drawing/2014/main" id="{C060EFDD-ADF3-47FA-8B9F-4F05F30EC6A6}"/>
                    </a:ext>
                  </a:extLst>
                </p:cNvPr>
                <p:cNvSpPr>
                  <a:spLocks noChangeArrowheads="1"/>
                </p:cNvSpPr>
                <p:nvPr/>
              </p:nvSpPr>
              <p:spPr bwMode="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sp>
              <p:nvSpPr>
                <p:cNvPr id="45" name="AutoShape 12">
                  <a:extLst>
                    <a:ext uri="{FF2B5EF4-FFF2-40B4-BE49-F238E27FC236}">
                      <a16:creationId xmlns="" xmlns:a16="http://schemas.microsoft.com/office/drawing/2014/main" id="{2A862E80-D29F-4D91-98ED-5F2783BCFAC7}"/>
                    </a:ext>
                  </a:extLst>
                </p:cNvPr>
                <p:cNvSpPr>
                  <a:spLocks noChangeArrowheads="1"/>
                </p:cNvSpPr>
                <p:nvPr/>
              </p:nvSpPr>
              <p:spPr bwMode="gray">
                <a:xfrm>
                  <a:off x="744" y="1407"/>
                  <a:ext cx="3988" cy="115"/>
                </a:xfrm>
                <a:prstGeom prst="roundRect">
                  <a:avLst>
                    <a:gd name="adj" fmla="val 50000"/>
                  </a:avLst>
                </a:prstGeom>
                <a:gradFill rotWithShape="1">
                  <a:gsLst>
                    <a:gs pos="0">
                      <a:schemeClr val="hlink">
                        <a:gamma/>
                        <a:tint val="0"/>
                        <a:invGamma/>
                      </a:schemeClr>
                    </a:gs>
                    <a:gs pos="100000">
                      <a:schemeClr val="hlink">
                        <a:alpha val="0"/>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grpSp>
        <p:grpSp>
          <p:nvGrpSpPr>
            <p:cNvPr id="11" name="Group 13">
              <a:extLst>
                <a:ext uri="{FF2B5EF4-FFF2-40B4-BE49-F238E27FC236}">
                  <a16:creationId xmlns="" xmlns:a16="http://schemas.microsoft.com/office/drawing/2014/main" id="{B773928F-9B9B-4D00-B4A6-C67F7D8ED28C}"/>
                </a:ext>
              </a:extLst>
            </p:cNvPr>
            <p:cNvGrpSpPr>
              <a:grpSpLocks/>
            </p:cNvGrpSpPr>
            <p:nvPr/>
          </p:nvGrpSpPr>
          <p:grpSpPr bwMode="auto">
            <a:xfrm>
              <a:off x="736141" y="4041644"/>
              <a:ext cx="5311775" cy="688975"/>
              <a:chOff x="720" y="1392"/>
              <a:chExt cx="4058" cy="480"/>
            </a:xfrm>
          </p:grpSpPr>
          <p:sp>
            <p:nvSpPr>
              <p:cNvPr id="38" name="AutoShape 14">
                <a:extLst>
                  <a:ext uri="{FF2B5EF4-FFF2-40B4-BE49-F238E27FC236}">
                    <a16:creationId xmlns="" xmlns:a16="http://schemas.microsoft.com/office/drawing/2014/main" id="{0F00B4B6-C3E0-434A-A25B-D5B8FFFD9949}"/>
                  </a:ext>
                </a:extLst>
              </p:cNvPr>
              <p:cNvSpPr>
                <a:spLocks noChangeArrowheads="1"/>
              </p:cNvSpPr>
              <p:nvPr/>
            </p:nvSpPr>
            <p:spPr bwMode="gray">
              <a:xfrm>
                <a:off x="720" y="1392"/>
                <a:ext cx="4058" cy="480"/>
              </a:xfrm>
              <a:prstGeom prst="roundRect">
                <a:avLst>
                  <a:gd name="adj" fmla="val 17509"/>
                </a:avLst>
              </a:prstGeom>
              <a:gradFill rotWithShape="1">
                <a:gsLst>
                  <a:gs pos="0">
                    <a:schemeClr val="folHlink"/>
                  </a:gs>
                  <a:gs pos="50000">
                    <a:schemeClr val="folHlink">
                      <a:gamma/>
                      <a:shade val="92157"/>
                      <a:invGamma/>
                    </a:schemeClr>
                  </a:gs>
                  <a:gs pos="100000">
                    <a:schemeClr val="folHlink"/>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nvGrpSpPr>
              <p:cNvPr id="39" name="Group 15">
                <a:extLst>
                  <a:ext uri="{FF2B5EF4-FFF2-40B4-BE49-F238E27FC236}">
                    <a16:creationId xmlns="" xmlns:a16="http://schemas.microsoft.com/office/drawing/2014/main" id="{6FD6FBE4-9544-4E45-97EC-3CFD143A0F37}"/>
                  </a:ext>
                </a:extLst>
              </p:cNvPr>
              <p:cNvGrpSpPr>
                <a:grpSpLocks/>
              </p:cNvGrpSpPr>
              <p:nvPr/>
            </p:nvGrpSpPr>
            <p:grpSpPr bwMode="auto">
              <a:xfrm>
                <a:off x="730" y="1407"/>
                <a:ext cx="4043" cy="444"/>
                <a:chOff x="744" y="1407"/>
                <a:chExt cx="3988" cy="444"/>
              </a:xfrm>
            </p:grpSpPr>
            <p:sp>
              <p:nvSpPr>
                <p:cNvPr id="40" name="AutoShape 16">
                  <a:extLst>
                    <a:ext uri="{FF2B5EF4-FFF2-40B4-BE49-F238E27FC236}">
                      <a16:creationId xmlns="" xmlns:a16="http://schemas.microsoft.com/office/drawing/2014/main" id="{E6AC0304-B21B-4648-8357-1574727FB7E6}"/>
                    </a:ext>
                  </a:extLst>
                </p:cNvPr>
                <p:cNvSpPr>
                  <a:spLocks noChangeArrowheads="1"/>
                </p:cNvSpPr>
                <p:nvPr/>
              </p:nvSpPr>
              <p:spPr bwMode="gray">
                <a:xfrm>
                  <a:off x="744" y="1736"/>
                  <a:ext cx="3988" cy="115"/>
                </a:xfrm>
                <a:prstGeom prst="roundRect">
                  <a:avLst>
                    <a:gd name="adj" fmla="val 50000"/>
                  </a:avLst>
                </a:prstGeom>
                <a:gradFill rotWithShape="1">
                  <a:gsLst>
                    <a:gs pos="0">
                      <a:schemeClr val="folHlink">
                        <a:alpha val="0"/>
                      </a:schemeClr>
                    </a:gs>
                    <a:gs pos="100000">
                      <a:schemeClr val="folHlink">
                        <a:gamma/>
                        <a:tint val="0"/>
                        <a:invGamma/>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sp>
              <p:nvSpPr>
                <p:cNvPr id="41" name="AutoShape 17">
                  <a:extLst>
                    <a:ext uri="{FF2B5EF4-FFF2-40B4-BE49-F238E27FC236}">
                      <a16:creationId xmlns="" xmlns:a16="http://schemas.microsoft.com/office/drawing/2014/main" id="{D08C4C65-6393-41DB-A6E9-F2C17860F063}"/>
                    </a:ext>
                  </a:extLst>
                </p:cNvPr>
                <p:cNvSpPr>
                  <a:spLocks noChangeArrowheads="1"/>
                </p:cNvSpPr>
                <p:nvPr/>
              </p:nvSpPr>
              <p:spPr bwMode="gray">
                <a:xfrm>
                  <a:off x="744" y="1407"/>
                  <a:ext cx="3988" cy="115"/>
                </a:xfrm>
                <a:prstGeom prst="roundRect">
                  <a:avLst>
                    <a:gd name="adj" fmla="val 50000"/>
                  </a:avLst>
                </a:prstGeom>
                <a:gradFill rotWithShape="1">
                  <a:gsLst>
                    <a:gs pos="0">
                      <a:schemeClr val="folHlink">
                        <a:gamma/>
                        <a:tint val="0"/>
                        <a:invGamma/>
                      </a:schemeClr>
                    </a:gs>
                    <a:gs pos="100000">
                      <a:schemeClr val="folHlink">
                        <a:alpha val="0"/>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grpSp>
        <p:grpSp>
          <p:nvGrpSpPr>
            <p:cNvPr id="12" name="Group 18">
              <a:extLst>
                <a:ext uri="{FF2B5EF4-FFF2-40B4-BE49-F238E27FC236}">
                  <a16:creationId xmlns="" xmlns:a16="http://schemas.microsoft.com/office/drawing/2014/main" id="{644D2BB0-BC69-44FD-A1B4-410DE3952A96}"/>
                </a:ext>
              </a:extLst>
            </p:cNvPr>
            <p:cNvGrpSpPr>
              <a:grpSpLocks/>
            </p:cNvGrpSpPr>
            <p:nvPr/>
          </p:nvGrpSpPr>
          <p:grpSpPr bwMode="auto">
            <a:xfrm>
              <a:off x="736141" y="1456125"/>
              <a:ext cx="5311775" cy="688975"/>
              <a:chOff x="720" y="1392"/>
              <a:chExt cx="4058" cy="480"/>
            </a:xfrm>
          </p:grpSpPr>
          <p:sp>
            <p:nvSpPr>
              <p:cNvPr id="34" name="AutoShape 19">
                <a:extLst>
                  <a:ext uri="{FF2B5EF4-FFF2-40B4-BE49-F238E27FC236}">
                    <a16:creationId xmlns="" xmlns:a16="http://schemas.microsoft.com/office/drawing/2014/main" id="{1B8D47EB-1645-4D1D-9535-F6CEEDFC1C59}"/>
                  </a:ext>
                </a:extLst>
              </p:cNvPr>
              <p:cNvSpPr>
                <a:spLocks noChangeArrowheads="1"/>
              </p:cNvSpPr>
              <p:nvPr/>
            </p:nvSpPr>
            <p:spPr bwMode="gray">
              <a:xfrm>
                <a:off x="720" y="1392"/>
                <a:ext cx="4058" cy="480"/>
              </a:xfrm>
              <a:prstGeom prst="roundRect">
                <a:avLst>
                  <a:gd name="adj" fmla="val 17509"/>
                </a:avLst>
              </a:prstGeom>
              <a:gradFill rotWithShape="1">
                <a:gsLst>
                  <a:gs pos="0">
                    <a:schemeClr val="accent1"/>
                  </a:gs>
                  <a:gs pos="50000">
                    <a:schemeClr val="accent1">
                      <a:gamma/>
                      <a:shade val="92157"/>
                      <a:invGamma/>
                    </a:schemeClr>
                  </a:gs>
                  <a:gs pos="100000">
                    <a:schemeClr val="accent1"/>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nvGrpSpPr>
              <p:cNvPr id="35" name="Group 20">
                <a:extLst>
                  <a:ext uri="{FF2B5EF4-FFF2-40B4-BE49-F238E27FC236}">
                    <a16:creationId xmlns="" xmlns:a16="http://schemas.microsoft.com/office/drawing/2014/main" id="{0DCB0B19-0882-4002-B466-C7DAC6399012}"/>
                  </a:ext>
                </a:extLst>
              </p:cNvPr>
              <p:cNvGrpSpPr>
                <a:grpSpLocks/>
              </p:cNvGrpSpPr>
              <p:nvPr/>
            </p:nvGrpSpPr>
            <p:grpSpPr bwMode="auto">
              <a:xfrm>
                <a:off x="730" y="1407"/>
                <a:ext cx="4043" cy="444"/>
                <a:chOff x="744" y="1407"/>
                <a:chExt cx="3988" cy="444"/>
              </a:xfrm>
            </p:grpSpPr>
            <p:sp>
              <p:nvSpPr>
                <p:cNvPr id="36" name="AutoShape 21">
                  <a:extLst>
                    <a:ext uri="{FF2B5EF4-FFF2-40B4-BE49-F238E27FC236}">
                      <a16:creationId xmlns="" xmlns:a16="http://schemas.microsoft.com/office/drawing/2014/main" id="{F2C57F56-8CEB-4ECA-8BFD-85778F68A73B}"/>
                    </a:ext>
                  </a:extLst>
                </p:cNvPr>
                <p:cNvSpPr>
                  <a:spLocks noChangeArrowheads="1"/>
                </p:cNvSpPr>
                <p:nvPr/>
              </p:nvSpPr>
              <p:spPr bwMode="gray">
                <a:xfrm>
                  <a:off x="744" y="1736"/>
                  <a:ext cx="3988" cy="115"/>
                </a:xfrm>
                <a:prstGeom prst="roundRect">
                  <a:avLst>
                    <a:gd name="adj" fmla="val 50000"/>
                  </a:avLst>
                </a:prstGeom>
                <a:gradFill rotWithShape="1">
                  <a:gsLst>
                    <a:gs pos="0">
                      <a:schemeClr val="accent1">
                        <a:alpha val="0"/>
                      </a:schemeClr>
                    </a:gs>
                    <a:gs pos="100000">
                      <a:schemeClr val="accent1">
                        <a:gamma/>
                        <a:tint val="0"/>
                        <a:invGamma/>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sp>
              <p:nvSpPr>
                <p:cNvPr id="37" name="AutoShape 22">
                  <a:extLst>
                    <a:ext uri="{FF2B5EF4-FFF2-40B4-BE49-F238E27FC236}">
                      <a16:creationId xmlns="" xmlns:a16="http://schemas.microsoft.com/office/drawing/2014/main" id="{D0E89289-CEB1-4E03-AEEF-4EB5AD477B6C}"/>
                    </a:ext>
                  </a:extLst>
                </p:cNvPr>
                <p:cNvSpPr>
                  <a:spLocks noChangeArrowheads="1"/>
                </p:cNvSpPr>
                <p:nvPr/>
              </p:nvSpPr>
              <p:spPr bwMode="gray">
                <a:xfrm>
                  <a:off x="744" y="1407"/>
                  <a:ext cx="3988" cy="115"/>
                </a:xfrm>
                <a:prstGeom prst="roundRect">
                  <a:avLst>
                    <a:gd name="adj" fmla="val 50000"/>
                  </a:avLst>
                </a:prstGeom>
                <a:gradFill rotWithShape="1">
                  <a:gsLst>
                    <a:gs pos="0">
                      <a:schemeClr val="accent1">
                        <a:gamma/>
                        <a:tint val="0"/>
                        <a:invGamma/>
                      </a:schemeClr>
                    </a:gs>
                    <a:gs pos="100000">
                      <a:schemeClr val="accent1">
                        <a:alpha val="0"/>
                      </a:schemeClr>
                    </a:gs>
                  </a:gsLst>
                  <a:lin ang="5400000" scaled="1"/>
                </a:gradFill>
                <a:ln>
                  <a:noFill/>
                </a:ln>
                <a:effectLst/>
              </p:spPr>
              <p:txBody>
                <a:bodyPr wrap="none" anchor="ctr"/>
                <a:lstStyle/>
                <a:p>
                  <a:pPr fontAlgn="base">
                    <a:spcBef>
                      <a:spcPct val="0"/>
                    </a:spcBef>
                    <a:spcAft>
                      <a:spcPct val="0"/>
                    </a:spcAft>
                    <a:defRPr/>
                  </a:pPr>
                  <a:endParaRPr lang="zh-CN" altLang="en-US">
                    <a:solidFill>
                      <a:srgbClr val="DDE89A"/>
                    </a:solidFill>
                    <a:latin typeface="Arial" charset="0"/>
                    <a:ea typeface="宋体" charset="-122"/>
                  </a:endParaRPr>
                </a:p>
              </p:txBody>
            </p:sp>
          </p:grpSp>
        </p:grpSp>
        <p:sp>
          <p:nvSpPr>
            <p:cNvPr id="13" name="Text Box 23">
              <a:extLst>
                <a:ext uri="{FF2B5EF4-FFF2-40B4-BE49-F238E27FC236}">
                  <a16:creationId xmlns="" xmlns:a16="http://schemas.microsoft.com/office/drawing/2014/main" id="{2B0C7CAD-B8DE-41A4-8575-2E1C8A5B819E}"/>
                </a:ext>
              </a:extLst>
            </p:cNvPr>
            <p:cNvSpPr txBox="1">
              <a:spLocks noChangeArrowheads="1"/>
            </p:cNvSpPr>
            <p:nvPr/>
          </p:nvSpPr>
          <p:spPr bwMode="white">
            <a:xfrm>
              <a:off x="1202865" y="1569905"/>
              <a:ext cx="4347984"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fontAlgn="base">
                <a:spcBef>
                  <a:spcPct val="0"/>
                </a:spcBef>
                <a:spcAft>
                  <a:spcPct val="0"/>
                </a:spcAft>
              </a:pPr>
              <a:r>
                <a:rPr lang="ar-DZ" sz="2400" b="1" dirty="0">
                  <a:solidFill>
                    <a:srgbClr val="DDE89A"/>
                  </a:solidFill>
                </a:rPr>
                <a:t>قانون التسيير الذاتي</a:t>
              </a:r>
              <a:endParaRPr lang="x-none" sz="2400" b="1" dirty="0">
                <a:solidFill>
                  <a:srgbClr val="DDE89A"/>
                </a:solidFill>
              </a:endParaRPr>
            </a:p>
          </p:txBody>
        </p:sp>
        <p:sp>
          <p:nvSpPr>
            <p:cNvPr id="14" name="Text Box 24">
              <a:extLst>
                <a:ext uri="{FF2B5EF4-FFF2-40B4-BE49-F238E27FC236}">
                  <a16:creationId xmlns="" xmlns:a16="http://schemas.microsoft.com/office/drawing/2014/main" id="{E353CFC6-58BB-4133-8E9F-F639DE2DC64D}"/>
                </a:ext>
              </a:extLst>
            </p:cNvPr>
            <p:cNvSpPr txBox="1">
              <a:spLocks noChangeArrowheads="1"/>
            </p:cNvSpPr>
            <p:nvPr/>
          </p:nvSpPr>
          <p:spPr bwMode="white">
            <a:xfrm>
              <a:off x="1213978" y="2427155"/>
              <a:ext cx="4336871"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r"/>
              <a:r>
                <a:rPr lang="ar-DZ" sz="2400" b="1" dirty="0"/>
                <a:t>قانون الثورة الزراعية</a:t>
              </a:r>
              <a:endParaRPr lang="x-none" sz="2400" b="1" dirty="0"/>
            </a:p>
          </p:txBody>
        </p:sp>
        <p:sp>
          <p:nvSpPr>
            <p:cNvPr id="15" name="Text Box 25">
              <a:extLst>
                <a:ext uri="{FF2B5EF4-FFF2-40B4-BE49-F238E27FC236}">
                  <a16:creationId xmlns="" xmlns:a16="http://schemas.microsoft.com/office/drawing/2014/main" id="{91FBEF7A-6FF9-4E82-865A-D51BA3E311F9}"/>
                </a:ext>
              </a:extLst>
            </p:cNvPr>
            <p:cNvSpPr txBox="1">
              <a:spLocks noChangeArrowheads="1"/>
            </p:cNvSpPr>
            <p:nvPr/>
          </p:nvSpPr>
          <p:spPr bwMode="white">
            <a:xfrm>
              <a:off x="1213978" y="3285993"/>
              <a:ext cx="436384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r"/>
              <a:r>
                <a:rPr lang="ar-DZ" sz="2400" b="1" dirty="0"/>
                <a:t>القانون 87-19 (عقد الانتفاع الدائم)</a:t>
              </a:r>
              <a:endParaRPr lang="x-none" sz="2400" b="1" dirty="0"/>
            </a:p>
          </p:txBody>
        </p:sp>
        <p:sp>
          <p:nvSpPr>
            <p:cNvPr id="16" name="Text Box 26">
              <a:extLst>
                <a:ext uri="{FF2B5EF4-FFF2-40B4-BE49-F238E27FC236}">
                  <a16:creationId xmlns="" xmlns:a16="http://schemas.microsoft.com/office/drawing/2014/main" id="{BFCBFB0A-2F7E-448C-8855-67AEEF098DF2}"/>
                </a:ext>
              </a:extLst>
            </p:cNvPr>
            <p:cNvSpPr txBox="1">
              <a:spLocks noChangeArrowheads="1"/>
            </p:cNvSpPr>
            <p:nvPr/>
          </p:nvSpPr>
          <p:spPr bwMode="white">
            <a:xfrm>
              <a:off x="1213979" y="4133718"/>
              <a:ext cx="4328242" cy="4757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r"/>
              <a:r>
                <a:rPr lang="ar-DZ" sz="2400" b="1" dirty="0"/>
                <a:t>قانون التوجيه </a:t>
              </a:r>
              <a:r>
                <a:rPr lang="ar-DZ" sz="2400" b="1" dirty="0" smtClean="0"/>
                <a:t>الفلاحي </a:t>
              </a:r>
              <a:r>
                <a:rPr lang="ar-DZ" sz="2400" b="1" dirty="0"/>
                <a:t>08/16</a:t>
              </a:r>
              <a:endParaRPr lang="x-none" sz="2400" b="1" dirty="0"/>
            </a:p>
          </p:txBody>
        </p:sp>
        <p:pic>
          <p:nvPicPr>
            <p:cNvPr id="17" name="Picture 27" descr="1">
              <a:extLst>
                <a:ext uri="{FF2B5EF4-FFF2-40B4-BE49-F238E27FC236}">
                  <a16:creationId xmlns="" xmlns:a16="http://schemas.microsoft.com/office/drawing/2014/main" id="{FD7A22FA-C159-4234-AF67-7426E8217D84}"/>
                </a:ext>
              </a:extLst>
            </p:cNvPr>
            <p:cNvPicPr>
              <a:picLocks noChangeAspect="1" noChangeArrowheads="1"/>
            </p:cNvPicPr>
            <p:nvPr/>
          </p:nvPicPr>
          <p:blipFill>
            <a:blip r:embed="rId2" cstate="print">
              <a:lum bright="-6000" contrast="24000"/>
              <a:extLst>
                <a:ext uri="{28A0092B-C50C-407E-A947-70E740481C1C}">
                  <a14:useLocalDpi xmlns="" xmlns:a14="http://schemas.microsoft.com/office/drawing/2010/main" val="0"/>
                </a:ext>
              </a:extLst>
            </a:blip>
            <a:srcRect l="42606" t="64474" r="19473"/>
            <a:stretch>
              <a:fillRect/>
            </a:stretch>
          </p:blipFill>
          <p:spPr bwMode="auto">
            <a:xfrm>
              <a:off x="5239781" y="4029514"/>
              <a:ext cx="792163"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28" descr="1">
              <a:extLst>
                <a:ext uri="{FF2B5EF4-FFF2-40B4-BE49-F238E27FC236}">
                  <a16:creationId xmlns="" xmlns:a16="http://schemas.microsoft.com/office/drawing/2014/main" id="{F14BBC62-39DB-4E4D-861B-200A5D33CA6D}"/>
                </a:ext>
              </a:extLst>
            </p:cNvPr>
            <p:cNvPicPr>
              <a:picLocks noChangeAspect="1" noChangeArrowheads="1"/>
            </p:cNvPicPr>
            <p:nvPr/>
          </p:nvPicPr>
          <p:blipFill>
            <a:blip r:embed="rId2" cstate="print">
              <a:lum bright="-6000" contrast="24000"/>
              <a:extLst>
                <a:ext uri="{28A0092B-C50C-407E-A947-70E740481C1C}">
                  <a14:useLocalDpi xmlns="" xmlns:a14="http://schemas.microsoft.com/office/drawing/2010/main" val="0"/>
                </a:ext>
              </a:extLst>
            </a:blip>
            <a:srcRect l="42606" t="64474" r="19473"/>
            <a:stretch>
              <a:fillRect/>
            </a:stretch>
          </p:blipFill>
          <p:spPr bwMode="auto">
            <a:xfrm>
              <a:off x="5255656" y="3183377"/>
              <a:ext cx="792163"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29" descr="1">
              <a:extLst>
                <a:ext uri="{FF2B5EF4-FFF2-40B4-BE49-F238E27FC236}">
                  <a16:creationId xmlns="" xmlns:a16="http://schemas.microsoft.com/office/drawing/2014/main" id="{6679B5A3-CA0D-4FF2-A621-10416F4E989C}"/>
                </a:ext>
              </a:extLst>
            </p:cNvPr>
            <p:cNvPicPr>
              <a:picLocks noChangeAspect="1" noChangeArrowheads="1"/>
            </p:cNvPicPr>
            <p:nvPr/>
          </p:nvPicPr>
          <p:blipFill>
            <a:blip r:embed="rId2" cstate="print">
              <a:lum bright="-6000" contrast="24000"/>
              <a:extLst>
                <a:ext uri="{28A0092B-C50C-407E-A947-70E740481C1C}">
                  <a14:useLocalDpi xmlns="" xmlns:a14="http://schemas.microsoft.com/office/drawing/2010/main" val="0"/>
                </a:ext>
              </a:extLst>
            </a:blip>
            <a:srcRect l="42606" t="64474" r="19473"/>
            <a:stretch>
              <a:fillRect/>
            </a:stretch>
          </p:blipFill>
          <p:spPr bwMode="auto">
            <a:xfrm>
              <a:off x="5255656" y="2332477"/>
              <a:ext cx="792163"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30" descr="1">
              <a:extLst>
                <a:ext uri="{FF2B5EF4-FFF2-40B4-BE49-F238E27FC236}">
                  <a16:creationId xmlns="" xmlns:a16="http://schemas.microsoft.com/office/drawing/2014/main" id="{0BB5B4D9-4FE3-42CB-AF83-29CF57F55221}"/>
                </a:ext>
              </a:extLst>
            </p:cNvPr>
            <p:cNvPicPr>
              <a:picLocks noChangeAspect="1" noChangeArrowheads="1"/>
            </p:cNvPicPr>
            <p:nvPr/>
          </p:nvPicPr>
          <p:blipFill>
            <a:blip r:embed="rId2" cstate="print">
              <a:lum bright="-6000" contrast="24000"/>
              <a:extLst>
                <a:ext uri="{28A0092B-C50C-407E-A947-70E740481C1C}">
                  <a14:useLocalDpi xmlns="" xmlns:a14="http://schemas.microsoft.com/office/drawing/2010/main" val="0"/>
                </a:ext>
              </a:extLst>
            </a:blip>
            <a:srcRect l="42606" t="64474" r="19473"/>
            <a:stretch>
              <a:fillRect/>
            </a:stretch>
          </p:blipFill>
          <p:spPr bwMode="auto">
            <a:xfrm>
              <a:off x="5244543" y="1475227"/>
              <a:ext cx="792162"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 name="Text Box 31">
              <a:extLst>
                <a:ext uri="{FF2B5EF4-FFF2-40B4-BE49-F238E27FC236}">
                  <a16:creationId xmlns="" xmlns:a16="http://schemas.microsoft.com/office/drawing/2014/main" id="{B82531F6-2C37-4C02-8CED-9A0291EC11E8}"/>
                </a:ext>
              </a:extLst>
            </p:cNvPr>
            <p:cNvSpPr txBox="1">
              <a:spLocks noChangeArrowheads="1"/>
            </p:cNvSpPr>
            <p:nvPr/>
          </p:nvSpPr>
          <p:spPr bwMode="white">
            <a:xfrm>
              <a:off x="5565218" y="4113946"/>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zh-CN" sz="2400" b="1" dirty="0">
                  <a:solidFill>
                    <a:srgbClr val="FFFFFF"/>
                  </a:solidFill>
                  <a:ea typeface="宋体" panose="02010600030101010101" pitchFamily="2" charset="-122"/>
                  <a:cs typeface="Arial" panose="020B0604020202020204" pitchFamily="34" charset="0"/>
                </a:rPr>
                <a:t>4</a:t>
              </a:r>
            </a:p>
          </p:txBody>
        </p:sp>
        <p:sp>
          <p:nvSpPr>
            <p:cNvPr id="22" name="Text Box 32">
              <a:extLst>
                <a:ext uri="{FF2B5EF4-FFF2-40B4-BE49-F238E27FC236}">
                  <a16:creationId xmlns="" xmlns:a16="http://schemas.microsoft.com/office/drawing/2014/main" id="{7FEE2006-3350-4F8F-BFFB-4904B06E31DF}"/>
                </a:ext>
              </a:extLst>
            </p:cNvPr>
            <p:cNvSpPr txBox="1">
              <a:spLocks noChangeArrowheads="1"/>
            </p:cNvSpPr>
            <p:nvPr/>
          </p:nvSpPr>
          <p:spPr bwMode="white">
            <a:xfrm>
              <a:off x="5565218" y="1572063"/>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zh-CN" sz="2400" b="1" dirty="0">
                  <a:solidFill>
                    <a:srgbClr val="FFFFFF"/>
                  </a:solidFill>
                  <a:ea typeface="宋体" panose="02010600030101010101" pitchFamily="2" charset="-122"/>
                  <a:cs typeface="Arial" panose="020B0604020202020204" pitchFamily="34" charset="0"/>
                </a:rPr>
                <a:t>1</a:t>
              </a:r>
            </a:p>
          </p:txBody>
        </p:sp>
        <p:sp>
          <p:nvSpPr>
            <p:cNvPr id="23" name="Text Box 33">
              <a:extLst>
                <a:ext uri="{FF2B5EF4-FFF2-40B4-BE49-F238E27FC236}">
                  <a16:creationId xmlns="" xmlns:a16="http://schemas.microsoft.com/office/drawing/2014/main" id="{EA044099-C00C-4EC6-828E-16FBAFDFDAE9}"/>
                </a:ext>
              </a:extLst>
            </p:cNvPr>
            <p:cNvSpPr txBox="1">
              <a:spLocks noChangeArrowheads="1"/>
            </p:cNvSpPr>
            <p:nvPr/>
          </p:nvSpPr>
          <p:spPr bwMode="white">
            <a:xfrm>
              <a:off x="5577918" y="2430901"/>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zh-CN" sz="2400" b="1">
                  <a:solidFill>
                    <a:srgbClr val="FFFFFF"/>
                  </a:solidFill>
                  <a:ea typeface="宋体" panose="02010600030101010101" pitchFamily="2" charset="-122"/>
                  <a:cs typeface="Arial" panose="020B0604020202020204" pitchFamily="34" charset="0"/>
                </a:rPr>
                <a:t>2</a:t>
              </a:r>
            </a:p>
          </p:txBody>
        </p:sp>
        <p:sp>
          <p:nvSpPr>
            <p:cNvPr id="24" name="Text Box 34">
              <a:extLst>
                <a:ext uri="{FF2B5EF4-FFF2-40B4-BE49-F238E27FC236}">
                  <a16:creationId xmlns="" xmlns:a16="http://schemas.microsoft.com/office/drawing/2014/main" id="{3079BC8C-1258-45AA-9085-BE492EFFB680}"/>
                </a:ext>
              </a:extLst>
            </p:cNvPr>
            <p:cNvSpPr txBox="1">
              <a:spLocks noChangeArrowheads="1"/>
            </p:cNvSpPr>
            <p:nvPr/>
          </p:nvSpPr>
          <p:spPr bwMode="white">
            <a:xfrm>
              <a:off x="5577918" y="3318313"/>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zh-CN" sz="2400" b="1">
                  <a:solidFill>
                    <a:srgbClr val="FFFFFF"/>
                  </a:solidFill>
                  <a:ea typeface="宋体" panose="02010600030101010101" pitchFamily="2" charset="-122"/>
                  <a:cs typeface="Arial" panose="020B0604020202020204" pitchFamily="34" charset="0"/>
                </a:rPr>
                <a:t>3</a:t>
              </a:r>
            </a:p>
          </p:txBody>
        </p:sp>
        <p:sp>
          <p:nvSpPr>
            <p:cNvPr id="25" name="Text Box 31">
              <a:extLst>
                <a:ext uri="{FF2B5EF4-FFF2-40B4-BE49-F238E27FC236}">
                  <a16:creationId xmlns="" xmlns:a16="http://schemas.microsoft.com/office/drawing/2014/main" id="{9FB77253-3EB1-4668-B216-3C7D0A238BA1}"/>
                </a:ext>
              </a:extLst>
            </p:cNvPr>
            <p:cNvSpPr txBox="1">
              <a:spLocks noChangeArrowheads="1"/>
            </p:cNvSpPr>
            <p:nvPr/>
          </p:nvSpPr>
          <p:spPr bwMode="white">
            <a:xfrm>
              <a:off x="5550849" y="4946009"/>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50000"/>
                </a:spcBef>
                <a:spcAft>
                  <a:spcPct val="0"/>
                </a:spcAft>
              </a:pPr>
              <a:r>
                <a:rPr lang="en-US" altLang="zh-CN" sz="2400" b="1" dirty="0">
                  <a:solidFill>
                    <a:srgbClr val="FFFFFF"/>
                  </a:solidFill>
                  <a:ea typeface="宋体" panose="02010600030101010101" pitchFamily="2" charset="-122"/>
                  <a:cs typeface="Arial" panose="020B0604020202020204" pitchFamily="34" charset="0"/>
                </a:rPr>
                <a:t>5</a:t>
              </a:r>
            </a:p>
          </p:txBody>
        </p:sp>
        <p:pic>
          <p:nvPicPr>
            <p:cNvPr id="26" name="Picture 27" descr="1">
              <a:extLst>
                <a:ext uri="{FF2B5EF4-FFF2-40B4-BE49-F238E27FC236}">
                  <a16:creationId xmlns="" xmlns:a16="http://schemas.microsoft.com/office/drawing/2014/main" id="{72524F29-F133-431D-8768-548313900E16}"/>
                </a:ext>
              </a:extLst>
            </p:cNvPr>
            <p:cNvPicPr>
              <a:picLocks noChangeAspect="1" noChangeArrowheads="1"/>
            </p:cNvPicPr>
            <p:nvPr/>
          </p:nvPicPr>
          <p:blipFill>
            <a:blip r:embed="rId2" cstate="print">
              <a:lum bright="-6000" contrast="24000"/>
              <a:extLst>
                <a:ext uri="{28A0092B-C50C-407E-A947-70E740481C1C}">
                  <a14:useLocalDpi xmlns="" xmlns:a14="http://schemas.microsoft.com/office/drawing/2010/main" val="0"/>
                </a:ext>
              </a:extLst>
            </a:blip>
            <a:srcRect l="42606" t="64474" r="19473"/>
            <a:stretch>
              <a:fillRect/>
            </a:stretch>
          </p:blipFill>
          <p:spPr bwMode="auto">
            <a:xfrm>
              <a:off x="5217263" y="4856821"/>
              <a:ext cx="792163" cy="949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 Box 26">
              <a:extLst>
                <a:ext uri="{FF2B5EF4-FFF2-40B4-BE49-F238E27FC236}">
                  <a16:creationId xmlns="" xmlns:a16="http://schemas.microsoft.com/office/drawing/2014/main" id="{4EA7093A-E39E-494E-BEFE-2CC0C5783F3D}"/>
                </a:ext>
              </a:extLst>
            </p:cNvPr>
            <p:cNvSpPr txBox="1">
              <a:spLocks noChangeArrowheads="1"/>
            </p:cNvSpPr>
            <p:nvPr/>
          </p:nvSpPr>
          <p:spPr bwMode="white">
            <a:xfrm>
              <a:off x="751060" y="4988173"/>
              <a:ext cx="4644734" cy="7611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r" rtl="1"/>
              <a:r>
                <a:rPr lang="ar-DZ" sz="2400" b="1" dirty="0"/>
                <a:t>قانون 10-03</a:t>
              </a:r>
              <a:r>
                <a:rPr lang="fr-FR" sz="2400" b="1" dirty="0"/>
                <a:t> </a:t>
              </a:r>
              <a:r>
                <a:rPr lang="ar-DZ" b="1" dirty="0"/>
                <a:t>(تحديد شروط وكيفيات </a:t>
              </a:r>
              <a:r>
                <a:rPr lang="ar-DZ" b="1" dirty="0" err="1"/>
                <a:t>لإستغلال</a:t>
              </a:r>
              <a:r>
                <a:rPr lang="ar-DZ" b="1" dirty="0"/>
                <a:t> الأراضي الفلاحية التابعة للأملاك الخاصة للدولة)</a:t>
              </a:r>
              <a:endParaRPr lang="x-none" sz="2400" b="1" dirty="0"/>
            </a:p>
          </p:txBody>
        </p:sp>
        <p:sp>
          <p:nvSpPr>
            <p:cNvPr id="28" name="六边形 7">
              <a:extLst>
                <a:ext uri="{FF2B5EF4-FFF2-40B4-BE49-F238E27FC236}">
                  <a16:creationId xmlns="" xmlns:a16="http://schemas.microsoft.com/office/drawing/2014/main" id="{E7DADE74-FEA6-402E-AD15-89E809BF298C}"/>
                </a:ext>
              </a:extLst>
            </p:cNvPr>
            <p:cNvSpPr/>
            <p:nvPr/>
          </p:nvSpPr>
          <p:spPr>
            <a:xfrm>
              <a:off x="8896655" y="2215312"/>
              <a:ext cx="2671563" cy="266128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51" tIns="45725" rIns="91451" bIns="45725" rtlCol="0" anchor="ctr"/>
            <a:lstStyle/>
            <a:p>
              <a:pPr lvl="0" algn="ctr"/>
              <a:r>
                <a:rPr lang="ar-DZ" sz="4800" b="1" dirty="0"/>
                <a:t>العقار الفلاحي</a:t>
              </a:r>
              <a:endParaRPr lang="x-none" sz="4800" b="1" dirty="0"/>
            </a:p>
          </p:txBody>
        </p:sp>
        <p:cxnSp>
          <p:nvCxnSpPr>
            <p:cNvPr id="29" name="Connecteur droit avec flèche 2">
              <a:extLst>
                <a:ext uri="{FF2B5EF4-FFF2-40B4-BE49-F238E27FC236}">
                  <a16:creationId xmlns="" xmlns:a16="http://schemas.microsoft.com/office/drawing/2014/main" id="{7214B313-335F-4709-94EB-271CEDFA77BE}"/>
                </a:ext>
              </a:extLst>
            </p:cNvPr>
            <p:cNvCxnSpPr>
              <a:cxnSpLocks/>
              <a:stCxn id="28" idx="4"/>
            </p:cNvCxnSpPr>
            <p:nvPr/>
          </p:nvCxnSpPr>
          <p:spPr>
            <a:xfrm flipH="1" flipV="1">
              <a:off x="6054462" y="1810997"/>
              <a:ext cx="3507513" cy="40431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Connecteur droit avec flèche 4">
              <a:extLst>
                <a:ext uri="{FF2B5EF4-FFF2-40B4-BE49-F238E27FC236}">
                  <a16:creationId xmlns="" xmlns:a16="http://schemas.microsoft.com/office/drawing/2014/main" id="{30E143E4-F8E8-42EE-A50E-B3E4510F5618}"/>
                </a:ext>
              </a:extLst>
            </p:cNvPr>
            <p:cNvCxnSpPr>
              <a:cxnSpLocks/>
            </p:cNvCxnSpPr>
            <p:nvPr/>
          </p:nvCxnSpPr>
          <p:spPr>
            <a:xfrm flipH="1" flipV="1">
              <a:off x="6068441" y="2646727"/>
              <a:ext cx="3109117" cy="32976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Connecteur droit avec flèche 7">
              <a:extLst>
                <a:ext uri="{FF2B5EF4-FFF2-40B4-BE49-F238E27FC236}">
                  <a16:creationId xmlns="" xmlns:a16="http://schemas.microsoft.com/office/drawing/2014/main" id="{9F53D347-0562-4B7D-A6AE-16A7C3999078}"/>
                </a:ext>
              </a:extLst>
            </p:cNvPr>
            <p:cNvCxnSpPr>
              <a:cxnSpLocks/>
              <a:stCxn id="28" idx="2"/>
              <a:endCxn id="50" idx="3"/>
            </p:cNvCxnSpPr>
            <p:nvPr/>
          </p:nvCxnSpPr>
          <p:spPr>
            <a:xfrm flipH="1">
              <a:off x="6047916" y="4876592"/>
              <a:ext cx="3514059" cy="4474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Connecteur droit avec flèche 31">
              <a:extLst>
                <a:ext uri="{FF2B5EF4-FFF2-40B4-BE49-F238E27FC236}">
                  <a16:creationId xmlns="" xmlns:a16="http://schemas.microsoft.com/office/drawing/2014/main" id="{46EF9119-D3C0-4AEA-AA78-401664264201}"/>
                </a:ext>
              </a:extLst>
            </p:cNvPr>
            <p:cNvCxnSpPr>
              <a:cxnSpLocks/>
              <a:endCxn id="38" idx="3"/>
            </p:cNvCxnSpPr>
            <p:nvPr/>
          </p:nvCxnSpPr>
          <p:spPr>
            <a:xfrm flipH="1">
              <a:off x="6047916" y="4211273"/>
              <a:ext cx="3205141" cy="1748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Connecteur droit avec flèche 32">
              <a:extLst>
                <a:ext uri="{FF2B5EF4-FFF2-40B4-BE49-F238E27FC236}">
                  <a16:creationId xmlns="" xmlns:a16="http://schemas.microsoft.com/office/drawing/2014/main" id="{1ABC5C04-A617-468E-B4D6-72CE7554F7DD}"/>
                </a:ext>
              </a:extLst>
            </p:cNvPr>
            <p:cNvCxnSpPr>
              <a:cxnSpLocks/>
              <a:stCxn id="28" idx="3"/>
            </p:cNvCxnSpPr>
            <p:nvPr/>
          </p:nvCxnSpPr>
          <p:spPr>
            <a:xfrm flipH="1" flipV="1">
              <a:off x="6031944" y="3509884"/>
              <a:ext cx="2864711" cy="360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Tree>
    <p:extLst>
      <p:ext uri="{BB962C8B-B14F-4D97-AF65-F5344CB8AC3E}">
        <p14:creationId xmlns="" xmlns:p14="http://schemas.microsoft.com/office/powerpoint/2010/main" val="36343184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328D13-F888-44A7-AE62-90D798578381}"/>
              </a:ext>
            </a:extLst>
          </p:cNvPr>
          <p:cNvSpPr>
            <a:spLocks noGrp="1"/>
          </p:cNvSpPr>
          <p:nvPr>
            <p:ph type="title"/>
          </p:nvPr>
        </p:nvSpPr>
        <p:spPr/>
        <p:txBody>
          <a:bodyPr/>
          <a:lstStyle/>
          <a:p>
            <a:r>
              <a:rPr lang="ar-DZ" dirty="0"/>
              <a:t>المعوقات القانونية في عقد الشراكة</a:t>
            </a:r>
            <a:endParaRPr lang="fr-FR" dirty="0"/>
          </a:p>
        </p:txBody>
      </p:sp>
      <p:sp>
        <p:nvSpPr>
          <p:cNvPr id="3" name="Espace réservé du contenu 2">
            <a:extLst>
              <a:ext uri="{FF2B5EF4-FFF2-40B4-BE49-F238E27FC236}">
                <a16:creationId xmlns="" xmlns:a16="http://schemas.microsoft.com/office/drawing/2014/main" id="{E03764BE-DBE7-4B35-B8FD-FD5327825FF4}"/>
              </a:ext>
            </a:extLst>
          </p:cNvPr>
          <p:cNvSpPr>
            <a:spLocks noGrp="1"/>
          </p:cNvSpPr>
          <p:nvPr>
            <p:ph idx="1"/>
          </p:nvPr>
        </p:nvSpPr>
        <p:spPr/>
        <p:txBody>
          <a:bodyPr/>
          <a:lstStyle/>
          <a:p>
            <a:pPr marL="228600" algn="r" rtl="1">
              <a:lnSpc>
                <a:spcPct val="115000"/>
              </a:lnSpc>
              <a:spcAft>
                <a:spcPts val="1000"/>
              </a:spcAft>
            </a:pPr>
            <a:r>
              <a:rPr lang="ar-DZ" sz="3200" dirty="0">
                <a:effectLst/>
                <a:latin typeface="Calibri" panose="020F0502020204030204" pitchFamily="34" charset="0"/>
                <a:ea typeface="Calibri" panose="020F0502020204030204" pitchFamily="34" charset="0"/>
                <a:cs typeface="Arial" panose="020B0604020202020204" pitchFamily="34" charset="0"/>
              </a:rPr>
              <a:t>إلا انه لا ينتج عنه الشخصية المعنوية وهذا ما تؤكده طريقة تعامل الديوان مع صاحب عقد </a:t>
            </a:r>
            <a:r>
              <a:rPr lang="ar-DZ" sz="32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3200" dirty="0">
                <a:effectLst/>
                <a:latin typeface="Calibri" panose="020F0502020204030204" pitchFamily="34" charset="0"/>
                <a:ea typeface="Calibri" panose="020F0502020204030204" pitchFamily="34" charset="0"/>
                <a:cs typeface="Arial" panose="020B0604020202020204" pitchFamily="34" charset="0"/>
              </a:rPr>
              <a:t>دون </a:t>
            </a:r>
            <a:r>
              <a:rPr lang="ar-DZ" dirty="0">
                <a:latin typeface="Calibri" panose="020F0502020204030204" pitchFamily="34" charset="0"/>
                <a:ea typeface="Calibri" panose="020F0502020204030204" pitchFamily="34" charset="0"/>
                <a:cs typeface="Arial" panose="020B0604020202020204" pitchFamily="34" charset="0"/>
              </a:rPr>
              <a:t>ا</a:t>
            </a:r>
            <a:r>
              <a:rPr lang="ar-DZ" sz="3200" dirty="0">
                <a:effectLst/>
                <a:latin typeface="Calibri" panose="020F0502020204030204" pitchFamily="34" charset="0"/>
                <a:ea typeface="Calibri" panose="020F0502020204030204" pitchFamily="34" charset="0"/>
                <a:cs typeface="Arial" panose="020B0604020202020204" pitchFamily="34" charset="0"/>
              </a:rPr>
              <a:t>لشريك، وحتى في الزيارات الدورية للديوان للمستثمرة يتم الامضاء على محضر الزيارة من قبل صاحب </a:t>
            </a:r>
            <a:r>
              <a:rPr lang="ar-DZ" sz="32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3200" dirty="0">
                <a:effectLst/>
                <a:latin typeface="Calibri" panose="020F0502020204030204" pitchFamily="34" charset="0"/>
                <a:ea typeface="Calibri" panose="020F0502020204030204" pitchFamily="34" charset="0"/>
                <a:cs typeface="Arial" panose="020B0604020202020204" pitchFamily="34" charset="0"/>
              </a:rPr>
              <a:t>دون الشريك الشيء الذي دفع بهذا الاخير تحرير وكالات لصالحه للتمثيل امام مختلف الادارات التي يتعامل معها صاحب </a:t>
            </a:r>
            <a:r>
              <a:rPr lang="ar-DZ" sz="32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3200" dirty="0">
                <a:effectLst/>
                <a:latin typeface="Calibri" panose="020F0502020204030204" pitchFamily="34" charset="0"/>
                <a:ea typeface="Calibri" panose="020F0502020204030204" pitchFamily="34" charset="0"/>
                <a:cs typeface="Arial" panose="020B0604020202020204" pitchFamily="34" charset="0"/>
              </a:rPr>
              <a:t>لاسيما مع مديرية الفلاحة وتعاضدية الحبوب وغيرها، بل وحتى بطاقة الفلاح مسجلة باسم </a:t>
            </a:r>
            <a:r>
              <a:rPr lang="ar-DZ" sz="3200" dirty="0" smtClean="0">
                <a:effectLst/>
                <a:latin typeface="Calibri" panose="020F0502020204030204" pitchFamily="34" charset="0"/>
                <a:ea typeface="Calibri" panose="020F0502020204030204" pitchFamily="34" charset="0"/>
                <a:cs typeface="Arial" panose="020B0604020202020204" pitchFamily="34" charset="0"/>
              </a:rPr>
              <a:t>صاحب حق </a:t>
            </a:r>
            <a:r>
              <a:rPr lang="ar-DZ" sz="3200" dirty="0">
                <a:effectLst/>
                <a:latin typeface="Calibri" panose="020F0502020204030204" pitchFamily="34" charset="0"/>
                <a:ea typeface="Calibri" panose="020F0502020204030204" pitchFamily="34" charset="0"/>
                <a:cs typeface="Arial" panose="020B0604020202020204" pitchFamily="34" charset="0"/>
              </a:rPr>
              <a:t>الامتياز دون الشريك وهذه ثغرة لازالت بدون معالجة. </a:t>
            </a:r>
            <a:endParaRPr lang="fr-FR" sz="3200" dirty="0">
              <a:effectLst/>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r>
              <a:rPr lang="fr-FR" sz="3200" dirty="0">
                <a:effectLst/>
                <a:latin typeface="Calibri" panose="020F0502020204030204" pitchFamily="34" charset="0"/>
                <a:ea typeface="Calibri" panose="020F0502020204030204" pitchFamily="34" charset="0"/>
                <a:cs typeface="Arial" panose="020B0604020202020204" pitchFamily="34" charset="0"/>
              </a:rPr>
              <a:t> </a:t>
            </a:r>
          </a:p>
          <a:p>
            <a:pPr algn="r" rtl="1"/>
            <a:endParaRPr lang="fr-FR" dirty="0"/>
          </a:p>
        </p:txBody>
      </p:sp>
      <p:sp>
        <p:nvSpPr>
          <p:cNvPr id="4" name="Espace réservé du numéro de diapositive 3">
            <a:extLst>
              <a:ext uri="{FF2B5EF4-FFF2-40B4-BE49-F238E27FC236}">
                <a16:creationId xmlns="" xmlns:a16="http://schemas.microsoft.com/office/drawing/2014/main" id="{F45AF06B-DE78-42EA-8356-0A2401A8AD8D}"/>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30</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579306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9328D13-F888-44A7-AE62-90D798578381}"/>
              </a:ext>
            </a:extLst>
          </p:cNvPr>
          <p:cNvSpPr>
            <a:spLocks noGrp="1"/>
          </p:cNvSpPr>
          <p:nvPr>
            <p:ph type="title"/>
          </p:nvPr>
        </p:nvSpPr>
        <p:spPr/>
        <p:txBody>
          <a:bodyPr/>
          <a:lstStyle/>
          <a:p>
            <a:r>
              <a:rPr lang="ar-DZ" dirty="0"/>
              <a:t>المعوقات القانونية في عقد الشراكة</a:t>
            </a:r>
            <a:endParaRPr lang="fr-FR" dirty="0"/>
          </a:p>
        </p:txBody>
      </p:sp>
      <p:sp>
        <p:nvSpPr>
          <p:cNvPr id="3" name="Espace réservé du contenu 2">
            <a:extLst>
              <a:ext uri="{FF2B5EF4-FFF2-40B4-BE49-F238E27FC236}">
                <a16:creationId xmlns="" xmlns:a16="http://schemas.microsoft.com/office/drawing/2014/main" id="{E03764BE-DBE7-4B35-B8FD-FD5327825FF4}"/>
              </a:ext>
            </a:extLst>
          </p:cNvPr>
          <p:cNvSpPr>
            <a:spLocks noGrp="1"/>
          </p:cNvSpPr>
          <p:nvPr>
            <p:ph idx="1"/>
          </p:nvPr>
        </p:nvSpPr>
        <p:spPr>
          <a:xfrm>
            <a:off x="228599" y="1216404"/>
            <a:ext cx="11628121" cy="5276675"/>
          </a:xfrm>
        </p:spPr>
        <p:txBody>
          <a:bodyPr/>
          <a:lstStyle/>
          <a:p>
            <a:pPr algn="just" rtl="1">
              <a:lnSpc>
                <a:spcPct val="115000"/>
              </a:lnSpc>
              <a:spcBef>
                <a:spcPts val="0"/>
              </a:spcBef>
              <a:spcAft>
                <a:spcPts val="1000"/>
              </a:spcAft>
            </a:pPr>
            <a:r>
              <a:rPr lang="ar-DZ" sz="2300" b="1" dirty="0">
                <a:effectLst/>
                <a:latin typeface="Calibri" panose="020F0502020204030204" pitchFamily="34" charset="0"/>
                <a:ea typeface="Calibri" panose="020F0502020204030204" pitchFamily="34" charset="0"/>
                <a:cs typeface="Arial" panose="020B0604020202020204" pitchFamily="34" charset="0"/>
              </a:rPr>
              <a:t>ثانيا: قصور النصوص المنظمة لعقد الشراكة: </a:t>
            </a:r>
            <a:r>
              <a:rPr lang="ar-DZ" sz="2300" dirty="0">
                <a:effectLst/>
                <a:latin typeface="Calibri" panose="020F0502020204030204" pitchFamily="34" charset="0"/>
                <a:ea typeface="Calibri" panose="020F0502020204030204" pitchFamily="34" charset="0"/>
                <a:cs typeface="Arial" panose="020B0604020202020204" pitchFamily="34" charset="0"/>
              </a:rPr>
              <a:t>إن قصور النصوص المنظمة لعقد الشراكة انجر عنها اشكالات نذكر اهمها: </a:t>
            </a:r>
            <a:r>
              <a:rPr lang="ar-DZ" sz="2300" dirty="0" smtClean="0">
                <a:effectLst/>
                <a:latin typeface="Calibri" panose="020F0502020204030204" pitchFamily="34" charset="0"/>
                <a:ea typeface="Calibri" panose="020F0502020204030204" pitchFamily="34" charset="0"/>
                <a:cs typeface="Arial" panose="020B0604020202020204" pitchFamily="34" charset="0"/>
              </a:rPr>
              <a:t>التناقض بين </a:t>
            </a:r>
            <a:r>
              <a:rPr lang="ar-DZ" sz="2300" dirty="0" err="1" smtClean="0">
                <a:effectLst/>
                <a:latin typeface="Calibri" panose="020F0502020204030204" pitchFamily="34" charset="0"/>
                <a:ea typeface="Calibri" panose="020F0502020204030204" pitchFamily="34" charset="0"/>
                <a:cs typeface="Arial" panose="020B0604020202020204" pitchFamily="34" charset="0"/>
              </a:rPr>
              <a:t>قانون10</a:t>
            </a:r>
            <a:r>
              <a:rPr lang="ar-DZ" sz="2300" dirty="0" smtClean="0">
                <a:effectLst/>
                <a:latin typeface="Calibri" panose="020F0502020204030204" pitchFamily="34" charset="0"/>
                <a:ea typeface="Calibri" panose="020F0502020204030204" pitchFamily="34" charset="0"/>
                <a:cs typeface="Arial" panose="020B0604020202020204" pitchFamily="34" charset="0"/>
              </a:rPr>
              <a:t>-03 والمرسوم </a:t>
            </a:r>
            <a:r>
              <a:rPr lang="ar-DZ" sz="2300" dirty="0" err="1" smtClean="0">
                <a:effectLst/>
                <a:latin typeface="Calibri" panose="020F0502020204030204" pitchFamily="34" charset="0"/>
                <a:ea typeface="Calibri" panose="020F0502020204030204" pitchFamily="34" charset="0"/>
                <a:cs typeface="Arial" panose="020B0604020202020204" pitchFamily="34" charset="0"/>
              </a:rPr>
              <a:t>التنفيذي10</a:t>
            </a:r>
            <a:r>
              <a:rPr lang="ar-DZ" sz="2300" dirty="0" smtClean="0">
                <a:effectLst/>
                <a:latin typeface="Calibri" panose="020F0502020204030204" pitchFamily="34" charset="0"/>
                <a:ea typeface="Calibri" panose="020F0502020204030204" pitchFamily="34" charset="0"/>
                <a:cs typeface="Arial" panose="020B0604020202020204" pitchFamily="34" charset="0"/>
              </a:rPr>
              <a:t>-326 حول من يمكنه ابرام عقد شراكة نتج عنه هذه الاشكالية</a:t>
            </a:r>
            <a:endParaRPr lang="fr-FR" sz="23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15000"/>
              </a:lnSpc>
              <a:spcBef>
                <a:spcPts val="0"/>
              </a:spcBef>
              <a:spcAft>
                <a:spcPts val="1000"/>
              </a:spcAft>
              <a:buNone/>
            </a:pPr>
            <a:r>
              <a:rPr lang="ar-DZ" sz="2300" dirty="0">
                <a:effectLst/>
                <a:latin typeface="Calibri" panose="020F0502020204030204" pitchFamily="34" charset="0"/>
                <a:ea typeface="Calibri" panose="020F0502020204030204" pitchFamily="34" charset="0"/>
                <a:cs typeface="Arial" panose="020B0604020202020204" pitchFamily="34" charset="0"/>
              </a:rPr>
              <a:t>-ابرام عقد شراكة مع مستثمرة فلاحية جماعية : مشكلة الشراكة في المستثمرات الفلاحية الجماعية  والتي تكون محل ابطال اذا لم  يتم ابرامها مع كل الشركاء على اساس عدم امتلاكها للشخصية المعنوية والاتفاقية المبرمة بين الشركاء هي اتفاقية غير ملزمة للغير ليجد الشركاء في مع المستثمرات الجماعية في وضعية غير قانونية لتصبح معوق الشراكة الشيء الذي قلص هذا النوع من الشراكة واقتصرت على المستثمرات الفردية وهذا يشكل عرقلة للاستثمارات التي تتطلب مساحات شائعة لا تتوفر عليها المستثمرات الفردية </a:t>
            </a:r>
            <a:endParaRPr lang="fr-FR" sz="2300" dirty="0">
              <a:effectLst/>
              <a:latin typeface="Calibri" panose="020F0502020204030204" pitchFamily="34" charset="0"/>
              <a:ea typeface="Calibri" panose="020F0502020204030204" pitchFamily="34" charset="0"/>
              <a:cs typeface="Arial" panose="020B0604020202020204" pitchFamily="34" charset="0"/>
            </a:endParaRPr>
          </a:p>
          <a:p>
            <a:pPr algn="just" rtl="1">
              <a:spcBef>
                <a:spcPts val="0"/>
              </a:spcBef>
            </a:pPr>
            <a:r>
              <a:rPr lang="ar-DZ" sz="2300" b="1" dirty="0">
                <a:effectLst/>
                <a:latin typeface="Calibri" panose="020F0502020204030204" pitchFamily="34" charset="0"/>
                <a:ea typeface="Calibri" panose="020F0502020204030204" pitchFamily="34" charset="0"/>
                <a:cs typeface="Arial" panose="020B0604020202020204" pitchFamily="34" charset="0"/>
              </a:rPr>
              <a:t>-ثالثا: وفاة صاحب </a:t>
            </a:r>
            <a:r>
              <a:rPr lang="ar-DZ" sz="2300" b="1"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2300" b="1" dirty="0">
                <a:effectLst/>
                <a:latin typeface="Calibri" panose="020F0502020204030204" pitchFamily="34" charset="0"/>
                <a:ea typeface="Calibri" panose="020F0502020204030204" pitchFamily="34" charset="0"/>
                <a:cs typeface="Arial" panose="020B0604020202020204" pitchFamily="34" charset="0"/>
              </a:rPr>
              <a:t>وعدم مواصلة الشراكة مع الخلف العام</a:t>
            </a:r>
            <a:r>
              <a:rPr lang="ar-DZ" sz="2300" dirty="0">
                <a:effectLst/>
                <a:latin typeface="Calibri" panose="020F0502020204030204" pitchFamily="34" charset="0"/>
                <a:ea typeface="Calibri" panose="020F0502020204030204" pitchFamily="34" charset="0"/>
                <a:cs typeface="Arial" panose="020B0604020202020204" pitchFamily="34" charset="0"/>
              </a:rPr>
              <a:t> : من المعلوم ان الشراكة التزام شخصي مرتبط بشخصية الطرف تنتهي بوفاته ففي حالة وفاة صاحب </a:t>
            </a:r>
            <a:r>
              <a:rPr lang="ar-DZ" sz="23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2300" dirty="0">
                <a:effectLst/>
                <a:latin typeface="Calibri" panose="020F0502020204030204" pitchFamily="34" charset="0"/>
                <a:ea typeface="Calibri" panose="020F0502020204030204" pitchFamily="34" charset="0"/>
                <a:cs typeface="Arial" panose="020B0604020202020204" pitchFamily="34" charset="0"/>
              </a:rPr>
              <a:t>يجد الشريك نفسه امام خيارين إما انتهاء الشراكة وما مصير امواله،  او التفاوض من جديد مع الورثة وابرام عقد الشراكة جديد وهنا حتما ستطرأ تغييرات على الالتزامات و الشروط التي تضمنها العقد الاول مما يجعل الشريك يساير الاوضاع الجديدة لانقاض استثماره ولدلك ارتى الموثقين الى الاجتهاد وتضمين عقودهم شرط استمرار الشراكة بوفاة احد الطرفين مع الخلف العام كمحاولة </a:t>
            </a:r>
            <a:r>
              <a:rPr lang="ar-DZ" sz="2300" dirty="0" smtClean="0">
                <a:effectLst/>
                <a:latin typeface="Calibri" panose="020F0502020204030204" pitchFamily="34" charset="0"/>
                <a:ea typeface="Calibri" panose="020F0502020204030204" pitchFamily="34" charset="0"/>
                <a:cs typeface="Arial" panose="020B0604020202020204" pitchFamily="34" charset="0"/>
              </a:rPr>
              <a:t>منهم </a:t>
            </a:r>
            <a:r>
              <a:rPr lang="ar-DZ" sz="2300" dirty="0">
                <a:effectLst/>
                <a:latin typeface="Calibri" panose="020F0502020204030204" pitchFamily="34" charset="0"/>
                <a:ea typeface="Calibri" panose="020F0502020204030204" pitchFamily="34" charset="0"/>
                <a:cs typeface="Arial" panose="020B0604020202020204" pitchFamily="34" charset="0"/>
              </a:rPr>
              <a:t>لاستقرار المعاملات.</a:t>
            </a:r>
            <a:endParaRPr lang="fr-FR" sz="23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fr-FR" sz="2300" dirty="0">
              <a:effectLst/>
              <a:latin typeface="Calibri" panose="020F0502020204030204" pitchFamily="34" charset="0"/>
              <a:ea typeface="Calibri" panose="020F0502020204030204" pitchFamily="34" charset="0"/>
              <a:cs typeface="Arial" panose="020B0604020202020204" pitchFamily="34" charset="0"/>
            </a:endParaRPr>
          </a:p>
          <a:p>
            <a:pPr algn="just" rtl="1"/>
            <a:endParaRPr lang="fr-FR" sz="2300" dirty="0"/>
          </a:p>
        </p:txBody>
      </p:sp>
      <p:sp>
        <p:nvSpPr>
          <p:cNvPr id="4" name="Espace réservé du numéro de diapositive 3">
            <a:extLst>
              <a:ext uri="{FF2B5EF4-FFF2-40B4-BE49-F238E27FC236}">
                <a16:creationId xmlns="" xmlns:a16="http://schemas.microsoft.com/office/drawing/2014/main" id="{9A6EF997-37D1-4661-8A97-902C920582ED}"/>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31</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0478830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6F50344-B9D2-AC09-3A03-39A1D4B2F4E7}"/>
              </a:ext>
            </a:extLst>
          </p:cNvPr>
          <p:cNvSpPr>
            <a:spLocks noGrp="1"/>
          </p:cNvSpPr>
          <p:nvPr>
            <p:ph type="title"/>
          </p:nvPr>
        </p:nvSpPr>
        <p:spPr/>
        <p:txBody>
          <a:bodyPr/>
          <a:lstStyle/>
          <a:p>
            <a:pPr rtl="1"/>
            <a:r>
              <a:rPr lang="ar-DZ" dirty="0"/>
              <a:t>معوقات العملية للإستثمار في عقد الشراكة</a:t>
            </a:r>
            <a:endParaRPr lang="x-none" dirty="0"/>
          </a:p>
        </p:txBody>
      </p:sp>
      <p:grpSp>
        <p:nvGrpSpPr>
          <p:cNvPr id="35" name="Groupe 34">
            <a:extLst>
              <a:ext uri="{FF2B5EF4-FFF2-40B4-BE49-F238E27FC236}">
                <a16:creationId xmlns="" xmlns:a16="http://schemas.microsoft.com/office/drawing/2014/main" id="{4B9A1EB9-6932-FFF7-27C8-A515C716CBBC}"/>
              </a:ext>
            </a:extLst>
          </p:cNvPr>
          <p:cNvGrpSpPr/>
          <p:nvPr/>
        </p:nvGrpSpPr>
        <p:grpSpPr>
          <a:xfrm>
            <a:off x="1241288" y="1250088"/>
            <a:ext cx="10579007" cy="5128409"/>
            <a:chOff x="2554000" y="1695713"/>
            <a:chExt cx="9391073" cy="4482063"/>
          </a:xfrm>
        </p:grpSpPr>
        <p:sp>
          <p:nvSpPr>
            <p:cNvPr id="5" name="弧形 57">
              <a:extLst>
                <a:ext uri="{FF2B5EF4-FFF2-40B4-BE49-F238E27FC236}">
                  <a16:creationId xmlns="" xmlns:a16="http://schemas.microsoft.com/office/drawing/2014/main" id="{E5BF1ABF-AA58-C8FA-D506-96304A5BC00A}"/>
                </a:ext>
              </a:extLst>
            </p:cNvPr>
            <p:cNvSpPr/>
            <p:nvPr/>
          </p:nvSpPr>
          <p:spPr>
            <a:xfrm rot="8504501" flipH="1">
              <a:off x="5056943" y="1901367"/>
              <a:ext cx="4086865" cy="4063088"/>
            </a:xfrm>
            <a:prstGeom prst="arc">
              <a:avLst>
                <a:gd name="adj1" fmla="val 13378879"/>
                <a:gd name="adj2" fmla="val 3464781"/>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6" name="弧形 93">
              <a:extLst>
                <a:ext uri="{FF2B5EF4-FFF2-40B4-BE49-F238E27FC236}">
                  <a16:creationId xmlns="" xmlns:a16="http://schemas.microsoft.com/office/drawing/2014/main" id="{8C4C114C-8B65-E14C-E220-FC85064E1A94}"/>
                </a:ext>
              </a:extLst>
            </p:cNvPr>
            <p:cNvSpPr/>
            <p:nvPr/>
          </p:nvSpPr>
          <p:spPr>
            <a:xfrm rot="8504501" flipH="1">
              <a:off x="5303407" y="2674068"/>
              <a:ext cx="2719419" cy="2568514"/>
            </a:xfrm>
            <a:prstGeom prst="arc">
              <a:avLst>
                <a:gd name="adj1" fmla="val 13430170"/>
                <a:gd name="adj2" fmla="val 3396500"/>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14" name="组合 3">
              <a:extLst>
                <a:ext uri="{FF2B5EF4-FFF2-40B4-BE49-F238E27FC236}">
                  <a16:creationId xmlns="" xmlns:a16="http://schemas.microsoft.com/office/drawing/2014/main" id="{5A1156CF-F185-4D22-D437-4E992A6B8FA7}"/>
                </a:ext>
              </a:extLst>
            </p:cNvPr>
            <p:cNvGrpSpPr/>
            <p:nvPr/>
          </p:nvGrpSpPr>
          <p:grpSpPr>
            <a:xfrm flipH="1">
              <a:off x="6394620" y="3342215"/>
              <a:ext cx="2116921" cy="1315809"/>
              <a:chOff x="6032973" y="3102490"/>
              <a:chExt cx="1770762" cy="1238763"/>
            </a:xfrm>
          </p:grpSpPr>
          <p:grpSp>
            <p:nvGrpSpPr>
              <p:cNvPr id="15" name="组合 24">
                <a:extLst>
                  <a:ext uri="{FF2B5EF4-FFF2-40B4-BE49-F238E27FC236}">
                    <a16:creationId xmlns="" xmlns:a16="http://schemas.microsoft.com/office/drawing/2014/main" id="{E2D63F36-F97B-9663-A69C-5A45C0EF6FE0}"/>
                  </a:ext>
                </a:extLst>
              </p:cNvPr>
              <p:cNvGrpSpPr/>
              <p:nvPr/>
            </p:nvGrpSpPr>
            <p:grpSpPr>
              <a:xfrm>
                <a:off x="6774744" y="3102490"/>
                <a:ext cx="1028991" cy="1238763"/>
                <a:chOff x="5786952" y="3305300"/>
                <a:chExt cx="975757" cy="1174674"/>
              </a:xfrm>
            </p:grpSpPr>
            <p:sp>
              <p:nvSpPr>
                <p:cNvPr id="17" name="弧形 21">
                  <a:extLst>
                    <a:ext uri="{FF2B5EF4-FFF2-40B4-BE49-F238E27FC236}">
                      <a16:creationId xmlns="" xmlns:a16="http://schemas.microsoft.com/office/drawing/2014/main" id="{E8351DA5-FD9C-D141-E559-AABC9E19A1D2}"/>
                    </a:ext>
                  </a:extLst>
                </p:cNvPr>
                <p:cNvSpPr/>
                <p:nvPr/>
              </p:nvSpPr>
              <p:spPr>
                <a:xfrm rot="13095499">
                  <a:off x="5786952" y="3348732"/>
                  <a:ext cx="975757" cy="1081215"/>
                </a:xfrm>
                <a:prstGeom prst="arc">
                  <a:avLst>
                    <a:gd name="adj1" fmla="val 13430170"/>
                    <a:gd name="adj2" fmla="val 3746783"/>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18" name="饼形 22">
                  <a:extLst>
                    <a:ext uri="{FF2B5EF4-FFF2-40B4-BE49-F238E27FC236}">
                      <a16:creationId xmlns="" xmlns:a16="http://schemas.microsoft.com/office/drawing/2014/main" id="{DFC242A6-C255-DA4D-A88E-320F59D39237}"/>
                    </a:ext>
                  </a:extLst>
                </p:cNvPr>
                <p:cNvSpPr/>
                <p:nvPr/>
              </p:nvSpPr>
              <p:spPr>
                <a:xfrm>
                  <a:off x="6265605" y="3305300"/>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sp>
              <p:nvSpPr>
                <p:cNvPr id="19" name="饼形 23">
                  <a:extLst>
                    <a:ext uri="{FF2B5EF4-FFF2-40B4-BE49-F238E27FC236}">
                      <a16:creationId xmlns="" xmlns:a16="http://schemas.microsoft.com/office/drawing/2014/main" id="{C895FC23-67D3-1D10-E5F1-6C15971C9A70}"/>
                    </a:ext>
                  </a:extLst>
                </p:cNvPr>
                <p:cNvSpPr/>
                <p:nvPr/>
              </p:nvSpPr>
              <p:spPr>
                <a:xfrm>
                  <a:off x="6308453" y="4397689"/>
                  <a:ext cx="82285" cy="82285"/>
                </a:xfrm>
                <a:prstGeom prst="pie">
                  <a:avLst>
                    <a:gd name="adj1" fmla="val 5510857"/>
                    <a:gd name="adj2" fmla="val 16200000"/>
                  </a:avLst>
                </a:prstGeom>
                <a:solidFill>
                  <a:srgbClr val="A1A1A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solidFill>
                      <a:schemeClr val="bg1">
                        <a:lumMod val="95000"/>
                      </a:schemeClr>
                    </a:solidFill>
                    <a:latin typeface="微软雅黑" panose="020B0503020204020204" pitchFamily="34" charset="-122"/>
                    <a:ea typeface="微软雅黑" panose="020B0503020204020204" pitchFamily="34" charset="-122"/>
                  </a:endParaRPr>
                </a:p>
              </p:txBody>
            </p:sp>
          </p:grpSp>
          <p:cxnSp>
            <p:nvCxnSpPr>
              <p:cNvPr id="16" name="直接连接符 37">
                <a:extLst>
                  <a:ext uri="{FF2B5EF4-FFF2-40B4-BE49-F238E27FC236}">
                    <a16:creationId xmlns="" xmlns:a16="http://schemas.microsoft.com/office/drawing/2014/main" id="{D755F8B0-EF1D-F4CA-3231-D5749B967E6C}"/>
                  </a:ext>
                </a:extLst>
              </p:cNvPr>
              <p:cNvCxnSpPr>
                <a:cxnSpLocks/>
                <a:endCxn id="22" idx="1"/>
              </p:cNvCxnSpPr>
              <p:nvPr/>
            </p:nvCxnSpPr>
            <p:spPr>
              <a:xfrm flipV="1">
                <a:off x="6032973" y="3649720"/>
                <a:ext cx="1391978" cy="4891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6" name="组合 1">
              <a:extLst>
                <a:ext uri="{FF2B5EF4-FFF2-40B4-BE49-F238E27FC236}">
                  <a16:creationId xmlns="" xmlns:a16="http://schemas.microsoft.com/office/drawing/2014/main" id="{14AE3B3A-3B4A-BEBD-E8E5-7B7DBB6F86D1}"/>
                </a:ext>
              </a:extLst>
            </p:cNvPr>
            <p:cNvGrpSpPr/>
            <p:nvPr/>
          </p:nvGrpSpPr>
          <p:grpSpPr>
            <a:xfrm flipH="1">
              <a:off x="2554000" y="1695713"/>
              <a:ext cx="4402907" cy="4482063"/>
              <a:chOff x="4028606" y="1941776"/>
              <a:chExt cx="3682946" cy="4219617"/>
            </a:xfrm>
            <a:solidFill>
              <a:srgbClr val="0170C1"/>
            </a:solidFill>
          </p:grpSpPr>
          <p:sp>
            <p:nvSpPr>
              <p:cNvPr id="27" name="矩形 80">
                <a:extLst>
                  <a:ext uri="{FF2B5EF4-FFF2-40B4-BE49-F238E27FC236}">
                    <a16:creationId xmlns="" xmlns:a16="http://schemas.microsoft.com/office/drawing/2014/main" id="{F47C5732-DC63-1758-859D-0F61BBAC0F28}"/>
                  </a:ext>
                </a:extLst>
              </p:cNvPr>
              <p:cNvSpPr/>
              <p:nvPr/>
            </p:nvSpPr>
            <p:spPr>
              <a:xfrm>
                <a:off x="4119300" y="5725074"/>
                <a:ext cx="3255358"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altLang="zh-CN" sz="2400" b="1" dirty="0">
                    <a:solidFill>
                      <a:srgbClr val="FFFF00"/>
                    </a:solidFill>
                    <a:latin typeface="微软雅黑" panose="020B0503020204020204" pitchFamily="34" charset="-122"/>
                    <a:ea typeface="微软雅黑" panose="020B0503020204020204" pitchFamily="34" charset="-122"/>
                  </a:rPr>
                  <a:t>مشاكل متعلقة بحجز حق الإمتياز</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29" name="矩形 82">
                <a:extLst>
                  <a:ext uri="{FF2B5EF4-FFF2-40B4-BE49-F238E27FC236}">
                    <a16:creationId xmlns="" xmlns:a16="http://schemas.microsoft.com/office/drawing/2014/main" id="{D94A2B50-4113-5993-0A11-F57083688310}"/>
                  </a:ext>
                </a:extLst>
              </p:cNvPr>
              <p:cNvSpPr/>
              <p:nvPr/>
            </p:nvSpPr>
            <p:spPr>
              <a:xfrm>
                <a:off x="4028606" y="3246871"/>
                <a:ext cx="3641688" cy="456291"/>
              </a:xfrm>
              <a:prstGeom prst="rect">
                <a:avLst/>
              </a:prstGeom>
              <a:solidFill>
                <a:schemeClr val="accent3"/>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DZ" altLang="zh-CN" sz="2000" b="1" dirty="0">
                    <a:solidFill>
                      <a:schemeClr val="bg1">
                        <a:lumMod val="50000"/>
                      </a:schemeClr>
                    </a:solidFill>
                    <a:latin typeface="Franklin Gothic Book" panose="020B0503020102020204" pitchFamily="34" charset="0"/>
                    <a:ea typeface="Segoe UI Emoji" panose="020B0502040204020203" pitchFamily="34" charset="0"/>
                  </a:rPr>
                  <a:t>نسبة الحصص المحددة في المادة 62 من الأمر 09-01 المتضمن قانون المالية التكميلي  لسنة 2009</a:t>
                </a:r>
                <a:r>
                  <a:rPr lang="ar-DZ" altLang="zh-CN" sz="2000" b="1" dirty="0">
                    <a:solidFill>
                      <a:schemeClr val="bg1"/>
                    </a:solidFill>
                    <a:latin typeface="Franklin Gothic Book" panose="020B0503020102020204" pitchFamily="34" charset="0"/>
                    <a:ea typeface="Segoe UI Emoji" panose="020B0502040204020203" pitchFamily="34" charset="0"/>
                  </a:rPr>
                  <a:t> </a:t>
                </a:r>
                <a:endParaRPr lang="zh-CN" altLang="en-US" sz="2000" b="1" dirty="0">
                  <a:solidFill>
                    <a:schemeClr val="bg1"/>
                  </a:solidFill>
                  <a:latin typeface="Franklin Gothic Book" panose="020B0503020102020204" pitchFamily="34" charset="0"/>
                </a:endParaRPr>
              </a:p>
            </p:txBody>
          </p:sp>
          <p:sp>
            <p:nvSpPr>
              <p:cNvPr id="30" name="矩形 83">
                <a:extLst>
                  <a:ext uri="{FF2B5EF4-FFF2-40B4-BE49-F238E27FC236}">
                    <a16:creationId xmlns="" xmlns:a16="http://schemas.microsoft.com/office/drawing/2014/main" id="{2CDC0F0E-ED3C-E26D-6C10-F39C7C56485A}"/>
                  </a:ext>
                </a:extLst>
              </p:cNvPr>
              <p:cNvSpPr/>
              <p:nvPr/>
            </p:nvSpPr>
            <p:spPr>
              <a:xfrm>
                <a:off x="4120163" y="5137595"/>
                <a:ext cx="3254495"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DZ" altLang="zh-CN" sz="2400" b="1" dirty="0">
                    <a:solidFill>
                      <a:schemeClr val="bg1">
                        <a:lumMod val="50000"/>
                      </a:schemeClr>
                    </a:solidFill>
                    <a:latin typeface="Franklin Gothic Book" panose="020B0503020102020204" pitchFamily="34" charset="0"/>
                    <a:ea typeface="Segoe UI Emoji" panose="020B0502040204020203" pitchFamily="34" charset="0"/>
                  </a:rPr>
                  <a:t>التعرض للشريك لخدمة الأرض</a:t>
                </a:r>
                <a:endParaRPr lang="zh-CN" altLang="en-US" sz="2400" b="1" dirty="0">
                  <a:solidFill>
                    <a:schemeClr val="bg1">
                      <a:lumMod val="50000"/>
                    </a:schemeClr>
                  </a:solidFill>
                  <a:latin typeface="Franklin Gothic Book" panose="020B0503020102020204" pitchFamily="34" charset="0"/>
                </a:endParaRPr>
              </a:p>
            </p:txBody>
          </p:sp>
          <p:sp>
            <p:nvSpPr>
              <p:cNvPr id="31" name="矩形 84">
                <a:extLst>
                  <a:ext uri="{FF2B5EF4-FFF2-40B4-BE49-F238E27FC236}">
                    <a16:creationId xmlns="" xmlns:a16="http://schemas.microsoft.com/office/drawing/2014/main" id="{4D3AECEF-FA42-6731-BD6D-28AAEEA667CA}"/>
                  </a:ext>
                </a:extLst>
              </p:cNvPr>
              <p:cNvSpPr/>
              <p:nvPr/>
            </p:nvSpPr>
            <p:spPr>
              <a:xfrm>
                <a:off x="4114283" y="2641632"/>
                <a:ext cx="3260375"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2400" b="1" dirty="0">
                    <a:solidFill>
                      <a:srgbClr val="FFFF00"/>
                    </a:solidFill>
                    <a:latin typeface="微软雅黑" panose="020B0503020204020204" pitchFamily="34" charset="-122"/>
                    <a:ea typeface="微软雅黑" panose="020B0503020204020204" pitchFamily="34" charset="-122"/>
                  </a:rPr>
                  <a:t>الشراكة مع مستثمرة فلاحية جماعية</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sp>
            <p:nvSpPr>
              <p:cNvPr id="32" name="矩形 85">
                <a:extLst>
                  <a:ext uri="{FF2B5EF4-FFF2-40B4-BE49-F238E27FC236}">
                    <a16:creationId xmlns="" xmlns:a16="http://schemas.microsoft.com/office/drawing/2014/main" id="{1FD2EA0B-50B6-5272-C36C-6473FF551237}"/>
                  </a:ext>
                </a:extLst>
              </p:cNvPr>
              <p:cNvSpPr/>
              <p:nvPr/>
            </p:nvSpPr>
            <p:spPr>
              <a:xfrm>
                <a:off x="4120163" y="1941776"/>
                <a:ext cx="3254495" cy="436319"/>
              </a:xfrm>
              <a:prstGeom prst="rect">
                <a:avLst/>
              </a:prstGeom>
              <a:solidFill>
                <a:schemeClr val="accent1"/>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DZ" altLang="zh-CN" sz="2400" b="1" dirty="0">
                    <a:solidFill>
                      <a:schemeClr val="bg1">
                        <a:lumMod val="50000"/>
                      </a:schemeClr>
                    </a:solidFill>
                    <a:latin typeface="Franklin Gothic Book" panose="020B0503020102020204" pitchFamily="34" charset="0"/>
                  </a:rPr>
                  <a:t>العمل المشترك في المستثمرة</a:t>
                </a:r>
                <a:endParaRPr lang="zh-CN" altLang="en-US" sz="2400" b="1" dirty="0">
                  <a:solidFill>
                    <a:schemeClr val="bg1">
                      <a:lumMod val="50000"/>
                    </a:schemeClr>
                  </a:solidFill>
                  <a:latin typeface="Franklin Gothic Book" panose="020B0503020102020204" pitchFamily="34" charset="0"/>
                </a:endParaRPr>
              </a:p>
            </p:txBody>
          </p:sp>
          <p:sp>
            <p:nvSpPr>
              <p:cNvPr id="21" name="矩形 82">
                <a:extLst>
                  <a:ext uri="{FF2B5EF4-FFF2-40B4-BE49-F238E27FC236}">
                    <a16:creationId xmlns="" xmlns:a16="http://schemas.microsoft.com/office/drawing/2014/main" id="{FD634BDA-92B2-4D44-A45E-E1FB7B167B6E}"/>
                  </a:ext>
                </a:extLst>
              </p:cNvPr>
              <p:cNvSpPr/>
              <p:nvPr/>
            </p:nvSpPr>
            <p:spPr>
              <a:xfrm>
                <a:off x="4069864" y="4452147"/>
                <a:ext cx="3641688" cy="456291"/>
              </a:xfrm>
              <a:prstGeom prst="rect">
                <a:avLst/>
              </a:prstGeom>
              <a:solidFill>
                <a:schemeClr val="accent3"/>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fontAlgn="auto">
                  <a:spcBef>
                    <a:spcPts val="0"/>
                  </a:spcBef>
                  <a:spcAft>
                    <a:spcPts val="0"/>
                  </a:spcAft>
                  <a:defRPr/>
                </a:pPr>
                <a:r>
                  <a:rPr lang="ar-DZ" sz="2000" b="1" dirty="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فسخ عقد الشراكة</a:t>
                </a:r>
                <a:r>
                  <a:rPr lang="ar-DZ" sz="20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 بمجرد فسخ عقد الامتياز نتيجة اخلال صاحب </a:t>
                </a:r>
                <a:r>
                  <a:rPr lang="ar-DZ" sz="2000" dirty="0" smtClean="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حق الامتياز </a:t>
                </a:r>
                <a:r>
                  <a:rPr lang="ar-DZ" sz="2000" dirty="0">
                    <a:solidFill>
                      <a:schemeClr val="bg1">
                        <a:lumMod val="50000"/>
                      </a:schemeClr>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Arial" panose="020B0604020202020204" pitchFamily="34" charset="0"/>
                  </a:rPr>
                  <a:t>بالتزاماته</a:t>
                </a:r>
                <a:endParaRPr lang="zh-CN" altLang="en-US" sz="2000" b="1" dirty="0">
                  <a:solidFill>
                    <a:schemeClr val="bg1">
                      <a:lumMod val="50000"/>
                    </a:schemeClr>
                  </a:solidFill>
                  <a:effectLst>
                    <a:outerShdw blurRad="38100" dist="38100" dir="2700000" algn="tl">
                      <a:srgbClr val="000000">
                        <a:alpha val="43137"/>
                      </a:srgbClr>
                    </a:outerShdw>
                  </a:effectLst>
                  <a:latin typeface="Franklin Gothic Book" panose="020B0503020102020204" pitchFamily="34" charset="0"/>
                </a:endParaRPr>
              </a:p>
            </p:txBody>
          </p:sp>
          <p:sp>
            <p:nvSpPr>
              <p:cNvPr id="22" name="矩形 80">
                <a:extLst>
                  <a:ext uri="{FF2B5EF4-FFF2-40B4-BE49-F238E27FC236}">
                    <a16:creationId xmlns="" xmlns:a16="http://schemas.microsoft.com/office/drawing/2014/main" id="{B80AE528-16AB-4DD8-9B41-4A263BB9DE02}"/>
                  </a:ext>
                </a:extLst>
              </p:cNvPr>
              <p:cNvSpPr/>
              <p:nvPr/>
            </p:nvSpPr>
            <p:spPr>
              <a:xfrm>
                <a:off x="4120163" y="3820938"/>
                <a:ext cx="3255358" cy="436319"/>
              </a:xfrm>
              <a:prstGeom prst="rect">
                <a:avLst/>
              </a:prstGeom>
              <a:solidFill>
                <a:schemeClr val="accent2"/>
              </a:solidFill>
              <a:ln>
                <a:noFill/>
              </a:ln>
              <a:effectLst>
                <a:outerShdw blurRad="50800" dist="38100" dir="5400000" algn="t"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altLang="zh-CN" sz="2400" b="1" dirty="0">
                    <a:solidFill>
                      <a:srgbClr val="FFFF00"/>
                    </a:solidFill>
                    <a:latin typeface="微软雅黑" panose="020B0503020204020204" pitchFamily="34" charset="-122"/>
                    <a:ea typeface="微软雅黑" panose="020B0503020204020204" pitchFamily="34" charset="-122"/>
                  </a:rPr>
                  <a:t>البيوعات الصورية والإيجارات</a:t>
                </a:r>
                <a:endParaRPr lang="zh-CN" altLang="en-US" sz="2400" b="1" dirty="0">
                  <a:solidFill>
                    <a:srgbClr val="FFFF00"/>
                  </a:solidFill>
                  <a:latin typeface="微软雅黑" panose="020B0503020204020204" pitchFamily="34" charset="-122"/>
                  <a:ea typeface="微软雅黑" panose="020B0503020204020204" pitchFamily="34" charset="-122"/>
                </a:endParaRPr>
              </a:p>
            </p:txBody>
          </p:sp>
        </p:grpSp>
        <p:sp>
          <p:nvSpPr>
            <p:cNvPr id="33" name="矩形 89">
              <a:extLst>
                <a:ext uri="{FF2B5EF4-FFF2-40B4-BE49-F238E27FC236}">
                  <a16:creationId xmlns="" xmlns:a16="http://schemas.microsoft.com/office/drawing/2014/main" id="{1F592A1F-9EEE-7FAA-A0C7-903E839DDDE4}"/>
                </a:ext>
              </a:extLst>
            </p:cNvPr>
            <p:cNvSpPr/>
            <p:nvPr/>
          </p:nvSpPr>
          <p:spPr>
            <a:xfrm flipH="1">
              <a:off x="7720171" y="3634654"/>
              <a:ext cx="4224902" cy="621011"/>
            </a:xfrm>
            <a:prstGeom prst="rect">
              <a:avLst/>
            </a:prstGeom>
            <a:solidFill>
              <a:schemeClr val="accent4"/>
            </a:solidFill>
            <a:ln>
              <a:noFill/>
            </a:ln>
            <a:effectLst>
              <a:outerShdw blurRad="50800" dist="38100" dir="8100000" algn="tr" rotWithShape="0">
                <a:prstClr val="black">
                  <a:alpha val="40000"/>
                </a:prst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r>
                <a:rPr lang="ar-DZ" altLang="zh-CN" sz="2800" b="1" dirty="0">
                  <a:solidFill>
                    <a:schemeClr val="accent6">
                      <a:lumMod val="50000"/>
                    </a:schemeClr>
                  </a:solidFill>
                  <a:effectLst>
                    <a:outerShdw blurRad="38100" dist="38100" dir="2700000" algn="tl">
                      <a:srgbClr val="000000">
                        <a:alpha val="43137"/>
                      </a:srgbClr>
                    </a:outerShdw>
                  </a:effectLst>
                  <a:latin typeface="Franklin Gothic Book" panose="020B0503020102020204" pitchFamily="34" charset="0"/>
                  <a:ea typeface="Segoe UI Emoji" panose="020B0502040204020203" pitchFamily="34" charset="0"/>
                </a:rPr>
                <a:t>الإشكالات العملية لعقد الشراكة</a:t>
              </a:r>
              <a:endParaRPr lang="zh-CN" altLang="en-US" sz="2800" b="1" dirty="0">
                <a:solidFill>
                  <a:schemeClr val="accent6">
                    <a:lumMod val="50000"/>
                  </a:schemeClr>
                </a:solidFill>
                <a:effectLst>
                  <a:outerShdw blurRad="38100" dist="38100" dir="2700000" algn="tl">
                    <a:srgbClr val="000000">
                      <a:alpha val="43137"/>
                    </a:srgbClr>
                  </a:outerShdw>
                </a:effectLst>
                <a:latin typeface="Franklin Gothic Book" panose="020B0503020102020204" pitchFamily="34" charset="0"/>
              </a:endParaRPr>
            </a:p>
          </p:txBody>
        </p:sp>
      </p:grpSp>
      <p:sp>
        <p:nvSpPr>
          <p:cNvPr id="7" name="Espace réservé du numéro de diapositive 6">
            <a:extLst>
              <a:ext uri="{FF2B5EF4-FFF2-40B4-BE49-F238E27FC236}">
                <a16:creationId xmlns="" xmlns:a16="http://schemas.microsoft.com/office/drawing/2014/main" id="{F03B266F-039E-4292-8529-D66FF0E00780}"/>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32</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238295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097D3BF-EF34-4F1D-AED0-9560EC61E475}"/>
              </a:ext>
            </a:extLst>
          </p:cNvPr>
          <p:cNvSpPr>
            <a:spLocks noGrp="1"/>
          </p:cNvSpPr>
          <p:nvPr>
            <p:ph type="title"/>
          </p:nvPr>
        </p:nvSpPr>
        <p:spPr/>
        <p:txBody>
          <a:bodyPr/>
          <a:lstStyle/>
          <a:p>
            <a:r>
              <a:rPr lang="ar-DZ" b="1" dirty="0">
                <a:effectLst/>
                <a:latin typeface="Calibri" panose="020F0502020204030204" pitchFamily="34" charset="0"/>
                <a:ea typeface="Calibri" panose="020F0502020204030204" pitchFamily="34" charset="0"/>
                <a:cs typeface="Arial" panose="020B0604020202020204" pitchFamily="34" charset="0"/>
              </a:rPr>
              <a:t>المعوقات العملية للإستثمار </a:t>
            </a:r>
            <a:r>
              <a:rPr lang="ar-DZ" dirty="0"/>
              <a:t>في عقد الشراكة</a:t>
            </a:r>
            <a:endParaRPr lang="fr-FR" dirty="0"/>
          </a:p>
        </p:txBody>
      </p:sp>
      <p:sp>
        <p:nvSpPr>
          <p:cNvPr id="3" name="Espace réservé du contenu 2">
            <a:extLst>
              <a:ext uri="{FF2B5EF4-FFF2-40B4-BE49-F238E27FC236}">
                <a16:creationId xmlns="" xmlns:a16="http://schemas.microsoft.com/office/drawing/2014/main" id="{561874E5-E4DB-4FD7-8FCA-A5F064BEB298}"/>
              </a:ext>
            </a:extLst>
          </p:cNvPr>
          <p:cNvSpPr>
            <a:spLocks noGrp="1"/>
          </p:cNvSpPr>
          <p:nvPr>
            <p:ph idx="1"/>
          </p:nvPr>
        </p:nvSpPr>
        <p:spPr>
          <a:xfrm>
            <a:off x="609600" y="1186607"/>
            <a:ext cx="10972800" cy="4970353"/>
          </a:xfrm>
        </p:spPr>
        <p:txBody>
          <a:bodyPr/>
          <a:lstStyle/>
          <a:p>
            <a:pPr algn="just" rtl="1">
              <a:lnSpc>
                <a:spcPct val="115000"/>
              </a:lnSpc>
              <a:spcAft>
                <a:spcPts val="1000"/>
              </a:spcAft>
            </a:pPr>
            <a:r>
              <a:rPr lang="ar-DZ" sz="2400" b="1" dirty="0">
                <a:effectLst/>
                <a:latin typeface="Calibri" panose="020F0502020204030204" pitchFamily="34" charset="0"/>
                <a:ea typeface="Calibri" panose="020F0502020204030204" pitchFamily="34" charset="0"/>
                <a:cs typeface="Arial" panose="020B0604020202020204" pitchFamily="34" charset="0"/>
              </a:rPr>
              <a:t>أولا: فسخ عقود الشراكة</a:t>
            </a:r>
            <a:r>
              <a:rPr lang="ar-DZ" sz="2400" dirty="0">
                <a:effectLst/>
                <a:latin typeface="Calibri" panose="020F0502020204030204" pitchFamily="34"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2400" dirty="0">
                <a:effectLst/>
                <a:latin typeface="Calibri" panose="020F0502020204030204" pitchFamily="34" charset="0"/>
                <a:ea typeface="Calibri" panose="020F0502020204030204" pitchFamily="34" charset="0"/>
                <a:cs typeface="Arial" panose="020B0604020202020204" pitchFamily="34" charset="0"/>
              </a:rPr>
              <a:t>من اهم المشاكل التي يوجهها الشريك والتي تعتبر كابوس حقيقي له نتيجة فسخ عقد الامتياز لعدم التزام صاحب </a:t>
            </a:r>
            <a:r>
              <a:rPr lang="ar-DZ" sz="24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2400" dirty="0">
                <a:effectLst/>
                <a:latin typeface="Calibri" panose="020F0502020204030204" pitchFamily="34" charset="0"/>
                <a:ea typeface="Calibri" panose="020F0502020204030204" pitchFamily="34" charset="0"/>
                <a:cs typeface="Arial" panose="020B0604020202020204" pitchFamily="34" charset="0"/>
              </a:rPr>
              <a:t>بالشروط المنصوص عليها في قانون  10-03 او </a:t>
            </a:r>
            <a:r>
              <a:rPr lang="ar-DZ" sz="2800" dirty="0">
                <a:effectLst/>
                <a:latin typeface="Calibri" panose="020F0502020204030204" pitchFamily="34" charset="0"/>
                <a:ea typeface="Calibri" panose="020F0502020204030204" pitchFamily="34" charset="0"/>
                <a:cs typeface="Arial" panose="020B0604020202020204" pitchFamily="34" charset="0"/>
              </a:rPr>
              <a:t>المذكورة</a:t>
            </a:r>
            <a:r>
              <a:rPr lang="ar-DZ" sz="2400" dirty="0">
                <a:effectLst/>
                <a:latin typeface="Calibri" panose="020F0502020204030204" pitchFamily="34" charset="0"/>
                <a:ea typeface="Calibri" panose="020F0502020204030204" pitchFamily="34" charset="0"/>
                <a:cs typeface="Arial" panose="020B0604020202020204" pitchFamily="34" charset="0"/>
              </a:rPr>
              <a:t> انفا ليجد الشريك امام خسارة امواله التي غالبا ما تكون معتبرة  وعادة </a:t>
            </a:r>
            <a:r>
              <a:rPr lang="ar-DZ" sz="2400" dirty="0" smtClean="0">
                <a:effectLst/>
                <a:latin typeface="Calibri" panose="020F0502020204030204" pitchFamily="34" charset="0"/>
                <a:ea typeface="Calibri" panose="020F0502020204030204" pitchFamily="34" charset="0"/>
                <a:cs typeface="Arial" panose="020B0604020202020204" pitchFamily="34" charset="0"/>
              </a:rPr>
              <a:t>ما تجد </a:t>
            </a:r>
            <a:r>
              <a:rPr lang="ar-DZ" sz="2400" dirty="0">
                <a:effectLst/>
                <a:latin typeface="Calibri" panose="020F0502020204030204" pitchFamily="34" charset="0"/>
                <a:ea typeface="Calibri" panose="020F0502020204030204" pitchFamily="34" charset="0"/>
                <a:cs typeface="Arial" panose="020B0604020202020204" pitchFamily="34" charset="0"/>
              </a:rPr>
              <a:t>الشركاء يبرمون عقود اعتراف بدين لضمان اموالهم </a:t>
            </a:r>
            <a:r>
              <a:rPr lang="ar-DZ" sz="2400" dirty="0" smtClean="0">
                <a:effectLst/>
                <a:latin typeface="Calibri" panose="020F0502020204030204" pitchFamily="34" charset="0"/>
                <a:ea typeface="Calibri" panose="020F0502020204030204" pitchFamily="34" charset="0"/>
                <a:cs typeface="Arial" panose="020B0604020202020204" pitchFamily="34" charset="0"/>
              </a:rPr>
              <a:t>حتى </a:t>
            </a:r>
            <a:r>
              <a:rPr lang="ar-DZ" sz="2400" dirty="0">
                <a:effectLst/>
                <a:latin typeface="Calibri" panose="020F0502020204030204" pitchFamily="34" charset="0"/>
                <a:ea typeface="Calibri" panose="020F0502020204030204" pitchFamily="34" charset="0"/>
                <a:cs typeface="Arial" panose="020B0604020202020204" pitchFamily="34" charset="0"/>
              </a:rPr>
              <a:t>يمكنهم الاتجاه الى العدالة للرجوع عليه بالتعويض المدني لكن في حقيقة الامر يجد الشريك صاحب </a:t>
            </a:r>
            <a:r>
              <a:rPr lang="ar-DZ" sz="24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2400" dirty="0">
                <a:effectLst/>
                <a:latin typeface="Calibri" panose="020F0502020204030204" pitchFamily="34" charset="0"/>
                <a:ea typeface="Calibri" panose="020F0502020204030204" pitchFamily="34" charset="0"/>
                <a:cs typeface="Arial" panose="020B0604020202020204" pitchFamily="34" charset="0"/>
              </a:rPr>
              <a:t>معسر ماديا ولا يملك الا حق الامتياز للرجوع عليه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2400" b="1" dirty="0">
                <a:latin typeface="Calibri" panose="020F0502020204030204" pitchFamily="34" charset="0"/>
                <a:cs typeface="Arial" panose="020B0604020202020204" pitchFamily="34" charset="0"/>
              </a:rPr>
              <a:t>ثانيا</a:t>
            </a:r>
            <a:r>
              <a:rPr lang="ar-DZ" sz="2400" dirty="0">
                <a:latin typeface="Calibri" panose="020F0502020204030204" pitchFamily="34" charset="0"/>
                <a:ea typeface="Calibri" panose="020F0502020204030204" pitchFamily="34" charset="0"/>
                <a:cs typeface="Arial" panose="020B0604020202020204" pitchFamily="34" charset="0"/>
              </a:rPr>
              <a:t>:</a:t>
            </a:r>
            <a:r>
              <a:rPr lang="ar-DZ" sz="2400" dirty="0">
                <a:effectLst/>
                <a:latin typeface="Calibri" panose="020F0502020204030204" pitchFamily="34" charset="0"/>
                <a:ea typeface="Calibri" panose="020F0502020204030204" pitchFamily="34" charset="0"/>
                <a:cs typeface="Arial" panose="020B0604020202020204" pitchFamily="34" charset="0"/>
              </a:rPr>
              <a:t> </a:t>
            </a:r>
            <a:r>
              <a:rPr lang="ar-DZ" sz="2400" b="1" dirty="0">
                <a:effectLst/>
                <a:latin typeface="Calibri" panose="020F0502020204030204" pitchFamily="34" charset="0"/>
                <a:ea typeface="Calibri" panose="020F0502020204030204" pitchFamily="34" charset="0"/>
                <a:cs typeface="Arial" panose="020B0604020202020204" pitchFamily="34" charset="0"/>
              </a:rPr>
              <a:t>عدم إمكانية الحجز على حق الامتياز من طرف الخواص</a:t>
            </a:r>
            <a:r>
              <a:rPr lang="ar-DZ" sz="2400" dirty="0">
                <a:effectLst/>
                <a:latin typeface="Calibri" panose="020F0502020204030204" pitchFamily="34" charset="0"/>
                <a:ea typeface="Calibri" panose="020F0502020204030204" pitchFamily="34" charset="0"/>
                <a:cs typeface="Arial" panose="020B0604020202020204" pitchFamily="34" charset="0"/>
              </a:rPr>
              <a:t> </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228600" algn="r" rtl="1">
              <a:lnSpc>
                <a:spcPct val="115000"/>
              </a:lnSpc>
              <a:spcAft>
                <a:spcPts val="1000"/>
              </a:spcAft>
            </a:pPr>
            <a:r>
              <a:rPr lang="ar-DZ" sz="2400" dirty="0">
                <a:effectLst/>
                <a:latin typeface="Calibri" panose="020F0502020204030204" pitchFamily="34" charset="0"/>
                <a:ea typeface="Calibri" panose="020F0502020204030204" pitchFamily="34" charset="0"/>
                <a:cs typeface="Arial" panose="020B0604020202020204" pitchFamily="34" charset="0"/>
              </a:rPr>
              <a:t> كأصل عام لا يمكن الحجز على اموال الدولة وجاء الاستثناء في عقد الامتياز على انه يمكن رهنه وحجزه الا انه بالرجوع الى واقع الامر نجد عدة اشكالات خاصة بعملية الحجز :</a:t>
            </a:r>
          </a:p>
          <a:p>
            <a:endParaRPr lang="fr-FR" sz="4800" dirty="0">
              <a:solidFill>
                <a:srgbClr val="FF0000"/>
              </a:solidFill>
            </a:endParaRPr>
          </a:p>
        </p:txBody>
      </p:sp>
      <p:sp>
        <p:nvSpPr>
          <p:cNvPr id="4" name="Espace réservé du numéro de diapositive 3">
            <a:extLst>
              <a:ext uri="{FF2B5EF4-FFF2-40B4-BE49-F238E27FC236}">
                <a16:creationId xmlns="" xmlns:a16="http://schemas.microsoft.com/office/drawing/2014/main" id="{F199AE0B-1447-42FA-8951-5C1CC3CC44B8}"/>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33</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827153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05B6D2B8-C831-410A-96EB-85F5249E52FC}"/>
              </a:ext>
            </a:extLst>
          </p:cNvPr>
          <p:cNvSpPr>
            <a:spLocks noGrp="1"/>
          </p:cNvSpPr>
          <p:nvPr>
            <p:ph idx="1"/>
          </p:nvPr>
        </p:nvSpPr>
        <p:spPr/>
        <p:txBody>
          <a:bodyPr/>
          <a:lstStyle/>
          <a:p>
            <a:pPr marL="228600" algn="r" rtl="1">
              <a:lnSpc>
                <a:spcPct val="115000"/>
              </a:lnSpc>
              <a:spcAft>
                <a:spcPts val="1000"/>
              </a:spcAft>
            </a:pPr>
            <a:r>
              <a:rPr lang="ar-DZ" sz="2200" dirty="0">
                <a:latin typeface="Calibri" panose="020F0502020204030204" pitchFamily="34" charset="0"/>
                <a:ea typeface="Calibri" panose="020F0502020204030204" pitchFamily="34" charset="0"/>
                <a:cs typeface="Arial" panose="020B0604020202020204" pitchFamily="34" charset="0"/>
              </a:rPr>
              <a:t>1- </a:t>
            </a:r>
            <a:r>
              <a:rPr lang="ar-DZ" sz="2200" dirty="0">
                <a:effectLst/>
                <a:latin typeface="Calibri" panose="020F0502020204030204" pitchFamily="34" charset="0"/>
                <a:ea typeface="Calibri" panose="020F0502020204030204" pitchFamily="34" charset="0"/>
                <a:cs typeface="Arial" panose="020B0604020202020204" pitchFamily="34" charset="0"/>
              </a:rPr>
              <a:t>تقييم حق الامتياز من قبل الخبير بناءا على الوعاء العقاري وليس لحق الاستغلال للمدة المتبقية كان من الافضل اسناد هذا التقييم للديوان </a:t>
            </a:r>
            <a:r>
              <a:rPr lang="ar-DZ" sz="2200" dirty="0" smtClean="0">
                <a:effectLst/>
                <a:latin typeface="Calibri" panose="020F0502020204030204" pitchFamily="34" charset="0"/>
                <a:ea typeface="Calibri" panose="020F0502020204030204" pitchFamily="34" charset="0"/>
                <a:cs typeface="Arial" panose="020B0604020202020204" pitchFamily="34" charset="0"/>
              </a:rPr>
              <a:t>لأنه </a:t>
            </a:r>
            <a:r>
              <a:rPr lang="ar-DZ" sz="2200" dirty="0">
                <a:effectLst/>
                <a:latin typeface="Calibri" panose="020F0502020204030204" pitchFamily="34" charset="0"/>
                <a:ea typeface="Calibri" panose="020F0502020204030204" pitchFamily="34" charset="0"/>
                <a:cs typeface="Arial" panose="020B0604020202020204" pitchFamily="34" charset="0"/>
              </a:rPr>
              <a:t>على معرفة بطبيعة الاراضي ومدى خصوبتها على حسب تقسيم الاراضي الفلاحية حسب قانون التوجيه العقاري</a:t>
            </a:r>
            <a:endParaRPr lang="fr-FR" sz="22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15000"/>
              </a:lnSpc>
              <a:spcAft>
                <a:spcPts val="1000"/>
              </a:spcAft>
            </a:pPr>
            <a:r>
              <a:rPr lang="ar-DZ" sz="2200" dirty="0">
                <a:effectLst/>
                <a:latin typeface="Calibri" panose="020F0502020204030204" pitchFamily="34" charset="0"/>
                <a:ea typeface="Calibri" panose="020F0502020204030204" pitchFamily="34" charset="0"/>
                <a:cs typeface="Arial" panose="020B0604020202020204" pitchFamily="34" charset="0"/>
              </a:rPr>
              <a:t>2- في حالة بيع حق الامتياز يمكن ان يكون المشتري لا تتوفر فيه الشروط المطلوبة اصلا للاستفادة من عقد الامتياز.</a:t>
            </a:r>
            <a:endParaRPr lang="fr-FR" sz="2200" dirty="0">
              <a:effectLst/>
              <a:latin typeface="Calibri" panose="020F0502020204030204" pitchFamily="34" charset="0"/>
              <a:ea typeface="Calibri" panose="020F0502020204030204" pitchFamily="34" charset="0"/>
              <a:cs typeface="Arial" panose="020B0604020202020204" pitchFamily="34" charset="0"/>
            </a:endParaRPr>
          </a:p>
          <a:p>
            <a:pPr marL="457200" algn="r" rtl="1">
              <a:lnSpc>
                <a:spcPct val="115000"/>
              </a:lnSpc>
              <a:spcAft>
                <a:spcPts val="1000"/>
              </a:spcAft>
            </a:pPr>
            <a:r>
              <a:rPr lang="ar-DZ" sz="2200" dirty="0">
                <a:effectLst/>
                <a:latin typeface="Calibri" panose="020F0502020204030204" pitchFamily="34" charset="0"/>
                <a:ea typeface="Calibri" panose="020F0502020204030204" pitchFamily="34" charset="0"/>
                <a:cs typeface="Arial" panose="020B0604020202020204" pitchFamily="34" charset="0"/>
              </a:rPr>
              <a:t>3- في حالة البيع لحق الامتياز واستيفاء </a:t>
            </a:r>
            <a:r>
              <a:rPr lang="ar-DZ" sz="2200" dirty="0" smtClean="0">
                <a:effectLst/>
                <a:latin typeface="Calibri" panose="020F0502020204030204" pitchFamily="34" charset="0"/>
                <a:ea typeface="Calibri" panose="020F0502020204030204" pitchFamily="34" charset="0"/>
                <a:cs typeface="Arial" panose="020B0604020202020204" pitchFamily="34" charset="0"/>
              </a:rPr>
              <a:t>الدائن لأمواله </a:t>
            </a:r>
            <a:r>
              <a:rPr lang="ar-DZ" sz="2200" dirty="0">
                <a:effectLst/>
                <a:latin typeface="Calibri" panose="020F0502020204030204" pitchFamily="34" charset="0"/>
                <a:ea typeface="Calibri" panose="020F0502020204030204" pitchFamily="34" charset="0"/>
                <a:cs typeface="Arial" panose="020B0604020202020204" pitchFamily="34" charset="0"/>
              </a:rPr>
              <a:t>يرجع الفارق للمدين الذي هو صاحب </a:t>
            </a:r>
            <a:r>
              <a:rPr lang="ar-DZ" sz="2200" dirty="0" smtClean="0">
                <a:latin typeface="Calibri" panose="020F0502020204030204" pitchFamily="34" charset="0"/>
                <a:ea typeface="Calibri" panose="020F0502020204030204" pitchFamily="34" charset="0"/>
                <a:cs typeface="Arial" panose="020B0604020202020204" pitchFamily="34" charset="0"/>
              </a:rPr>
              <a:t>حق ا</a:t>
            </a:r>
            <a:r>
              <a:rPr lang="ar-DZ" sz="2200" dirty="0" smtClean="0">
                <a:effectLst/>
                <a:latin typeface="Calibri" panose="020F0502020204030204" pitchFamily="34" charset="0"/>
                <a:ea typeface="Calibri" panose="020F0502020204030204" pitchFamily="34" charset="0"/>
                <a:cs typeface="Arial" panose="020B0604020202020204" pitchFamily="34" charset="0"/>
              </a:rPr>
              <a:t>لامتياز </a:t>
            </a:r>
            <a:r>
              <a:rPr lang="ar-DZ" sz="2200" dirty="0">
                <a:effectLst/>
                <a:latin typeface="Calibri" panose="020F0502020204030204" pitchFamily="34" charset="0"/>
                <a:ea typeface="Calibri" panose="020F0502020204030204" pitchFamily="34" charset="0"/>
                <a:cs typeface="Arial" panose="020B0604020202020204" pitchFamily="34" charset="0"/>
              </a:rPr>
              <a:t>ليبقى الديوان الوطني معلقا تجاه ديون صاحب </a:t>
            </a:r>
            <a:r>
              <a:rPr lang="ar-DZ" sz="22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2200" dirty="0">
                <a:effectLst/>
                <a:latin typeface="Calibri" panose="020F0502020204030204" pitchFamily="34" charset="0"/>
                <a:ea typeface="Calibri" panose="020F0502020204030204" pitchFamily="34" charset="0"/>
                <a:cs typeface="Arial" panose="020B0604020202020204" pitchFamily="34" charset="0"/>
              </a:rPr>
              <a:t>وتتمثل في الاتاوى ومصاريف التبليغ للمحضر القضائي وغيرها.</a:t>
            </a:r>
            <a:endParaRPr lang="fr-FR" sz="22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2200" dirty="0">
                <a:effectLst/>
                <a:latin typeface="Calibri" panose="020F0502020204030204" pitchFamily="34" charset="0"/>
                <a:ea typeface="Calibri" panose="020F0502020204030204" pitchFamily="34" charset="0"/>
                <a:cs typeface="Arial" panose="020B0604020202020204" pitchFamily="34" charset="0"/>
              </a:rPr>
              <a:t>4- الجهات القضائية لا يلجؤون إلى أحكام بالحجز على حق الامتياز من طرف الخواص وذلك تطبيقا لنص المادة 44 من قانون التوجيه </a:t>
            </a:r>
            <a:r>
              <a:rPr lang="ar-DZ" sz="2200" dirty="0" smtClean="0">
                <a:effectLst/>
                <a:latin typeface="Calibri" panose="020F0502020204030204" pitchFamily="34" charset="0"/>
                <a:ea typeface="Calibri" panose="020F0502020204030204" pitchFamily="34" charset="0"/>
                <a:cs typeface="Arial" panose="020B0604020202020204" pitchFamily="34" charset="0"/>
              </a:rPr>
              <a:t>الفلاحي </a:t>
            </a:r>
            <a:r>
              <a:rPr lang="ar-DZ" sz="2200" dirty="0">
                <a:effectLst/>
                <a:latin typeface="Calibri" panose="020F0502020204030204" pitchFamily="34" charset="0"/>
                <a:ea typeface="Calibri" panose="020F0502020204030204" pitchFamily="34" charset="0"/>
                <a:cs typeface="Arial" panose="020B0604020202020204" pitchFamily="34" charset="0"/>
              </a:rPr>
              <a:t>والمادة 12 من القانون 10-03 الذي هو من حق المؤسسات البنكية ، والسؤال المطروح هنا -  </a:t>
            </a:r>
            <a:r>
              <a:rPr lang="ar-DZ" sz="2200" dirty="0">
                <a:solidFill>
                  <a:srgbClr val="FF0000"/>
                </a:solidFill>
                <a:effectLst/>
                <a:latin typeface="Calibri" panose="020F0502020204030204" pitchFamily="34" charset="0"/>
                <a:ea typeface="Calibri" panose="020F0502020204030204" pitchFamily="34" charset="0"/>
                <a:cs typeface="Arial" panose="020B0604020202020204" pitchFamily="34" charset="0"/>
              </a:rPr>
              <a:t>ما الهدف من حجز ارض فلاحية وتركها بدون استغلال؟ -</a:t>
            </a:r>
            <a:endParaRPr lang="fr-FR" sz="2200" dirty="0">
              <a:solidFill>
                <a:srgbClr val="FF0000"/>
              </a:solidFill>
              <a:effectLst/>
              <a:latin typeface="Calibri" panose="020F0502020204030204" pitchFamily="34" charset="0"/>
              <a:ea typeface="Calibri" panose="020F0502020204030204" pitchFamily="34" charset="0"/>
              <a:cs typeface="Arial" panose="020B0604020202020204" pitchFamily="34" charset="0"/>
            </a:endParaRPr>
          </a:p>
          <a:p>
            <a:pPr algn="r" rtl="1"/>
            <a:endParaRPr lang="fr-FR" sz="2200" dirty="0"/>
          </a:p>
        </p:txBody>
      </p:sp>
      <p:sp>
        <p:nvSpPr>
          <p:cNvPr id="4" name="Titre 1">
            <a:extLst>
              <a:ext uri="{FF2B5EF4-FFF2-40B4-BE49-F238E27FC236}">
                <a16:creationId xmlns="" xmlns:a16="http://schemas.microsoft.com/office/drawing/2014/main" id="{D66CC591-81F4-4896-BFCB-8D0B0430B02B}"/>
              </a:ext>
            </a:extLst>
          </p:cNvPr>
          <p:cNvSpPr>
            <a:spLocks noGrp="1"/>
          </p:cNvSpPr>
          <p:nvPr>
            <p:ph type="title"/>
          </p:nvPr>
        </p:nvSpPr>
        <p:spPr>
          <a:xfrm>
            <a:off x="609600" y="238126"/>
            <a:ext cx="8636000" cy="868363"/>
          </a:xfrm>
        </p:spPr>
        <p:txBody>
          <a:bodyPr/>
          <a:lstStyle/>
          <a:p>
            <a:r>
              <a:rPr lang="ar-DZ" b="1" dirty="0">
                <a:effectLst/>
                <a:latin typeface="Calibri" panose="020F0502020204030204" pitchFamily="34" charset="0"/>
                <a:ea typeface="Calibri" panose="020F0502020204030204" pitchFamily="34" charset="0"/>
                <a:cs typeface="Arial" panose="020B0604020202020204" pitchFamily="34" charset="0"/>
              </a:rPr>
              <a:t>المعوقات العملية للإستثمار </a:t>
            </a:r>
            <a:r>
              <a:rPr lang="ar-DZ" dirty="0"/>
              <a:t>في عقد الشراكة</a:t>
            </a:r>
            <a:endParaRPr lang="fr-FR" dirty="0"/>
          </a:p>
        </p:txBody>
      </p:sp>
      <p:sp>
        <p:nvSpPr>
          <p:cNvPr id="5" name="Espace réservé du numéro de diapositive 4">
            <a:extLst>
              <a:ext uri="{FF2B5EF4-FFF2-40B4-BE49-F238E27FC236}">
                <a16:creationId xmlns="" xmlns:a16="http://schemas.microsoft.com/office/drawing/2014/main" id="{DABB8C8F-F8BA-4F25-97E1-435F9A28FF74}"/>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34</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57762242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0D1162A3-6E10-4803-8D6E-B9D81E7D1767}"/>
              </a:ext>
            </a:extLst>
          </p:cNvPr>
          <p:cNvSpPr>
            <a:spLocks noGrp="1"/>
          </p:cNvSpPr>
          <p:nvPr>
            <p:ph type="title"/>
          </p:nvPr>
        </p:nvSpPr>
        <p:spPr/>
        <p:txBody>
          <a:bodyPr/>
          <a:lstStyle/>
          <a:p>
            <a:r>
              <a:rPr lang="ar-DZ" b="1" dirty="0">
                <a:effectLst/>
                <a:latin typeface="Calibri" panose="020F0502020204030204" pitchFamily="34" charset="0"/>
                <a:ea typeface="Calibri" panose="020F0502020204030204" pitchFamily="34" charset="0"/>
                <a:cs typeface="Arial" panose="020B0604020202020204" pitchFamily="34" charset="0"/>
              </a:rPr>
              <a:t>المعوقات العملية للإستثمار </a:t>
            </a:r>
            <a:r>
              <a:rPr lang="ar-DZ" dirty="0"/>
              <a:t>في عقد الشراكة</a:t>
            </a:r>
            <a:endParaRPr lang="fr-FR" sz="8800" dirty="0"/>
          </a:p>
        </p:txBody>
      </p:sp>
      <p:sp>
        <p:nvSpPr>
          <p:cNvPr id="3" name="Espace réservé du contenu 2">
            <a:extLst>
              <a:ext uri="{FF2B5EF4-FFF2-40B4-BE49-F238E27FC236}">
                <a16:creationId xmlns="" xmlns:a16="http://schemas.microsoft.com/office/drawing/2014/main" id="{CDD78BF6-03C9-4765-9DA9-8D8121614BDB}"/>
              </a:ext>
            </a:extLst>
          </p:cNvPr>
          <p:cNvSpPr>
            <a:spLocks noGrp="1"/>
          </p:cNvSpPr>
          <p:nvPr>
            <p:ph idx="1"/>
          </p:nvPr>
        </p:nvSpPr>
        <p:spPr>
          <a:xfrm>
            <a:off x="609600" y="1287275"/>
            <a:ext cx="10972800" cy="4733925"/>
          </a:xfrm>
        </p:spPr>
        <p:txBody>
          <a:bodyPr/>
          <a:lstStyle/>
          <a:p>
            <a:pPr marL="114300" indent="0" algn="r" rtl="1">
              <a:spcAft>
                <a:spcPts val="1000"/>
              </a:spcAft>
              <a:buNone/>
            </a:pPr>
            <a:r>
              <a:rPr lang="ar-DZ" sz="2400" b="1" dirty="0">
                <a:latin typeface="Calibri" panose="020F0502020204030204" pitchFamily="34" charset="0"/>
                <a:ea typeface="Calibri" panose="020F0502020204030204" pitchFamily="34" charset="0"/>
                <a:cs typeface="Arial" panose="020B0604020202020204" pitchFamily="34" charset="0"/>
              </a:rPr>
              <a:t>ثالثا : ال</a:t>
            </a:r>
            <a:r>
              <a:rPr lang="ar-DZ" sz="2400" b="1" dirty="0">
                <a:effectLst/>
                <a:latin typeface="Calibri" panose="020F0502020204030204" pitchFamily="34" charset="0"/>
                <a:ea typeface="Calibri" panose="020F0502020204030204" pitchFamily="34" charset="0"/>
                <a:cs typeface="Arial" panose="020B0604020202020204" pitchFamily="34" charset="0"/>
              </a:rPr>
              <a:t>بيوع الصورية لحق الامتياز</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228600" algn="r" rtl="1">
              <a:spcAft>
                <a:spcPts val="1000"/>
              </a:spcAft>
            </a:pPr>
            <a:r>
              <a:rPr lang="ar-DZ" sz="2400" dirty="0">
                <a:effectLst/>
                <a:latin typeface="Calibri" panose="020F0502020204030204" pitchFamily="34" charset="0"/>
                <a:ea typeface="Calibri" panose="020F0502020204030204" pitchFamily="34" charset="0"/>
                <a:cs typeface="Arial" panose="020B0604020202020204" pitchFamily="34" charset="0"/>
              </a:rPr>
              <a:t>عقود الشراكة انجرت عنها  بيوعات صورية لحق الامتياز للشريك كشفتها الممارسات التالية: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a:p>
            <a:pPr marL="0" indent="0" algn="r" rtl="1">
              <a:spcAft>
                <a:spcPts val="1000"/>
              </a:spcAft>
              <a:buNone/>
            </a:pPr>
            <a:r>
              <a:rPr lang="ar-DZ" sz="2400" dirty="0">
                <a:effectLst/>
                <a:latin typeface="Calibri" panose="020F0502020204030204" pitchFamily="34" charset="0"/>
                <a:ea typeface="Calibri" panose="020F0502020204030204" pitchFamily="34" charset="0"/>
                <a:cs typeface="Arial" panose="020B0604020202020204" pitchFamily="34" charset="0"/>
              </a:rPr>
              <a:t>1- كانت نسبة الحصص محددة كما يلي : </a:t>
            </a:r>
            <a:r>
              <a:rPr lang="fr-FR" sz="2400" dirty="0">
                <a:effectLst/>
                <a:latin typeface="Calibri" panose="020F0502020204030204" pitchFamily="34" charset="0"/>
                <a:ea typeface="Calibri" panose="020F0502020204030204" pitchFamily="34" charset="0"/>
                <a:cs typeface="Arial" panose="020B0604020202020204" pitchFamily="34" charset="0"/>
              </a:rPr>
              <a:t>% </a:t>
            </a:r>
            <a:r>
              <a:rPr lang="ar-DZ" sz="2400" dirty="0">
                <a:effectLst/>
                <a:latin typeface="Calibri" panose="020F0502020204030204" pitchFamily="34" charset="0"/>
                <a:ea typeface="Calibri" panose="020F0502020204030204" pitchFamily="34" charset="0"/>
                <a:cs typeface="Arial" panose="020B0604020202020204" pitchFamily="34" charset="0"/>
              </a:rPr>
              <a:t>99  للشريك و 01</a:t>
            </a:r>
            <a:r>
              <a:rPr lang="fr-FR" sz="2400" dirty="0">
                <a:effectLst/>
                <a:latin typeface="Calibri" panose="020F0502020204030204" pitchFamily="34" charset="0"/>
                <a:ea typeface="Calibri" panose="020F0502020204030204" pitchFamily="34" charset="0"/>
                <a:cs typeface="Arial" panose="020B0604020202020204" pitchFamily="34" charset="0"/>
              </a:rPr>
              <a:t>%</a:t>
            </a:r>
            <a:r>
              <a:rPr lang="ar-DZ" sz="2400" dirty="0">
                <a:effectLst/>
                <a:latin typeface="Calibri" panose="020F0502020204030204" pitchFamily="34" charset="0"/>
                <a:ea typeface="Calibri" panose="020F0502020204030204" pitchFamily="34" charset="0"/>
                <a:cs typeface="Arial" panose="020B0604020202020204" pitchFamily="34" charset="0"/>
              </a:rPr>
              <a:t> لصالح </a:t>
            </a:r>
            <a:r>
              <a:rPr lang="ar-DZ" sz="2400" dirty="0" smtClean="0">
                <a:effectLst/>
                <a:latin typeface="Calibri" panose="020F0502020204030204" pitchFamily="34" charset="0"/>
                <a:ea typeface="Calibri" panose="020F0502020204030204" pitchFamily="34" charset="0"/>
                <a:cs typeface="Arial" panose="020B0604020202020204" pitchFamily="34" charset="0"/>
              </a:rPr>
              <a:t>صاحب حق </a:t>
            </a:r>
            <a:r>
              <a:rPr lang="ar-DZ" sz="2400" dirty="0">
                <a:effectLst/>
                <a:latin typeface="Calibri" panose="020F0502020204030204" pitchFamily="34" charset="0"/>
                <a:ea typeface="Calibri" panose="020F0502020204030204" pitchFamily="34" charset="0"/>
                <a:cs typeface="Arial" panose="020B0604020202020204" pitchFamily="34" charset="0"/>
              </a:rPr>
              <a:t>الإمتياز قبل تدخل </a:t>
            </a:r>
            <a:r>
              <a:rPr lang="ar-DZ" sz="2800" dirty="0">
                <a:effectLst/>
                <a:latin typeface="Calibri" panose="020F0502020204030204" pitchFamily="34" charset="0"/>
                <a:ea typeface="Calibri" panose="020F0502020204030204" pitchFamily="34" charset="0"/>
                <a:cs typeface="Arial" panose="020B0604020202020204" pitchFamily="34" charset="0"/>
              </a:rPr>
              <a:t>المنشور</a:t>
            </a:r>
            <a:r>
              <a:rPr lang="ar-DZ" sz="2400" dirty="0">
                <a:effectLst/>
                <a:latin typeface="Calibri" panose="020F0502020204030204" pitchFamily="34" charset="0"/>
                <a:ea typeface="Calibri" panose="020F0502020204030204" pitchFamily="34" charset="0"/>
                <a:cs typeface="Arial" panose="020B0604020202020204" pitchFamily="34" charset="0"/>
              </a:rPr>
              <a:t> </a:t>
            </a:r>
            <a:endParaRPr lang="ar-DZ" sz="2400" dirty="0" smtClean="0">
              <a:effectLst/>
              <a:latin typeface="Calibri" panose="020F0502020204030204" pitchFamily="34" charset="0"/>
              <a:ea typeface="Calibri" panose="020F0502020204030204" pitchFamily="34" charset="0"/>
              <a:cs typeface="Arial" panose="020B0604020202020204" pitchFamily="34" charset="0"/>
            </a:endParaRPr>
          </a:p>
          <a:p>
            <a:pPr marL="0" indent="0" algn="r" rtl="1">
              <a:spcAft>
                <a:spcPts val="1000"/>
              </a:spcAft>
              <a:buNone/>
            </a:pPr>
            <a:r>
              <a:rPr lang="ar-DZ" sz="2400" dirty="0" err="1" smtClean="0">
                <a:latin typeface="Calibri" panose="020F0502020204030204" pitchFamily="34" charset="0"/>
                <a:cs typeface="Arial" panose="020B0604020202020204" pitchFamily="34" charset="0"/>
              </a:rPr>
              <a:t>2 </a:t>
            </a:r>
            <a:r>
              <a:rPr lang="ar-DZ" sz="2400" dirty="0">
                <a:latin typeface="Calibri" panose="020F0502020204030204" pitchFamily="34" charset="0"/>
                <a:cs typeface="Arial" panose="020B0604020202020204" pitchFamily="34" charset="0"/>
              </a:rPr>
              <a:t>- التنازل عن المشاركة في العمل الفلاحي: وهذا ما </a:t>
            </a:r>
            <a:r>
              <a:rPr lang="ar-DZ" sz="2400" dirty="0">
                <a:effectLst/>
                <a:latin typeface="Calibri" panose="020F0502020204030204" pitchFamily="34" charset="0"/>
                <a:ea typeface="Calibri" panose="020F0502020204030204" pitchFamily="34" charset="0"/>
                <a:cs typeface="Arial" panose="020B0604020202020204" pitchFamily="34" charset="0"/>
              </a:rPr>
              <a:t>يستشف عن غياب صاحب </a:t>
            </a:r>
            <a:r>
              <a:rPr lang="ar-DZ" sz="2400" dirty="0" smtClean="0">
                <a:effectLst/>
                <a:latin typeface="Calibri" panose="020F0502020204030204" pitchFamily="34" charset="0"/>
                <a:ea typeface="Calibri" panose="020F0502020204030204" pitchFamily="34" charset="0"/>
                <a:cs typeface="Arial" panose="020B0604020202020204" pitchFamily="34" charset="0"/>
              </a:rPr>
              <a:t>حق الامتياز </a:t>
            </a:r>
            <a:r>
              <a:rPr lang="ar-DZ" sz="2400" dirty="0">
                <a:effectLst/>
                <a:latin typeface="Calibri" panose="020F0502020204030204" pitchFamily="34" charset="0"/>
                <a:ea typeface="Calibri" panose="020F0502020204030204" pitchFamily="34" charset="0"/>
                <a:cs typeface="Arial" panose="020B0604020202020204" pitchFamily="34" charset="0"/>
              </a:rPr>
              <a:t>بصفة دائمة عن العمل في المستثمرة و امتلاك الشريك لوكالة فيها تفويض للمهام تصل إلى حد التصرف في نسبة 34</a:t>
            </a:r>
            <a:r>
              <a:rPr lang="fr-FR" sz="2400" dirty="0">
                <a:effectLst/>
                <a:latin typeface="Calibri" panose="020F0502020204030204" pitchFamily="34" charset="0"/>
                <a:ea typeface="Calibri" panose="020F0502020204030204" pitchFamily="34" charset="0"/>
                <a:cs typeface="Arial" panose="020B0604020202020204" pitchFamily="34" charset="0"/>
              </a:rPr>
              <a:t>%</a:t>
            </a:r>
            <a:r>
              <a:rPr lang="ar-DZ" sz="2400" dirty="0">
                <a:effectLst/>
                <a:latin typeface="Calibri" panose="020F0502020204030204" pitchFamily="34" charset="0"/>
                <a:ea typeface="Calibri" panose="020F0502020204030204" pitchFamily="34" charset="0"/>
                <a:cs typeface="Arial" panose="020B0604020202020204" pitchFamily="34" charset="0"/>
              </a:rPr>
              <a:t> الخاصة به,</a:t>
            </a:r>
          </a:p>
          <a:p>
            <a:pPr marL="0" lvl="0" indent="0" algn="r" rtl="1">
              <a:spcAft>
                <a:spcPts val="1000"/>
              </a:spcAft>
              <a:buNone/>
            </a:pPr>
            <a:r>
              <a:rPr lang="ar-DZ" sz="2400" dirty="0">
                <a:latin typeface="Calibri" panose="020F0502020204030204" pitchFamily="34" charset="0"/>
                <a:ea typeface="Calibri" panose="020F0502020204030204" pitchFamily="34" charset="0"/>
                <a:cs typeface="Arial" panose="020B0604020202020204" pitchFamily="34" charset="0"/>
              </a:rPr>
              <a:t> </a:t>
            </a:r>
            <a:r>
              <a:rPr lang="ar-DZ" sz="2400" b="1" dirty="0">
                <a:latin typeface="Calibri" panose="020F0502020204030204" pitchFamily="34" charset="0"/>
                <a:ea typeface="Calibri" panose="020F0502020204030204" pitchFamily="34" charset="0"/>
                <a:cs typeface="Arial" panose="020B0604020202020204" pitchFamily="34" charset="0"/>
              </a:rPr>
              <a:t>رابعا: تعرض صاحب الإمتياز للشريك للعمل </a:t>
            </a:r>
            <a:r>
              <a:rPr lang="ar-DZ" sz="2400" b="1" dirty="0">
                <a:effectLst/>
                <a:latin typeface="Calibri" panose="020F0502020204030204" pitchFamily="34" charset="0"/>
                <a:ea typeface="Calibri" panose="020F0502020204030204" pitchFamily="34" charset="0"/>
                <a:cs typeface="Arial" panose="020B0604020202020204" pitchFamily="34" charset="0"/>
              </a:rPr>
              <a:t> في المستثمرة </a:t>
            </a:r>
            <a:r>
              <a:rPr lang="ar-DZ" sz="2400" b="1" dirty="0" err="1">
                <a:effectLst/>
                <a:latin typeface="Calibri" panose="020F0502020204030204" pitchFamily="34" charset="0"/>
                <a:ea typeface="Calibri" panose="020F0502020204030204" pitchFamily="34" charset="0"/>
                <a:cs typeface="Arial" panose="020B0604020202020204" pitchFamily="34" charset="0"/>
              </a:rPr>
              <a:t>الفلاحية </a:t>
            </a:r>
            <a:r>
              <a:rPr lang="ar-DZ" sz="2400" b="1" dirty="0">
                <a:effectLst/>
                <a:latin typeface="Calibri" panose="020F0502020204030204" pitchFamily="34" charset="0"/>
                <a:ea typeface="Calibri" panose="020F0502020204030204" pitchFamily="34" charset="0"/>
                <a:cs typeface="Arial" panose="020B0604020202020204" pitchFamily="34" charset="0"/>
              </a:rPr>
              <a:t>:</a:t>
            </a:r>
            <a:r>
              <a:rPr lang="ar-DZ" sz="2400" dirty="0">
                <a:effectLst/>
                <a:latin typeface="Calibri" panose="020F0502020204030204" pitchFamily="34" charset="0"/>
                <a:ea typeface="Calibri" panose="020F0502020204030204" pitchFamily="34" charset="0"/>
                <a:cs typeface="Arial" panose="020B0604020202020204" pitchFamily="34" charset="0"/>
              </a:rPr>
              <a:t> تحايل صاحب الإمتياز على الشريك بعد تجسيد الإستثمار على أرض الواقع ليعرقله على مواصلة العمل بالمستثمرة الشيء الذي يؤدي بالشريك إلى لجوئه إلى الجهات القضائية لتمكينه من </a:t>
            </a:r>
            <a:r>
              <a:rPr lang="ar-DZ" sz="2400" dirty="0" smtClean="0">
                <a:effectLst/>
                <a:latin typeface="Calibri" panose="020F0502020204030204" pitchFamily="34" charset="0"/>
                <a:ea typeface="Calibri" panose="020F0502020204030204" pitchFamily="34" charset="0"/>
                <a:cs typeface="Arial" panose="020B0604020202020204" pitchFamily="34" charset="0"/>
              </a:rPr>
              <a:t>استغلال </a:t>
            </a:r>
            <a:r>
              <a:rPr lang="ar-DZ" sz="2400" dirty="0">
                <a:effectLst/>
                <a:latin typeface="Calibri" panose="020F0502020204030204" pitchFamily="34" charset="0"/>
                <a:ea typeface="Calibri" panose="020F0502020204030204" pitchFamily="34" charset="0"/>
                <a:cs typeface="Arial" panose="020B0604020202020204" pitchFamily="34" charset="0"/>
              </a:rPr>
              <a:t>المستثمرة ,مما يفسر تراجع ضمني لصاحب الإمتياز عن الشراكة.</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FF410B6C-4D0A-41ED-9AC6-5C3722223B08}"/>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35</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3313086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F809F8DD-8472-4B24-A321-184DDC098A95}"/>
              </a:ext>
            </a:extLst>
          </p:cNvPr>
          <p:cNvSpPr>
            <a:spLocks noGrp="1"/>
          </p:cNvSpPr>
          <p:nvPr>
            <p:ph type="title"/>
          </p:nvPr>
        </p:nvSpPr>
        <p:spPr/>
        <p:txBody>
          <a:bodyPr/>
          <a:lstStyle/>
          <a:p>
            <a:r>
              <a:rPr lang="ar-DZ" dirty="0"/>
              <a:t>الخاتمة</a:t>
            </a:r>
            <a:endParaRPr lang="fr-FR" dirty="0"/>
          </a:p>
        </p:txBody>
      </p:sp>
      <p:sp>
        <p:nvSpPr>
          <p:cNvPr id="3" name="Espace réservé du contenu 2">
            <a:extLst>
              <a:ext uri="{FF2B5EF4-FFF2-40B4-BE49-F238E27FC236}">
                <a16:creationId xmlns="" xmlns:a16="http://schemas.microsoft.com/office/drawing/2014/main" id="{7D1F82F3-EA36-4F31-93F2-55BBA5AC714C}"/>
              </a:ext>
            </a:extLst>
          </p:cNvPr>
          <p:cNvSpPr>
            <a:spLocks noGrp="1"/>
          </p:cNvSpPr>
          <p:nvPr>
            <p:ph idx="1"/>
          </p:nvPr>
        </p:nvSpPr>
        <p:spPr/>
        <p:txBody>
          <a:bodyPr/>
          <a:lstStyle/>
          <a:p>
            <a:pPr marL="0" indent="449580" algn="just" rtl="1">
              <a:spcBef>
                <a:spcPts val="0"/>
              </a:spcBef>
            </a:pPr>
            <a:r>
              <a:rPr lang="ar-DZ" sz="2500" dirty="0">
                <a:effectLst/>
                <a:latin typeface="Calibri" panose="020F0502020204030204" pitchFamily="34" charset="0"/>
                <a:ea typeface="Calibri" panose="020F0502020204030204" pitchFamily="34" charset="0"/>
                <a:cs typeface="Simplified Arabic" panose="02020603050405020304" pitchFamily="18" charset="-78"/>
              </a:rPr>
              <a:t>ان تجربة الشراكة المنصوص عليها في قانون10-03 لم توفر للاقتصاد الوطني القيمة المضافة المنتظرة ولم تحض بالتقنية والتكنولوجيا التي صارت تدار بها الفلاحة اليوم على المستوى العالمي  ولم تشكل ضمان لاستقطاب المستثمرين فهو لا يحمي الاموال الضخمة للشريك نتيجة ضمور التشريعات القانونية والتنظيمية اذ تفتقد للفعالية والتخطيط الاستراتيجي في مثل هذا الشأن فقد نص على عقد الشراكة في مادة واحدة فقط دون تبيان الشروط والالتزامات والمسؤوليات التي تقع على الأطراف اذ غالبا ما تضمن عقد الشراكة في طياته عقود صورية تتضمن البيع أو الايجار الشيء الذي يتناقض مع الهدف الأساسي لعقد الشراكة التي سطرته الدولة في هذا القطاع وهو تثمين القدرات الانتاجية  ورفع الإنتاج لتحقيق الأمن الغذائي وهذا ما نص عليه القانون 10-03 السالف الذكر .</a:t>
            </a:r>
            <a:endParaRPr lang="fr-FR" sz="2500" dirty="0">
              <a:effectLst/>
              <a:latin typeface="Calibri" panose="020F0502020204030204" pitchFamily="34" charset="0"/>
              <a:ea typeface="Calibri" panose="020F0502020204030204" pitchFamily="34" charset="0"/>
              <a:cs typeface="Arial" panose="020B0604020202020204" pitchFamily="34" charset="0"/>
            </a:endParaRPr>
          </a:p>
          <a:p>
            <a:pPr marL="0" algn="just" rtl="1">
              <a:spcBef>
                <a:spcPts val="0"/>
              </a:spcBef>
            </a:pPr>
            <a:r>
              <a:rPr lang="ar-DZ" sz="2500" dirty="0">
                <a:effectLst/>
                <a:latin typeface="Calibri" panose="020F0502020204030204" pitchFamily="34" charset="0"/>
                <a:ea typeface="Calibri" panose="020F0502020204030204" pitchFamily="34" charset="0"/>
                <a:cs typeface="Simplified Arabic" panose="02020603050405020304" pitchFamily="18" charset="-78"/>
              </a:rPr>
              <a:t>فعلى المشرع ان يتبنى اطر جديدة تحمي مصلحة الطرفين لإعطاء الامن القانوني والتعاقدي للأطراف فعليه ان يفكر في اموال الشريك ايضا لاستقرار المعاملات من خلال وجود نظام قانوني ينظم صيغة الشراكة ويحدد الحقوق والمسؤوليات في استغلال الارض  وازالة التناقضات فيما بينها كخطوة أولى</a:t>
            </a:r>
            <a:endParaRPr lang="fr-FR" sz="25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a:extLst>
              <a:ext uri="{FF2B5EF4-FFF2-40B4-BE49-F238E27FC236}">
                <a16:creationId xmlns="" xmlns:a16="http://schemas.microsoft.com/office/drawing/2014/main" id="{35876A00-5449-4682-98AE-52A04C7FCED4}"/>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36</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343877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926CE4C4-8C76-4204-843A-07B67827BF01}"/>
              </a:ext>
            </a:extLst>
          </p:cNvPr>
          <p:cNvSpPr>
            <a:spLocks noGrp="1"/>
          </p:cNvSpPr>
          <p:nvPr>
            <p:ph type="title"/>
          </p:nvPr>
        </p:nvSpPr>
        <p:spPr/>
        <p:txBody>
          <a:bodyPr/>
          <a:lstStyle/>
          <a:p>
            <a:r>
              <a:rPr lang="ar-DZ" dirty="0"/>
              <a:t>الخاتمة</a:t>
            </a:r>
            <a:endParaRPr lang="fr-FR" dirty="0"/>
          </a:p>
        </p:txBody>
      </p:sp>
      <p:sp>
        <p:nvSpPr>
          <p:cNvPr id="3" name="Espace réservé du contenu 2">
            <a:extLst>
              <a:ext uri="{FF2B5EF4-FFF2-40B4-BE49-F238E27FC236}">
                <a16:creationId xmlns="" xmlns:a16="http://schemas.microsoft.com/office/drawing/2014/main" id="{2238B7EE-A214-4779-B8FD-C65972B2365B}"/>
              </a:ext>
            </a:extLst>
          </p:cNvPr>
          <p:cNvSpPr>
            <a:spLocks noGrp="1"/>
          </p:cNvSpPr>
          <p:nvPr>
            <p:ph idx="1"/>
          </p:nvPr>
        </p:nvSpPr>
        <p:spPr/>
        <p:txBody>
          <a:bodyPr/>
          <a:lstStyle/>
          <a:p>
            <a:pPr marL="6985" algn="just" rtl="1">
              <a:lnSpc>
                <a:spcPct val="150000"/>
              </a:lnSpc>
            </a:pPr>
            <a:r>
              <a:rPr lang="ar-DZ" sz="2600" dirty="0">
                <a:effectLst/>
                <a:latin typeface="Calibri" panose="020F0502020204030204" pitchFamily="34" charset="0"/>
                <a:ea typeface="Calibri" panose="020F0502020204030204" pitchFamily="34" charset="0"/>
                <a:cs typeface="Simplified Arabic" panose="02020603050405020304" pitchFamily="18" charset="-78"/>
              </a:rPr>
              <a:t>ثانيا اذا ارادت الحكومة استقطاب الاموال الضخمة للاستثمار في القطاع الفلاحي لابد من توفير ضمان قانوني لذلك ولن يتأتى الا بإدراج الرقابة القبلية للديوان الوطني للفلاحة لعقود </a:t>
            </a:r>
            <a:r>
              <a:rPr lang="ar-DZ" sz="2600" dirty="0" smtClean="0">
                <a:effectLst/>
                <a:latin typeface="Calibri" panose="020F0502020204030204" pitchFamily="34" charset="0"/>
                <a:ea typeface="Calibri" panose="020F0502020204030204" pitchFamily="34" charset="0"/>
                <a:cs typeface="Simplified Arabic" panose="02020603050405020304" pitchFamily="18" charset="-78"/>
              </a:rPr>
              <a:t>الشراكة </a:t>
            </a:r>
            <a:r>
              <a:rPr lang="ar-DZ" sz="2600" dirty="0">
                <a:effectLst/>
                <a:latin typeface="Calibri" panose="020F0502020204030204" pitchFamily="34" charset="0"/>
                <a:ea typeface="Calibri" panose="020F0502020204030204" pitchFamily="34" charset="0"/>
                <a:cs typeface="Simplified Arabic" panose="02020603050405020304" pitchFamily="18" charset="-78"/>
              </a:rPr>
              <a:t>لحماية الشريك من تدليس صاحب الامتياز في حالة اخلاله بالتزاماته المنصوص عليها في دفتر الشروط التي تنجر عنها الفسح المنفرد للعقد من طرف مديرية املاك الدولة وهذه الرقابة القبلية للديوان تقابلها التزام مديرية املاك الدولة بالتعويض في حالة الفسخ الانفرادي لعقد الامتياز لكل من </a:t>
            </a:r>
            <a:r>
              <a:rPr lang="ar-DZ" sz="2600" dirty="0" smtClean="0">
                <a:effectLst/>
                <a:latin typeface="Calibri" panose="020F0502020204030204" pitchFamily="34" charset="0"/>
                <a:ea typeface="Calibri" panose="020F0502020204030204" pitchFamily="34" charset="0"/>
                <a:cs typeface="Simplified Arabic" panose="02020603050405020304" pitchFamily="18" charset="-78"/>
              </a:rPr>
              <a:t>صاحب حق </a:t>
            </a:r>
            <a:r>
              <a:rPr lang="ar-DZ" sz="2600" dirty="0">
                <a:effectLst/>
                <a:latin typeface="Calibri" panose="020F0502020204030204" pitchFamily="34" charset="0"/>
                <a:ea typeface="Calibri" panose="020F0502020204030204" pitchFamily="34" charset="0"/>
                <a:cs typeface="Simplified Arabic" panose="02020603050405020304" pitchFamily="18" charset="-78"/>
              </a:rPr>
              <a:t>الامتياز والشريك على استثماراتهم التي حققوها على الارض .و من جهة اخرى الرقابة القبلية لعقد الشراكة تحمي كذلك عدم تبني استثمارات تغير من الوجهة الفلاحية للأرض قبل تجسيدها على ارض الواقع لتفادي الخسائر . </a:t>
            </a:r>
            <a:endParaRPr lang="fr-FR" sz="26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sz="2200" dirty="0"/>
          </a:p>
        </p:txBody>
      </p:sp>
      <p:sp>
        <p:nvSpPr>
          <p:cNvPr id="4" name="Espace réservé du numéro de diapositive 3">
            <a:extLst>
              <a:ext uri="{FF2B5EF4-FFF2-40B4-BE49-F238E27FC236}">
                <a16:creationId xmlns="" xmlns:a16="http://schemas.microsoft.com/office/drawing/2014/main" id="{0D53E8C4-D00F-4FE5-8FF5-C727F3797311}"/>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37</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11150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3A5B5E7-11E8-4267-8B47-93C34C9FA660}"/>
              </a:ext>
            </a:extLst>
          </p:cNvPr>
          <p:cNvSpPr>
            <a:spLocks noGrp="1"/>
          </p:cNvSpPr>
          <p:nvPr>
            <p:ph type="title"/>
          </p:nvPr>
        </p:nvSpPr>
        <p:spPr/>
        <p:txBody>
          <a:bodyPr/>
          <a:lstStyle/>
          <a:p>
            <a:r>
              <a:rPr lang="ar-DZ" dirty="0"/>
              <a:t>الخاتمة</a:t>
            </a:r>
            <a:endParaRPr lang="fr-FR" dirty="0"/>
          </a:p>
        </p:txBody>
      </p:sp>
      <p:sp>
        <p:nvSpPr>
          <p:cNvPr id="3" name="Espace réservé du contenu 2">
            <a:extLst>
              <a:ext uri="{FF2B5EF4-FFF2-40B4-BE49-F238E27FC236}">
                <a16:creationId xmlns="" xmlns:a16="http://schemas.microsoft.com/office/drawing/2014/main" id="{F3E29E7E-BF08-43B1-9559-EA9E801E9EC4}"/>
              </a:ext>
            </a:extLst>
          </p:cNvPr>
          <p:cNvSpPr>
            <a:spLocks noGrp="1"/>
          </p:cNvSpPr>
          <p:nvPr>
            <p:ph idx="1"/>
          </p:nvPr>
        </p:nvSpPr>
        <p:spPr>
          <a:xfrm>
            <a:off x="396240" y="1240156"/>
            <a:ext cx="11201400" cy="5343524"/>
          </a:xfrm>
        </p:spPr>
        <p:txBody>
          <a:bodyPr/>
          <a:lstStyle/>
          <a:p>
            <a:pPr marL="0" indent="0" algn="just" rtl="1">
              <a:spcBef>
                <a:spcPts val="0"/>
              </a:spcBef>
            </a:pPr>
            <a:r>
              <a:rPr lang="ar-DZ" sz="2600" dirty="0">
                <a:effectLst/>
                <a:latin typeface="Calibri" panose="020F0502020204030204" pitchFamily="34" charset="0"/>
                <a:ea typeface="Calibri" panose="020F0502020204030204" pitchFamily="34" charset="0"/>
                <a:cs typeface="Simplified Arabic" panose="02020603050405020304" pitchFamily="18" charset="-78"/>
              </a:rPr>
              <a:t>ثالثا: كما لابد أن يتضمن عقد الامتياز انه في حالة إخلال صاحب الامتياز بالتزاماته خصوصا عند البيع الصوري أو الإيجار لعقد الامتياز يحول تلقائيا الى الشريك الذي يستغل فعليا قطعة الأرض هذا الشيء يدفع بصاحب الامتياز الى التفكير ألف مرة لإبرام عقد شراكة صوري </a:t>
            </a:r>
            <a:r>
              <a:rPr lang="ar-DZ" sz="2600" dirty="0" smtClean="0">
                <a:effectLst/>
                <a:latin typeface="Calibri" panose="020F0502020204030204" pitchFamily="34" charset="0"/>
                <a:ea typeface="Calibri" panose="020F0502020204030204" pitchFamily="34" charset="0"/>
                <a:cs typeface="Simplified Arabic" panose="02020603050405020304" pitchFamily="18" charset="-78"/>
              </a:rPr>
              <a:t>لأنه </a:t>
            </a:r>
            <a:r>
              <a:rPr lang="ar-DZ" sz="2600" dirty="0">
                <a:effectLst/>
                <a:latin typeface="Calibri" panose="020F0502020204030204" pitchFamily="34" charset="0"/>
                <a:ea typeface="Calibri" panose="020F0502020204030204" pitchFamily="34" charset="0"/>
                <a:cs typeface="Simplified Arabic" panose="02020603050405020304" pitchFamily="18" charset="-78"/>
              </a:rPr>
              <a:t>أمام احتمال فقدان حق الامتياز وتحويله للشريك .فعقد الامتياز يعتبر سند رسمي حائز لحجية ما تضمنه حتى يكون حجة ضد الطرف المخل و </a:t>
            </a:r>
            <a:r>
              <a:rPr lang="ar-DZ" sz="2600" dirty="0" smtClean="0">
                <a:effectLst/>
                <a:latin typeface="Calibri" panose="020F0502020204030204" pitchFamily="34" charset="0"/>
                <a:ea typeface="Calibri" panose="020F0502020204030204" pitchFamily="34" charset="0"/>
                <a:cs typeface="Simplified Arabic" panose="02020603050405020304" pitchFamily="18" charset="-78"/>
              </a:rPr>
              <a:t>لا يعتد </a:t>
            </a:r>
            <a:r>
              <a:rPr lang="ar-DZ" sz="2600" dirty="0">
                <a:effectLst/>
                <a:latin typeface="Calibri" panose="020F0502020204030204" pitchFamily="34" charset="0"/>
                <a:ea typeface="Calibri" panose="020F0502020204030204" pitchFamily="34" charset="0"/>
                <a:cs typeface="Simplified Arabic" panose="02020603050405020304" pitchFamily="18" charset="-78"/>
              </a:rPr>
              <a:t>بجهل القانون من طرفه</a:t>
            </a:r>
            <a:endParaRPr lang="fr-FR" sz="2600" dirty="0">
              <a:effectLst/>
              <a:latin typeface="Calibri" panose="020F0502020204030204" pitchFamily="34" charset="0"/>
              <a:ea typeface="Calibri" panose="020F0502020204030204" pitchFamily="34" charset="0"/>
              <a:cs typeface="Arial" panose="020B0604020202020204" pitchFamily="34" charset="0"/>
            </a:endParaRPr>
          </a:p>
          <a:p>
            <a:pPr marL="0" indent="0" algn="just" rtl="1">
              <a:spcBef>
                <a:spcPts val="0"/>
              </a:spcBef>
            </a:pPr>
            <a:r>
              <a:rPr lang="ar-DZ" sz="2600" dirty="0" smtClean="0">
                <a:effectLst/>
                <a:latin typeface="Calibri" panose="020F0502020204030204" pitchFamily="34" charset="0"/>
                <a:ea typeface="Calibri" panose="020F0502020204030204" pitchFamily="34" charset="0"/>
                <a:cs typeface="Simplified Arabic" panose="02020603050405020304" pitchFamily="18" charset="-78"/>
              </a:rPr>
              <a:t>رابعا: </a:t>
            </a:r>
            <a:r>
              <a:rPr lang="ar-DZ" sz="2600" dirty="0">
                <a:effectLst/>
                <a:latin typeface="Calibri" panose="020F0502020204030204" pitchFamily="34" charset="0"/>
                <a:ea typeface="Calibri" panose="020F0502020204030204" pitchFamily="34" charset="0"/>
                <a:cs typeface="Simplified Arabic" panose="02020603050405020304" pitchFamily="18" charset="-78"/>
              </a:rPr>
              <a:t>للقضاء على البيوعات الصورية أو الايجار  وعدم استغلال الأراضي الفلاحية من قبل اصحاب الامتياز التي بقيت مهملة دون استغلال أو التي تم استرجاعها من قبل مديرية املاك الدولة وبقيت حبيسة اعادة توزيعا وذلك بفتح المجال الى التنازل عن حق الامتياز للمستثمرين بوجه عام دون تحديد صفة الفلاح الذين يرغبون حقا في استغلال الأراضي الفلاحية  خصوصا مع تبني المشرع لفكرة المستثمر الفلاحي بدلا من فكرة الفلاح المنتج الذي يقتصر دوره على تلبية حاجاته </a:t>
            </a:r>
            <a:r>
              <a:rPr lang="ar-DZ" sz="2600" dirty="0" err="1">
                <a:effectLst/>
                <a:latin typeface="Calibri" panose="020F0502020204030204" pitchFamily="34" charset="0"/>
                <a:ea typeface="Calibri" panose="020F0502020204030204" pitchFamily="34" charset="0"/>
                <a:cs typeface="Simplified Arabic" panose="02020603050405020304" pitchFamily="18" charset="-78"/>
              </a:rPr>
              <a:t>العائلية </a:t>
            </a:r>
            <a:r>
              <a:rPr lang="ar-DZ" sz="2600" dirty="0" err="1" smtClean="0">
                <a:effectLst/>
                <a:latin typeface="Calibri" panose="020F0502020204030204" pitchFamily="34" charset="0"/>
                <a:ea typeface="Calibri" panose="020F0502020204030204" pitchFamily="34" charset="0"/>
                <a:cs typeface="Simplified Arabic" panose="02020603050405020304" pitchFamily="18" charset="-78"/>
              </a:rPr>
              <a:t>.</a:t>
            </a:r>
            <a:endParaRPr lang="ar-DZ" sz="2600" dirty="0" smtClean="0">
              <a:effectLst/>
              <a:latin typeface="Calibri" panose="020F0502020204030204" pitchFamily="34" charset="0"/>
              <a:ea typeface="Calibri" panose="020F0502020204030204" pitchFamily="34" charset="0"/>
              <a:cs typeface="Simplified Arabic" panose="02020603050405020304" pitchFamily="18" charset="-78"/>
            </a:endParaRPr>
          </a:p>
          <a:p>
            <a:pPr marL="0" indent="0" algn="just" rtl="1">
              <a:spcBef>
                <a:spcPts val="0"/>
              </a:spcBef>
            </a:pPr>
            <a:r>
              <a:rPr lang="ar-DZ" sz="2600" dirty="0" smtClean="0">
                <a:latin typeface="Calibri" panose="020F0502020204030204" pitchFamily="34" charset="0"/>
                <a:ea typeface="Calibri" panose="020F0502020204030204" pitchFamily="34" charset="0"/>
                <a:cs typeface="Simplified Arabic" panose="02020603050405020304" pitchFamily="18" charset="-78"/>
              </a:rPr>
              <a:t>خامسا: تقييم حق الامتياز يكون من طرف الديوان الوطني للأراضي الفلاحية وليس من طرف خبير عقاري</a:t>
            </a:r>
            <a:endParaRPr lang="fr-FR" sz="2600" dirty="0">
              <a:effectLst/>
              <a:latin typeface="Calibri" panose="020F0502020204030204" pitchFamily="34" charset="0"/>
              <a:ea typeface="Calibri" panose="020F0502020204030204" pitchFamily="34" charset="0"/>
              <a:cs typeface="Arial" panose="020B0604020202020204" pitchFamily="34" charset="0"/>
            </a:endParaRPr>
          </a:p>
          <a:p>
            <a:pPr algn="r" rtl="1"/>
            <a:endParaRPr lang="fr-FR" sz="2600" dirty="0"/>
          </a:p>
        </p:txBody>
      </p:sp>
      <p:sp>
        <p:nvSpPr>
          <p:cNvPr id="4" name="Espace réservé du numéro de diapositive 3">
            <a:extLst>
              <a:ext uri="{FF2B5EF4-FFF2-40B4-BE49-F238E27FC236}">
                <a16:creationId xmlns="" xmlns:a16="http://schemas.microsoft.com/office/drawing/2014/main" id="{23FEC701-571B-4804-9B09-8F143D422771}"/>
              </a:ext>
            </a:extLst>
          </p:cNvPr>
          <p:cNvSpPr>
            <a:spLocks noGrp="1"/>
          </p:cNvSpPr>
          <p:nvPr>
            <p:ph type="sldNum" sz="quarter" idx="12"/>
          </p:nvPr>
        </p:nvSpPr>
        <p:spPr>
          <a:xfrm>
            <a:off x="11241248" y="6323013"/>
            <a:ext cx="402537" cy="290512"/>
          </a:xfrm>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38</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562676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AF32833F-9B0D-C44F-DECC-130CD160E311}"/>
              </a:ext>
            </a:extLst>
          </p:cNvPr>
          <p:cNvSpPr>
            <a:spLocks noGrp="1"/>
          </p:cNvSpPr>
          <p:nvPr>
            <p:ph type="title"/>
          </p:nvPr>
        </p:nvSpPr>
        <p:spPr/>
        <p:txBody>
          <a:bodyPr/>
          <a:lstStyle/>
          <a:p>
            <a:r>
              <a:rPr lang="ar-DZ" dirty="0"/>
              <a:t>التوصيات عامة </a:t>
            </a:r>
            <a:endParaRPr lang="x-none" dirty="0"/>
          </a:p>
        </p:txBody>
      </p:sp>
      <p:sp>
        <p:nvSpPr>
          <p:cNvPr id="3" name="Espace réservé du contenu 2">
            <a:extLst>
              <a:ext uri="{FF2B5EF4-FFF2-40B4-BE49-F238E27FC236}">
                <a16:creationId xmlns="" xmlns:a16="http://schemas.microsoft.com/office/drawing/2014/main" id="{E3FF0B68-F78C-61DB-1824-A660F3F56894}"/>
              </a:ext>
            </a:extLst>
          </p:cNvPr>
          <p:cNvSpPr>
            <a:spLocks noGrp="1"/>
          </p:cNvSpPr>
          <p:nvPr>
            <p:ph idx="1"/>
          </p:nvPr>
        </p:nvSpPr>
        <p:spPr>
          <a:xfrm>
            <a:off x="609600" y="1170294"/>
            <a:ext cx="10972800" cy="613548"/>
          </a:xfrm>
        </p:spPr>
        <p:txBody>
          <a:bodyPr/>
          <a:lstStyle/>
          <a:p>
            <a:pPr algn="r" rtl="1"/>
            <a:r>
              <a:rPr lang="ar-DZ" sz="2400" dirty="0"/>
              <a:t>الشراكة الفلاحية بشكل عام تتطلب </a:t>
            </a:r>
            <a:endParaRPr lang="x-none" sz="2400" dirty="0"/>
          </a:p>
        </p:txBody>
      </p:sp>
      <p:sp>
        <p:nvSpPr>
          <p:cNvPr id="6" name="Freeform 5">
            <a:extLst>
              <a:ext uri="{FF2B5EF4-FFF2-40B4-BE49-F238E27FC236}">
                <a16:creationId xmlns="" xmlns:a16="http://schemas.microsoft.com/office/drawing/2014/main" id="{2A05C028-CCB5-1BA2-2F30-E22D6A51983E}"/>
              </a:ext>
            </a:extLst>
          </p:cNvPr>
          <p:cNvSpPr/>
          <p:nvPr/>
        </p:nvSpPr>
        <p:spPr bwMode="auto">
          <a:xfrm>
            <a:off x="832404" y="1941823"/>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blipFill rotWithShape="1">
            <a:blip r:embed="rId2" cstate="screen">
              <a:extLst>
                <a:ext uri="{28A0092B-C50C-407E-A947-70E740481C1C}">
                  <a14:useLocalDpi xmlns="" xmlns:a14="http://schemas.microsoft.com/office/drawing/2010/main"/>
                </a:ext>
              </a:extLst>
            </a:blip>
            <a:stretch>
              <a:fillRect/>
            </a:stretch>
          </a:blip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 name="Freeform 6">
            <a:extLst>
              <a:ext uri="{FF2B5EF4-FFF2-40B4-BE49-F238E27FC236}">
                <a16:creationId xmlns="" xmlns:a16="http://schemas.microsoft.com/office/drawing/2014/main" id="{EE0621A3-15FD-C142-68A3-46C69C0D2CD7}"/>
              </a:ext>
            </a:extLst>
          </p:cNvPr>
          <p:cNvSpPr/>
          <p:nvPr/>
        </p:nvSpPr>
        <p:spPr bwMode="auto">
          <a:xfrm>
            <a:off x="1205540" y="1694531"/>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6"/>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5">
            <a:extLst>
              <a:ext uri="{FF2B5EF4-FFF2-40B4-BE49-F238E27FC236}">
                <a16:creationId xmlns="" xmlns:a16="http://schemas.microsoft.com/office/drawing/2014/main" id="{86833B98-C5EE-910F-57D6-81E5708C490C}"/>
              </a:ext>
            </a:extLst>
          </p:cNvPr>
          <p:cNvSpPr/>
          <p:nvPr/>
        </p:nvSpPr>
        <p:spPr bwMode="auto">
          <a:xfrm>
            <a:off x="5131956" y="2089276"/>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blipFill rotWithShape="1">
            <a:blip r:embed="rId3" cstate="print"/>
            <a:stretch>
              <a:fillRect/>
            </a:stretch>
          </a:blip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a:extLst>
              <a:ext uri="{FF2B5EF4-FFF2-40B4-BE49-F238E27FC236}">
                <a16:creationId xmlns="" xmlns:a16="http://schemas.microsoft.com/office/drawing/2014/main" id="{B2CA7A45-08E6-E9B5-FC99-D1915E6106DD}"/>
              </a:ext>
            </a:extLst>
          </p:cNvPr>
          <p:cNvSpPr/>
          <p:nvPr/>
        </p:nvSpPr>
        <p:spPr bwMode="auto">
          <a:xfrm>
            <a:off x="5505090" y="1841984"/>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3"/>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5">
            <a:extLst>
              <a:ext uri="{FF2B5EF4-FFF2-40B4-BE49-F238E27FC236}">
                <a16:creationId xmlns="" xmlns:a16="http://schemas.microsoft.com/office/drawing/2014/main" id="{DEFA3C8F-B0E7-36FA-8D75-C0AC2DE0FEB7}"/>
              </a:ext>
            </a:extLst>
          </p:cNvPr>
          <p:cNvSpPr/>
          <p:nvPr/>
        </p:nvSpPr>
        <p:spPr bwMode="auto">
          <a:xfrm>
            <a:off x="9063306" y="2274895"/>
            <a:ext cx="2180118" cy="1943239"/>
          </a:xfrm>
          <a:custGeom>
            <a:avLst/>
            <a:gdLst>
              <a:gd name="T0" fmla="*/ 282 w 3216"/>
              <a:gd name="T1" fmla="*/ 0 h 2855"/>
              <a:gd name="T2" fmla="*/ 2934 w 3216"/>
              <a:gd name="T3" fmla="*/ 0 h 2855"/>
              <a:gd name="T4" fmla="*/ 3216 w 3216"/>
              <a:gd name="T5" fmla="*/ 282 h 2855"/>
              <a:gd name="T6" fmla="*/ 3216 w 3216"/>
              <a:gd name="T7" fmla="*/ 2006 h 2855"/>
              <a:gd name="T8" fmla="*/ 3043 w 3216"/>
              <a:gd name="T9" fmla="*/ 2266 h 2855"/>
              <a:gd name="T10" fmla="*/ 1717 w 3216"/>
              <a:gd name="T11" fmla="*/ 2825 h 2855"/>
              <a:gd name="T12" fmla="*/ 1498 w 3216"/>
              <a:gd name="T13" fmla="*/ 2825 h 2855"/>
              <a:gd name="T14" fmla="*/ 173 w 3216"/>
              <a:gd name="T15" fmla="*/ 2266 h 2855"/>
              <a:gd name="T16" fmla="*/ 0 w 3216"/>
              <a:gd name="T17" fmla="*/ 2006 h 2855"/>
              <a:gd name="T18" fmla="*/ 0 w 3216"/>
              <a:gd name="T19" fmla="*/ 282 h 2855"/>
              <a:gd name="T20" fmla="*/ 282 w 3216"/>
              <a:gd name="T21" fmla="*/ 0 h 2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16" h="2855">
                <a:moveTo>
                  <a:pt x="282" y="0"/>
                </a:moveTo>
                <a:lnTo>
                  <a:pt x="2934" y="0"/>
                </a:lnTo>
                <a:cubicBezTo>
                  <a:pt x="3089" y="0"/>
                  <a:pt x="3216" y="127"/>
                  <a:pt x="3216" y="282"/>
                </a:cubicBezTo>
                <a:lnTo>
                  <a:pt x="3216" y="2006"/>
                </a:lnTo>
                <a:cubicBezTo>
                  <a:pt x="3216" y="2122"/>
                  <a:pt x="3150" y="2221"/>
                  <a:pt x="3043" y="2266"/>
                </a:cubicBezTo>
                <a:lnTo>
                  <a:pt x="1717" y="2825"/>
                </a:lnTo>
                <a:cubicBezTo>
                  <a:pt x="1645" y="2855"/>
                  <a:pt x="1571" y="2855"/>
                  <a:pt x="1498" y="2825"/>
                </a:cubicBezTo>
                <a:lnTo>
                  <a:pt x="173" y="2266"/>
                </a:lnTo>
                <a:cubicBezTo>
                  <a:pt x="66" y="2221"/>
                  <a:pt x="0" y="2122"/>
                  <a:pt x="0" y="2006"/>
                </a:cubicBezTo>
                <a:lnTo>
                  <a:pt x="0" y="282"/>
                </a:lnTo>
                <a:cubicBezTo>
                  <a:pt x="0" y="127"/>
                  <a:pt x="127" y="0"/>
                  <a:pt x="282" y="0"/>
                </a:cubicBezTo>
                <a:close/>
              </a:path>
            </a:pathLst>
          </a:custGeom>
          <a:blipFill rotWithShape="1">
            <a:blip r:embed="rId4" cstate="screen">
              <a:extLst>
                <a:ext uri="{28A0092B-C50C-407E-A947-70E740481C1C}">
                  <a14:useLocalDpi xmlns="" xmlns:a14="http://schemas.microsoft.com/office/drawing/2010/main"/>
                </a:ext>
              </a:extLst>
            </a:blip>
            <a:stretch>
              <a:fillRect/>
            </a:stretch>
          </a:blipFill>
          <a:ln w="19050">
            <a:gradFill flip="none" rotWithShape="1">
              <a:gsLst>
                <a:gs pos="0">
                  <a:schemeClr val="bg1">
                    <a:lumMod val="75000"/>
                  </a:schemeClr>
                </a:gs>
                <a:gs pos="100000">
                  <a:schemeClr val="bg1"/>
                </a:gs>
              </a:gsLst>
              <a:lin ang="2700000" scaled="1"/>
              <a:tileRect/>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1" name="Freeform 6">
            <a:extLst>
              <a:ext uri="{FF2B5EF4-FFF2-40B4-BE49-F238E27FC236}">
                <a16:creationId xmlns="" xmlns:a16="http://schemas.microsoft.com/office/drawing/2014/main" id="{51816B6C-76E9-F906-89D9-3E147548E025}"/>
              </a:ext>
            </a:extLst>
          </p:cNvPr>
          <p:cNvSpPr/>
          <p:nvPr/>
        </p:nvSpPr>
        <p:spPr bwMode="auto">
          <a:xfrm>
            <a:off x="9431509" y="2032920"/>
            <a:ext cx="1435943" cy="626784"/>
          </a:xfrm>
          <a:custGeom>
            <a:avLst/>
            <a:gdLst>
              <a:gd name="T0" fmla="*/ 106 w 2118"/>
              <a:gd name="T1" fmla="*/ 0 h 920"/>
              <a:gd name="T2" fmla="*/ 2012 w 2118"/>
              <a:gd name="T3" fmla="*/ 0 h 920"/>
              <a:gd name="T4" fmla="*/ 2118 w 2118"/>
              <a:gd name="T5" fmla="*/ 106 h 920"/>
              <a:gd name="T6" fmla="*/ 2118 w 2118"/>
              <a:gd name="T7" fmla="*/ 410 h 920"/>
              <a:gd name="T8" fmla="*/ 2053 w 2118"/>
              <a:gd name="T9" fmla="*/ 507 h 920"/>
              <a:gd name="T10" fmla="*/ 1100 w 2118"/>
              <a:gd name="T11" fmla="*/ 909 h 920"/>
              <a:gd name="T12" fmla="*/ 1018 w 2118"/>
              <a:gd name="T13" fmla="*/ 909 h 920"/>
              <a:gd name="T14" fmla="*/ 65 w 2118"/>
              <a:gd name="T15" fmla="*/ 507 h 920"/>
              <a:gd name="T16" fmla="*/ 0 w 2118"/>
              <a:gd name="T17" fmla="*/ 410 h 920"/>
              <a:gd name="T18" fmla="*/ 0 w 2118"/>
              <a:gd name="T19" fmla="*/ 106 h 920"/>
              <a:gd name="T20" fmla="*/ 106 w 2118"/>
              <a:gd name="T21" fmla="*/ 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8" h="920">
                <a:moveTo>
                  <a:pt x="106" y="0"/>
                </a:moveTo>
                <a:lnTo>
                  <a:pt x="2012" y="0"/>
                </a:lnTo>
                <a:cubicBezTo>
                  <a:pt x="2070" y="0"/>
                  <a:pt x="2118" y="48"/>
                  <a:pt x="2118" y="106"/>
                </a:cubicBezTo>
                <a:lnTo>
                  <a:pt x="2118" y="410"/>
                </a:lnTo>
                <a:cubicBezTo>
                  <a:pt x="2118" y="453"/>
                  <a:pt x="2093" y="490"/>
                  <a:pt x="2053" y="507"/>
                </a:cubicBezTo>
                <a:lnTo>
                  <a:pt x="1100" y="909"/>
                </a:lnTo>
                <a:cubicBezTo>
                  <a:pt x="1073" y="920"/>
                  <a:pt x="1045" y="920"/>
                  <a:pt x="1018" y="909"/>
                </a:cubicBezTo>
                <a:lnTo>
                  <a:pt x="65" y="507"/>
                </a:lnTo>
                <a:cubicBezTo>
                  <a:pt x="25" y="490"/>
                  <a:pt x="0" y="453"/>
                  <a:pt x="0" y="410"/>
                </a:cubicBezTo>
                <a:lnTo>
                  <a:pt x="0" y="106"/>
                </a:lnTo>
                <a:cubicBezTo>
                  <a:pt x="0" y="48"/>
                  <a:pt x="48" y="0"/>
                  <a:pt x="106" y="0"/>
                </a:cubicBezTo>
                <a:close/>
              </a:path>
            </a:pathLst>
          </a:custGeom>
          <a:solidFill>
            <a:schemeClr val="accent6"/>
          </a:solidFill>
          <a:ln w="31750">
            <a:gradFill flip="none" rotWithShape="1">
              <a:gsLst>
                <a:gs pos="0">
                  <a:schemeClr val="bg1"/>
                </a:gs>
                <a:gs pos="100000">
                  <a:schemeClr val="bg1">
                    <a:lumMod val="75000"/>
                  </a:schemeClr>
                </a:gs>
              </a:gsLst>
              <a:lin ang="5400000" scaled="0"/>
              <a:tileRect/>
            </a:gradFill>
          </a:ln>
          <a:effectLst>
            <a:outerShdw blurRad="228600" dist="762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8" name="Freeform 35">
            <a:extLst>
              <a:ext uri="{FF2B5EF4-FFF2-40B4-BE49-F238E27FC236}">
                <a16:creationId xmlns="" xmlns:a16="http://schemas.microsoft.com/office/drawing/2014/main" id="{F5A665D0-606A-3A59-E1A1-A317BCE22CDD}"/>
              </a:ext>
            </a:extLst>
          </p:cNvPr>
          <p:cNvSpPr>
            <a:spLocks noEditPoints="1"/>
          </p:cNvSpPr>
          <p:nvPr/>
        </p:nvSpPr>
        <p:spPr bwMode="auto">
          <a:xfrm>
            <a:off x="1753668" y="1766761"/>
            <a:ext cx="318539" cy="423139"/>
          </a:xfrm>
          <a:custGeom>
            <a:avLst/>
            <a:gdLst>
              <a:gd name="T0" fmla="*/ 73939 w 625"/>
              <a:gd name="T1" fmla="*/ 124194 h 852"/>
              <a:gd name="T2" fmla="*/ 62217 w 625"/>
              <a:gd name="T3" fmla="*/ 766762 h 852"/>
              <a:gd name="T4" fmla="*/ 563563 w 625"/>
              <a:gd name="T5" fmla="*/ 188091 h 852"/>
              <a:gd name="T6" fmla="*/ 520281 w 625"/>
              <a:gd name="T7" fmla="*/ 2015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9" name="组合 22">
            <a:extLst>
              <a:ext uri="{FF2B5EF4-FFF2-40B4-BE49-F238E27FC236}">
                <a16:creationId xmlns="" xmlns:a16="http://schemas.microsoft.com/office/drawing/2014/main" id="{1106BDF4-AF06-8C49-40CC-949FE9D12020}"/>
              </a:ext>
            </a:extLst>
          </p:cNvPr>
          <p:cNvGrpSpPr/>
          <p:nvPr/>
        </p:nvGrpSpPr>
        <p:grpSpPr>
          <a:xfrm>
            <a:off x="6036115" y="1960437"/>
            <a:ext cx="371800" cy="330383"/>
            <a:chOff x="6007636" y="4287159"/>
            <a:chExt cx="438051" cy="389258"/>
          </a:xfrm>
          <a:solidFill>
            <a:schemeClr val="tx1">
              <a:lumMod val="20000"/>
              <a:lumOff val="80000"/>
            </a:schemeClr>
          </a:solidFill>
        </p:grpSpPr>
        <p:sp>
          <p:nvSpPr>
            <p:cNvPr id="20" name="Freeform 824">
              <a:extLst>
                <a:ext uri="{FF2B5EF4-FFF2-40B4-BE49-F238E27FC236}">
                  <a16:creationId xmlns="" xmlns:a16="http://schemas.microsoft.com/office/drawing/2014/main" id="{9BAE47C2-F701-4265-3EB3-EC2E989E46C9}"/>
                </a:ext>
              </a:extLst>
            </p:cNvPr>
            <p:cNvSpPr>
              <a:spLocks noEditPoints="1"/>
            </p:cNvSpPr>
            <p:nvPr/>
          </p:nvSpPr>
          <p:spPr bwMode="auto">
            <a:xfrm>
              <a:off x="6007636" y="4287159"/>
              <a:ext cx="438051" cy="389258"/>
            </a:xfrm>
            <a:custGeom>
              <a:avLst/>
              <a:gdLst>
                <a:gd name="T0" fmla="*/ 166 w 171"/>
                <a:gd name="T1" fmla="*/ 0 h 152"/>
                <a:gd name="T2" fmla="*/ 6 w 171"/>
                <a:gd name="T3" fmla="*/ 0 h 152"/>
                <a:gd name="T4" fmla="*/ 0 w 171"/>
                <a:gd name="T5" fmla="*/ 5 h 152"/>
                <a:gd name="T6" fmla="*/ 0 w 171"/>
                <a:gd name="T7" fmla="*/ 146 h 152"/>
                <a:gd name="T8" fmla="*/ 6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5 w 171"/>
                <a:gd name="T25" fmla="*/ 19 h 152"/>
                <a:gd name="T26" fmla="*/ 132 w 171"/>
                <a:gd name="T27" fmla="*/ 12 h 152"/>
                <a:gd name="T28" fmla="*/ 111 w 171"/>
                <a:gd name="T29" fmla="*/ 12 h 152"/>
                <a:gd name="T30" fmla="*/ 118 w 171"/>
                <a:gd name="T31" fmla="*/ 19 h 152"/>
                <a:gd name="T32" fmla="*/ 111 w 171"/>
                <a:gd name="T33" fmla="*/ 26 h 152"/>
                <a:gd name="T34" fmla="*/ 103 w 171"/>
                <a:gd name="T35" fmla="*/ 19 h 152"/>
                <a:gd name="T36" fmla="*/ 111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6" y="0"/>
                    <a:pt x="6" y="0"/>
                    <a:pt x="6" y="0"/>
                  </a:cubicBezTo>
                  <a:cubicBezTo>
                    <a:pt x="3" y="0"/>
                    <a:pt x="0" y="2"/>
                    <a:pt x="0" y="5"/>
                  </a:cubicBezTo>
                  <a:cubicBezTo>
                    <a:pt x="0" y="146"/>
                    <a:pt x="0" y="146"/>
                    <a:pt x="0" y="146"/>
                  </a:cubicBezTo>
                  <a:cubicBezTo>
                    <a:pt x="0" y="149"/>
                    <a:pt x="3" y="152"/>
                    <a:pt x="6"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5" y="23"/>
                    <a:pt x="125" y="19"/>
                  </a:cubicBezTo>
                  <a:cubicBezTo>
                    <a:pt x="125" y="15"/>
                    <a:pt x="128" y="12"/>
                    <a:pt x="132" y="12"/>
                  </a:cubicBezTo>
                  <a:close/>
                  <a:moveTo>
                    <a:pt x="111" y="12"/>
                  </a:moveTo>
                  <a:cubicBezTo>
                    <a:pt x="115" y="12"/>
                    <a:pt x="118" y="15"/>
                    <a:pt x="118" y="19"/>
                  </a:cubicBezTo>
                  <a:cubicBezTo>
                    <a:pt x="118" y="23"/>
                    <a:pt x="115" y="26"/>
                    <a:pt x="111" y="26"/>
                  </a:cubicBezTo>
                  <a:cubicBezTo>
                    <a:pt x="107" y="26"/>
                    <a:pt x="103" y="23"/>
                    <a:pt x="103" y="19"/>
                  </a:cubicBezTo>
                  <a:cubicBezTo>
                    <a:pt x="103" y="15"/>
                    <a:pt x="107" y="12"/>
                    <a:pt x="111"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 name="Freeform 825">
              <a:extLst>
                <a:ext uri="{FF2B5EF4-FFF2-40B4-BE49-F238E27FC236}">
                  <a16:creationId xmlns="" xmlns:a16="http://schemas.microsoft.com/office/drawing/2014/main" id="{4A80720B-7FDB-54C2-A16D-E1916F796CDE}"/>
                </a:ext>
              </a:extLst>
            </p:cNvPr>
            <p:cNvSpPr/>
            <p:nvPr/>
          </p:nvSpPr>
          <p:spPr bwMode="auto">
            <a:xfrm>
              <a:off x="6287381" y="4404262"/>
              <a:ext cx="40119" cy="33613"/>
            </a:xfrm>
            <a:custGeom>
              <a:avLst/>
              <a:gdLst>
                <a:gd name="T0" fmla="*/ 16 w 16"/>
                <a:gd name="T1" fmla="*/ 11 h 13"/>
                <a:gd name="T2" fmla="*/ 13 w 16"/>
                <a:gd name="T3" fmla="*/ 13 h 13"/>
                <a:gd name="T4" fmla="*/ 2 w 16"/>
                <a:gd name="T5" fmla="*/ 13 h 13"/>
                <a:gd name="T6" fmla="*/ 0 w 16"/>
                <a:gd name="T7" fmla="*/ 11 h 13"/>
                <a:gd name="T8" fmla="*/ 0 w 16"/>
                <a:gd name="T9" fmla="*/ 2 h 13"/>
                <a:gd name="T10" fmla="*/ 2 w 16"/>
                <a:gd name="T11" fmla="*/ 0 h 13"/>
                <a:gd name="T12" fmla="*/ 13 w 16"/>
                <a:gd name="T13" fmla="*/ 0 h 13"/>
                <a:gd name="T14" fmla="*/ 16 w 16"/>
                <a:gd name="T15" fmla="*/ 2 h 13"/>
                <a:gd name="T16" fmla="*/ 16 w 16"/>
                <a:gd name="T17" fmla="*/ 1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16" y="11"/>
                  </a:moveTo>
                  <a:cubicBezTo>
                    <a:pt x="16" y="12"/>
                    <a:pt x="15" y="13"/>
                    <a:pt x="13" y="13"/>
                  </a:cubicBezTo>
                  <a:cubicBezTo>
                    <a:pt x="2" y="13"/>
                    <a:pt x="2" y="13"/>
                    <a:pt x="2" y="13"/>
                  </a:cubicBezTo>
                  <a:cubicBezTo>
                    <a:pt x="1" y="13"/>
                    <a:pt x="0" y="12"/>
                    <a:pt x="0" y="11"/>
                  </a:cubicBezTo>
                  <a:cubicBezTo>
                    <a:pt x="0" y="2"/>
                    <a:pt x="0" y="2"/>
                    <a:pt x="0" y="2"/>
                  </a:cubicBezTo>
                  <a:cubicBezTo>
                    <a:pt x="0" y="1"/>
                    <a:pt x="1" y="0"/>
                    <a:pt x="2" y="0"/>
                  </a:cubicBezTo>
                  <a:cubicBezTo>
                    <a:pt x="13" y="0"/>
                    <a:pt x="13" y="0"/>
                    <a:pt x="13" y="0"/>
                  </a:cubicBezTo>
                  <a:cubicBezTo>
                    <a:pt x="15" y="0"/>
                    <a:pt x="16" y="1"/>
                    <a:pt x="16" y="2"/>
                  </a:cubicBezTo>
                  <a:lnTo>
                    <a:pt x="16" y="1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Freeform 826">
              <a:extLst>
                <a:ext uri="{FF2B5EF4-FFF2-40B4-BE49-F238E27FC236}">
                  <a16:creationId xmlns="" xmlns:a16="http://schemas.microsoft.com/office/drawing/2014/main" id="{2A998D19-6E4C-3317-9F06-7991D16448D3}"/>
                </a:ext>
              </a:extLst>
            </p:cNvPr>
            <p:cNvSpPr/>
            <p:nvPr/>
          </p:nvSpPr>
          <p:spPr bwMode="auto">
            <a:xfrm>
              <a:off x="6222324" y="4435706"/>
              <a:ext cx="46625" cy="48793"/>
            </a:xfrm>
            <a:custGeom>
              <a:avLst/>
              <a:gdLst>
                <a:gd name="T0" fmla="*/ 17 w 18"/>
                <a:gd name="T1" fmla="*/ 4 h 19"/>
                <a:gd name="T2" fmla="*/ 18 w 18"/>
                <a:gd name="T3" fmla="*/ 8 h 19"/>
                <a:gd name="T4" fmla="*/ 12 w 18"/>
                <a:gd name="T5" fmla="*/ 17 h 19"/>
                <a:gd name="T6" fmla="*/ 9 w 18"/>
                <a:gd name="T7" fmla="*/ 18 h 19"/>
                <a:gd name="T8" fmla="*/ 1 w 18"/>
                <a:gd name="T9" fmla="*/ 14 h 19"/>
                <a:gd name="T10" fmla="*/ 0 w 18"/>
                <a:gd name="T11" fmla="*/ 11 h 19"/>
                <a:gd name="T12" fmla="*/ 6 w 18"/>
                <a:gd name="T13" fmla="*/ 1 h 19"/>
                <a:gd name="T14" fmla="*/ 9 w 18"/>
                <a:gd name="T15" fmla="*/ 0 h 19"/>
                <a:gd name="T16" fmla="*/ 17 w 18"/>
                <a:gd name="T1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7" y="4"/>
                  </a:moveTo>
                  <a:cubicBezTo>
                    <a:pt x="18" y="5"/>
                    <a:pt x="18" y="7"/>
                    <a:pt x="18" y="8"/>
                  </a:cubicBezTo>
                  <a:cubicBezTo>
                    <a:pt x="12" y="17"/>
                    <a:pt x="12" y="17"/>
                    <a:pt x="12" y="17"/>
                  </a:cubicBezTo>
                  <a:cubicBezTo>
                    <a:pt x="11" y="19"/>
                    <a:pt x="10" y="19"/>
                    <a:pt x="9" y="18"/>
                  </a:cubicBezTo>
                  <a:cubicBezTo>
                    <a:pt x="1" y="14"/>
                    <a:pt x="1" y="14"/>
                    <a:pt x="1" y="14"/>
                  </a:cubicBezTo>
                  <a:cubicBezTo>
                    <a:pt x="0" y="14"/>
                    <a:pt x="0" y="12"/>
                    <a:pt x="0" y="11"/>
                  </a:cubicBezTo>
                  <a:cubicBezTo>
                    <a:pt x="6" y="1"/>
                    <a:pt x="6" y="1"/>
                    <a:pt x="6" y="1"/>
                  </a:cubicBezTo>
                  <a:cubicBezTo>
                    <a:pt x="7" y="0"/>
                    <a:pt x="8" y="0"/>
                    <a:pt x="9" y="0"/>
                  </a:cubicBezTo>
                  <a:lnTo>
                    <a:pt x="17" y="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Freeform 827">
              <a:extLst>
                <a:ext uri="{FF2B5EF4-FFF2-40B4-BE49-F238E27FC236}">
                  <a16:creationId xmlns="" xmlns:a16="http://schemas.microsoft.com/office/drawing/2014/main" id="{AC84FFA5-8C99-7AD6-789F-F4B0A8D4B802}"/>
                </a:ext>
              </a:extLst>
            </p:cNvPr>
            <p:cNvSpPr/>
            <p:nvPr/>
          </p:nvSpPr>
          <p:spPr bwMode="auto">
            <a:xfrm>
              <a:off x="6225577" y="4505100"/>
              <a:ext cx="45540" cy="50962"/>
            </a:xfrm>
            <a:custGeom>
              <a:avLst/>
              <a:gdLst>
                <a:gd name="T0" fmla="*/ 9 w 18"/>
                <a:gd name="T1" fmla="*/ 1 h 20"/>
                <a:gd name="T2" fmla="*/ 12 w 18"/>
                <a:gd name="T3" fmla="*/ 2 h 20"/>
                <a:gd name="T4" fmla="*/ 18 w 18"/>
                <a:gd name="T5" fmla="*/ 12 h 20"/>
                <a:gd name="T6" fmla="*/ 17 w 18"/>
                <a:gd name="T7" fmla="*/ 15 h 20"/>
                <a:gd name="T8" fmla="*/ 9 w 18"/>
                <a:gd name="T9" fmla="*/ 19 h 20"/>
                <a:gd name="T10" fmla="*/ 6 w 18"/>
                <a:gd name="T11" fmla="*/ 18 h 20"/>
                <a:gd name="T12" fmla="*/ 0 w 18"/>
                <a:gd name="T13" fmla="*/ 9 h 20"/>
                <a:gd name="T14" fmla="*/ 1 w 18"/>
                <a:gd name="T15" fmla="*/ 5 h 20"/>
                <a:gd name="T16" fmla="*/ 9 w 18"/>
                <a:gd name="T17"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20">
                  <a:moveTo>
                    <a:pt x="9" y="1"/>
                  </a:moveTo>
                  <a:cubicBezTo>
                    <a:pt x="10" y="0"/>
                    <a:pt x="11" y="1"/>
                    <a:pt x="12" y="2"/>
                  </a:cubicBezTo>
                  <a:cubicBezTo>
                    <a:pt x="18" y="12"/>
                    <a:pt x="18" y="12"/>
                    <a:pt x="18" y="12"/>
                  </a:cubicBezTo>
                  <a:cubicBezTo>
                    <a:pt x="18" y="13"/>
                    <a:pt x="18" y="14"/>
                    <a:pt x="17" y="15"/>
                  </a:cubicBezTo>
                  <a:cubicBezTo>
                    <a:pt x="9" y="19"/>
                    <a:pt x="9" y="19"/>
                    <a:pt x="9" y="19"/>
                  </a:cubicBezTo>
                  <a:cubicBezTo>
                    <a:pt x="8" y="20"/>
                    <a:pt x="7" y="20"/>
                    <a:pt x="6" y="18"/>
                  </a:cubicBezTo>
                  <a:cubicBezTo>
                    <a:pt x="0" y="9"/>
                    <a:pt x="0" y="9"/>
                    <a:pt x="0" y="9"/>
                  </a:cubicBezTo>
                  <a:cubicBezTo>
                    <a:pt x="0" y="8"/>
                    <a:pt x="0" y="6"/>
                    <a:pt x="1" y="5"/>
                  </a:cubicBezTo>
                  <a:lnTo>
                    <a:pt x="9"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4" name="Freeform 828">
              <a:extLst>
                <a:ext uri="{FF2B5EF4-FFF2-40B4-BE49-F238E27FC236}">
                  <a16:creationId xmlns="" xmlns:a16="http://schemas.microsoft.com/office/drawing/2014/main" id="{8E05629F-8F32-13AB-D06F-94A77A0A53BF}"/>
                </a:ext>
              </a:extLst>
            </p:cNvPr>
            <p:cNvSpPr/>
            <p:nvPr/>
          </p:nvSpPr>
          <p:spPr bwMode="auto">
            <a:xfrm>
              <a:off x="6291718" y="4548471"/>
              <a:ext cx="41203" cy="33613"/>
            </a:xfrm>
            <a:custGeom>
              <a:avLst/>
              <a:gdLst>
                <a:gd name="T0" fmla="*/ 0 w 16"/>
                <a:gd name="T1" fmla="*/ 2 h 13"/>
                <a:gd name="T2" fmla="*/ 2 w 16"/>
                <a:gd name="T3" fmla="*/ 0 h 13"/>
                <a:gd name="T4" fmla="*/ 13 w 16"/>
                <a:gd name="T5" fmla="*/ 0 h 13"/>
                <a:gd name="T6" fmla="*/ 16 w 16"/>
                <a:gd name="T7" fmla="*/ 2 h 13"/>
                <a:gd name="T8" fmla="*/ 16 w 16"/>
                <a:gd name="T9" fmla="*/ 10 h 13"/>
                <a:gd name="T10" fmla="*/ 13 w 16"/>
                <a:gd name="T11" fmla="*/ 13 h 13"/>
                <a:gd name="T12" fmla="*/ 2 w 16"/>
                <a:gd name="T13" fmla="*/ 13 h 13"/>
                <a:gd name="T14" fmla="*/ 0 w 16"/>
                <a:gd name="T15" fmla="*/ 10 h 13"/>
                <a:gd name="T16" fmla="*/ 0 w 16"/>
                <a:gd name="T17"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3">
                  <a:moveTo>
                    <a:pt x="0" y="2"/>
                  </a:moveTo>
                  <a:cubicBezTo>
                    <a:pt x="0" y="1"/>
                    <a:pt x="1" y="0"/>
                    <a:pt x="2" y="0"/>
                  </a:cubicBezTo>
                  <a:cubicBezTo>
                    <a:pt x="13" y="0"/>
                    <a:pt x="13" y="0"/>
                    <a:pt x="13" y="0"/>
                  </a:cubicBezTo>
                  <a:cubicBezTo>
                    <a:pt x="15" y="0"/>
                    <a:pt x="16" y="1"/>
                    <a:pt x="16" y="2"/>
                  </a:cubicBezTo>
                  <a:cubicBezTo>
                    <a:pt x="16" y="10"/>
                    <a:pt x="16" y="10"/>
                    <a:pt x="16" y="10"/>
                  </a:cubicBezTo>
                  <a:cubicBezTo>
                    <a:pt x="16" y="12"/>
                    <a:pt x="15" y="13"/>
                    <a:pt x="13" y="13"/>
                  </a:cubicBezTo>
                  <a:cubicBezTo>
                    <a:pt x="2" y="13"/>
                    <a:pt x="2" y="13"/>
                    <a:pt x="2" y="13"/>
                  </a:cubicBezTo>
                  <a:cubicBezTo>
                    <a:pt x="1" y="13"/>
                    <a:pt x="0" y="12"/>
                    <a:pt x="0" y="10"/>
                  </a:cubicBezTo>
                  <a:lnTo>
                    <a:pt x="0" y="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5" name="Freeform 829">
              <a:extLst>
                <a:ext uri="{FF2B5EF4-FFF2-40B4-BE49-F238E27FC236}">
                  <a16:creationId xmlns="" xmlns:a16="http://schemas.microsoft.com/office/drawing/2014/main" id="{623859AE-1548-64DE-128D-427E369486E9}"/>
                </a:ext>
              </a:extLst>
            </p:cNvPr>
            <p:cNvSpPr/>
            <p:nvPr/>
          </p:nvSpPr>
          <p:spPr bwMode="auto">
            <a:xfrm>
              <a:off x="6348101" y="4501847"/>
              <a:ext cx="48793" cy="48793"/>
            </a:xfrm>
            <a:custGeom>
              <a:avLst/>
              <a:gdLst>
                <a:gd name="T0" fmla="*/ 2 w 19"/>
                <a:gd name="T1" fmla="*/ 14 h 19"/>
                <a:gd name="T2" fmla="*/ 1 w 19"/>
                <a:gd name="T3" fmla="*/ 11 h 19"/>
                <a:gd name="T4" fmla="*/ 6 w 19"/>
                <a:gd name="T5" fmla="*/ 1 h 19"/>
                <a:gd name="T6" fmla="*/ 10 w 19"/>
                <a:gd name="T7" fmla="*/ 0 h 19"/>
                <a:gd name="T8" fmla="*/ 17 w 19"/>
                <a:gd name="T9" fmla="*/ 5 h 19"/>
                <a:gd name="T10" fmla="*/ 18 w 19"/>
                <a:gd name="T11" fmla="*/ 8 h 19"/>
                <a:gd name="T12" fmla="*/ 12 w 19"/>
                <a:gd name="T13" fmla="*/ 18 h 19"/>
                <a:gd name="T14" fmla="*/ 9 w 19"/>
                <a:gd name="T15" fmla="*/ 19 h 19"/>
                <a:gd name="T16" fmla="*/ 2 w 19"/>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2" y="14"/>
                  </a:moveTo>
                  <a:cubicBezTo>
                    <a:pt x="1" y="14"/>
                    <a:pt x="0" y="12"/>
                    <a:pt x="1" y="11"/>
                  </a:cubicBezTo>
                  <a:cubicBezTo>
                    <a:pt x="6" y="1"/>
                    <a:pt x="6" y="1"/>
                    <a:pt x="6" y="1"/>
                  </a:cubicBezTo>
                  <a:cubicBezTo>
                    <a:pt x="7" y="0"/>
                    <a:pt x="9" y="0"/>
                    <a:pt x="10" y="0"/>
                  </a:cubicBezTo>
                  <a:cubicBezTo>
                    <a:pt x="17" y="5"/>
                    <a:pt x="17" y="5"/>
                    <a:pt x="17" y="5"/>
                  </a:cubicBezTo>
                  <a:cubicBezTo>
                    <a:pt x="18" y="5"/>
                    <a:pt x="19" y="7"/>
                    <a:pt x="18" y="8"/>
                  </a:cubicBezTo>
                  <a:cubicBezTo>
                    <a:pt x="12" y="18"/>
                    <a:pt x="12" y="18"/>
                    <a:pt x="12" y="18"/>
                  </a:cubicBezTo>
                  <a:cubicBezTo>
                    <a:pt x="12" y="19"/>
                    <a:pt x="10" y="19"/>
                    <a:pt x="9" y="19"/>
                  </a:cubicBezTo>
                  <a:lnTo>
                    <a:pt x="2" y="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6" name="Freeform 830">
              <a:extLst>
                <a:ext uri="{FF2B5EF4-FFF2-40B4-BE49-F238E27FC236}">
                  <a16:creationId xmlns="" xmlns:a16="http://schemas.microsoft.com/office/drawing/2014/main" id="{8839B77F-1193-165E-64CC-232D58012022}"/>
                </a:ext>
              </a:extLst>
            </p:cNvPr>
            <p:cNvSpPr/>
            <p:nvPr/>
          </p:nvSpPr>
          <p:spPr bwMode="auto">
            <a:xfrm>
              <a:off x="6345932" y="4430285"/>
              <a:ext cx="48793" cy="48793"/>
            </a:xfrm>
            <a:custGeom>
              <a:avLst/>
              <a:gdLst>
                <a:gd name="T0" fmla="*/ 10 w 19"/>
                <a:gd name="T1" fmla="*/ 19 h 19"/>
                <a:gd name="T2" fmla="*/ 6 w 19"/>
                <a:gd name="T3" fmla="*/ 18 h 19"/>
                <a:gd name="T4" fmla="*/ 1 w 19"/>
                <a:gd name="T5" fmla="*/ 8 h 19"/>
                <a:gd name="T6" fmla="*/ 2 w 19"/>
                <a:gd name="T7" fmla="*/ 5 h 19"/>
                <a:gd name="T8" fmla="*/ 9 w 19"/>
                <a:gd name="T9" fmla="*/ 1 h 19"/>
                <a:gd name="T10" fmla="*/ 12 w 19"/>
                <a:gd name="T11" fmla="*/ 2 h 19"/>
                <a:gd name="T12" fmla="*/ 18 w 19"/>
                <a:gd name="T13" fmla="*/ 11 h 19"/>
                <a:gd name="T14" fmla="*/ 17 w 19"/>
                <a:gd name="T15" fmla="*/ 14 h 19"/>
                <a:gd name="T16" fmla="*/ 10 w 19"/>
                <a:gd name="T17"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9">
                  <a:moveTo>
                    <a:pt x="10" y="19"/>
                  </a:moveTo>
                  <a:cubicBezTo>
                    <a:pt x="9" y="19"/>
                    <a:pt x="7" y="19"/>
                    <a:pt x="6" y="18"/>
                  </a:cubicBezTo>
                  <a:cubicBezTo>
                    <a:pt x="1" y="8"/>
                    <a:pt x="1" y="8"/>
                    <a:pt x="1" y="8"/>
                  </a:cubicBezTo>
                  <a:cubicBezTo>
                    <a:pt x="0" y="7"/>
                    <a:pt x="0" y="5"/>
                    <a:pt x="2" y="5"/>
                  </a:cubicBezTo>
                  <a:cubicBezTo>
                    <a:pt x="9" y="1"/>
                    <a:pt x="9" y="1"/>
                    <a:pt x="9" y="1"/>
                  </a:cubicBezTo>
                  <a:cubicBezTo>
                    <a:pt x="10" y="0"/>
                    <a:pt x="12" y="0"/>
                    <a:pt x="12" y="2"/>
                  </a:cubicBezTo>
                  <a:cubicBezTo>
                    <a:pt x="18" y="11"/>
                    <a:pt x="18" y="11"/>
                    <a:pt x="18" y="11"/>
                  </a:cubicBezTo>
                  <a:cubicBezTo>
                    <a:pt x="19" y="12"/>
                    <a:pt x="18" y="14"/>
                    <a:pt x="17" y="14"/>
                  </a:cubicBezTo>
                  <a:lnTo>
                    <a:pt x="10" y="1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7" name="Freeform 831">
              <a:extLst>
                <a:ext uri="{FF2B5EF4-FFF2-40B4-BE49-F238E27FC236}">
                  <a16:creationId xmlns="" xmlns:a16="http://schemas.microsoft.com/office/drawing/2014/main" id="{EB58A18C-054B-5A75-B03A-8712FD275CB6}"/>
                </a:ext>
              </a:extLst>
            </p:cNvPr>
            <p:cNvSpPr>
              <a:spLocks noEditPoints="1"/>
            </p:cNvSpPr>
            <p:nvPr/>
          </p:nvSpPr>
          <p:spPr bwMode="auto">
            <a:xfrm>
              <a:off x="6246178" y="4428116"/>
              <a:ext cx="127945" cy="127945"/>
            </a:xfrm>
            <a:custGeom>
              <a:avLst/>
              <a:gdLst>
                <a:gd name="T0" fmla="*/ 25 w 50"/>
                <a:gd name="T1" fmla="*/ 0 h 50"/>
                <a:gd name="T2" fmla="*/ 0 w 50"/>
                <a:gd name="T3" fmla="*/ 25 h 50"/>
                <a:gd name="T4" fmla="*/ 25 w 50"/>
                <a:gd name="T5" fmla="*/ 50 h 50"/>
                <a:gd name="T6" fmla="*/ 50 w 50"/>
                <a:gd name="T7" fmla="*/ 25 h 50"/>
                <a:gd name="T8" fmla="*/ 25 w 50"/>
                <a:gd name="T9" fmla="*/ 0 h 50"/>
                <a:gd name="T10" fmla="*/ 25 w 50"/>
                <a:gd name="T11" fmla="*/ 37 h 50"/>
                <a:gd name="T12" fmla="*/ 13 w 50"/>
                <a:gd name="T13" fmla="*/ 25 h 50"/>
                <a:gd name="T14" fmla="*/ 25 w 50"/>
                <a:gd name="T15" fmla="*/ 13 h 50"/>
                <a:gd name="T16" fmla="*/ 37 w 50"/>
                <a:gd name="T17" fmla="*/ 25 h 50"/>
                <a:gd name="T18" fmla="*/ 25 w 50"/>
                <a:gd name="T19" fmla="*/ 3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50">
                  <a:moveTo>
                    <a:pt x="25" y="0"/>
                  </a:moveTo>
                  <a:cubicBezTo>
                    <a:pt x="11" y="0"/>
                    <a:pt x="0" y="12"/>
                    <a:pt x="0" y="25"/>
                  </a:cubicBezTo>
                  <a:cubicBezTo>
                    <a:pt x="0" y="39"/>
                    <a:pt x="11" y="50"/>
                    <a:pt x="25" y="50"/>
                  </a:cubicBezTo>
                  <a:cubicBezTo>
                    <a:pt x="39" y="50"/>
                    <a:pt x="50" y="39"/>
                    <a:pt x="50" y="25"/>
                  </a:cubicBezTo>
                  <a:cubicBezTo>
                    <a:pt x="50" y="12"/>
                    <a:pt x="39" y="0"/>
                    <a:pt x="25" y="0"/>
                  </a:cubicBezTo>
                  <a:close/>
                  <a:moveTo>
                    <a:pt x="25" y="37"/>
                  </a:moveTo>
                  <a:cubicBezTo>
                    <a:pt x="18" y="37"/>
                    <a:pt x="13" y="32"/>
                    <a:pt x="13" y="25"/>
                  </a:cubicBezTo>
                  <a:cubicBezTo>
                    <a:pt x="13" y="19"/>
                    <a:pt x="18" y="13"/>
                    <a:pt x="25" y="13"/>
                  </a:cubicBezTo>
                  <a:cubicBezTo>
                    <a:pt x="31" y="13"/>
                    <a:pt x="37" y="19"/>
                    <a:pt x="37" y="25"/>
                  </a:cubicBezTo>
                  <a:cubicBezTo>
                    <a:pt x="37" y="32"/>
                    <a:pt x="31" y="37"/>
                    <a:pt x="25" y="3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Freeform 832">
              <a:extLst>
                <a:ext uri="{FF2B5EF4-FFF2-40B4-BE49-F238E27FC236}">
                  <a16:creationId xmlns="" xmlns:a16="http://schemas.microsoft.com/office/drawing/2014/main" id="{235FF783-6166-37C6-D5B9-9F19C6588427}"/>
                </a:ext>
              </a:extLst>
            </p:cNvPr>
            <p:cNvSpPr/>
            <p:nvPr/>
          </p:nvSpPr>
          <p:spPr bwMode="auto">
            <a:xfrm>
              <a:off x="6058597" y="4412936"/>
              <a:ext cx="161559" cy="201677"/>
            </a:xfrm>
            <a:custGeom>
              <a:avLst/>
              <a:gdLst>
                <a:gd name="T0" fmla="*/ 27 w 63"/>
                <a:gd name="T1" fmla="*/ 78 h 79"/>
                <a:gd name="T2" fmla="*/ 28 w 63"/>
                <a:gd name="T3" fmla="*/ 78 h 79"/>
                <a:gd name="T4" fmla="*/ 29 w 63"/>
                <a:gd name="T5" fmla="*/ 78 h 79"/>
                <a:gd name="T6" fmla="*/ 30 w 63"/>
                <a:gd name="T7" fmla="*/ 78 h 79"/>
                <a:gd name="T8" fmla="*/ 30 w 63"/>
                <a:gd name="T9" fmla="*/ 79 h 79"/>
                <a:gd name="T10" fmla="*/ 31 w 63"/>
                <a:gd name="T11" fmla="*/ 79 h 79"/>
                <a:gd name="T12" fmla="*/ 31 w 63"/>
                <a:gd name="T13" fmla="*/ 79 h 79"/>
                <a:gd name="T14" fmla="*/ 31 w 63"/>
                <a:gd name="T15" fmla="*/ 79 h 79"/>
                <a:gd name="T16" fmla="*/ 33 w 63"/>
                <a:gd name="T17" fmla="*/ 79 h 79"/>
                <a:gd name="T18" fmla="*/ 33 w 63"/>
                <a:gd name="T19" fmla="*/ 78 h 79"/>
                <a:gd name="T20" fmla="*/ 34 w 63"/>
                <a:gd name="T21" fmla="*/ 78 h 79"/>
                <a:gd name="T22" fmla="*/ 35 w 63"/>
                <a:gd name="T23" fmla="*/ 78 h 79"/>
                <a:gd name="T24" fmla="*/ 35 w 63"/>
                <a:gd name="T25" fmla="*/ 78 h 79"/>
                <a:gd name="T26" fmla="*/ 36 w 63"/>
                <a:gd name="T27" fmla="*/ 77 h 79"/>
                <a:gd name="T28" fmla="*/ 36 w 63"/>
                <a:gd name="T29" fmla="*/ 77 h 79"/>
                <a:gd name="T30" fmla="*/ 59 w 63"/>
                <a:gd name="T31" fmla="*/ 60 h 79"/>
                <a:gd name="T32" fmla="*/ 61 w 63"/>
                <a:gd name="T33" fmla="*/ 50 h 79"/>
                <a:gd name="T34" fmla="*/ 50 w 63"/>
                <a:gd name="T35" fmla="*/ 48 h 79"/>
                <a:gd name="T36" fmla="*/ 39 w 63"/>
                <a:gd name="T37" fmla="*/ 56 h 79"/>
                <a:gd name="T38" fmla="*/ 39 w 63"/>
                <a:gd name="T39" fmla="*/ 7 h 79"/>
                <a:gd name="T40" fmla="*/ 31 w 63"/>
                <a:gd name="T41" fmla="*/ 0 h 79"/>
                <a:gd name="T42" fmla="*/ 24 w 63"/>
                <a:gd name="T43" fmla="*/ 7 h 79"/>
                <a:gd name="T44" fmla="*/ 24 w 63"/>
                <a:gd name="T45" fmla="*/ 56 h 79"/>
                <a:gd name="T46" fmla="*/ 13 w 63"/>
                <a:gd name="T47" fmla="*/ 48 h 79"/>
                <a:gd name="T48" fmla="*/ 2 w 63"/>
                <a:gd name="T49" fmla="*/ 50 h 79"/>
                <a:gd name="T50" fmla="*/ 0 w 63"/>
                <a:gd name="T51" fmla="*/ 54 h 79"/>
                <a:gd name="T52" fmla="*/ 4 w 63"/>
                <a:gd name="T53" fmla="*/ 60 h 79"/>
                <a:gd name="T54" fmla="*/ 27 w 63"/>
                <a:gd name="T55" fmla="*/ 77 h 79"/>
                <a:gd name="T56" fmla="*/ 27 w 63"/>
                <a:gd name="T57" fmla="*/ 77 h 79"/>
                <a:gd name="T58" fmla="*/ 27 w 63"/>
                <a:gd name="T59" fmla="*/ 7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3" h="79">
                  <a:moveTo>
                    <a:pt x="27" y="78"/>
                  </a:moveTo>
                  <a:cubicBezTo>
                    <a:pt x="28" y="78"/>
                    <a:pt x="28" y="78"/>
                    <a:pt x="28" y="78"/>
                  </a:cubicBezTo>
                  <a:cubicBezTo>
                    <a:pt x="28" y="78"/>
                    <a:pt x="29" y="78"/>
                    <a:pt x="29" y="78"/>
                  </a:cubicBezTo>
                  <a:cubicBezTo>
                    <a:pt x="29" y="78"/>
                    <a:pt x="29" y="78"/>
                    <a:pt x="30" y="78"/>
                  </a:cubicBezTo>
                  <a:cubicBezTo>
                    <a:pt x="30" y="79"/>
                    <a:pt x="30" y="79"/>
                    <a:pt x="30" y="79"/>
                  </a:cubicBezTo>
                  <a:cubicBezTo>
                    <a:pt x="30" y="79"/>
                    <a:pt x="31" y="79"/>
                    <a:pt x="31" y="79"/>
                  </a:cubicBezTo>
                  <a:cubicBezTo>
                    <a:pt x="31" y="79"/>
                    <a:pt x="31" y="79"/>
                    <a:pt x="31" y="79"/>
                  </a:cubicBezTo>
                  <a:cubicBezTo>
                    <a:pt x="31" y="79"/>
                    <a:pt x="31" y="79"/>
                    <a:pt x="31" y="79"/>
                  </a:cubicBezTo>
                  <a:cubicBezTo>
                    <a:pt x="32" y="79"/>
                    <a:pt x="32" y="79"/>
                    <a:pt x="33" y="79"/>
                  </a:cubicBezTo>
                  <a:cubicBezTo>
                    <a:pt x="33" y="79"/>
                    <a:pt x="33" y="79"/>
                    <a:pt x="33" y="78"/>
                  </a:cubicBezTo>
                  <a:cubicBezTo>
                    <a:pt x="34" y="78"/>
                    <a:pt x="34" y="78"/>
                    <a:pt x="34" y="78"/>
                  </a:cubicBezTo>
                  <a:cubicBezTo>
                    <a:pt x="34" y="78"/>
                    <a:pt x="34" y="78"/>
                    <a:pt x="35" y="78"/>
                  </a:cubicBezTo>
                  <a:cubicBezTo>
                    <a:pt x="35" y="78"/>
                    <a:pt x="35" y="78"/>
                    <a:pt x="35" y="78"/>
                  </a:cubicBezTo>
                  <a:cubicBezTo>
                    <a:pt x="36" y="78"/>
                    <a:pt x="36" y="77"/>
                    <a:pt x="36" y="77"/>
                  </a:cubicBezTo>
                  <a:cubicBezTo>
                    <a:pt x="36" y="77"/>
                    <a:pt x="36" y="77"/>
                    <a:pt x="36" y="77"/>
                  </a:cubicBezTo>
                  <a:cubicBezTo>
                    <a:pt x="59" y="60"/>
                    <a:pt x="59" y="60"/>
                    <a:pt x="59" y="60"/>
                  </a:cubicBezTo>
                  <a:cubicBezTo>
                    <a:pt x="63" y="58"/>
                    <a:pt x="63" y="53"/>
                    <a:pt x="61" y="50"/>
                  </a:cubicBezTo>
                  <a:cubicBezTo>
                    <a:pt x="59" y="46"/>
                    <a:pt x="54" y="45"/>
                    <a:pt x="50" y="48"/>
                  </a:cubicBezTo>
                  <a:cubicBezTo>
                    <a:pt x="39" y="56"/>
                    <a:pt x="39" y="56"/>
                    <a:pt x="39" y="56"/>
                  </a:cubicBezTo>
                  <a:cubicBezTo>
                    <a:pt x="39" y="7"/>
                    <a:pt x="39" y="7"/>
                    <a:pt x="39" y="7"/>
                  </a:cubicBezTo>
                  <a:cubicBezTo>
                    <a:pt x="39" y="3"/>
                    <a:pt x="36" y="0"/>
                    <a:pt x="31" y="0"/>
                  </a:cubicBezTo>
                  <a:cubicBezTo>
                    <a:pt x="27" y="0"/>
                    <a:pt x="24" y="3"/>
                    <a:pt x="24" y="7"/>
                  </a:cubicBezTo>
                  <a:cubicBezTo>
                    <a:pt x="24" y="56"/>
                    <a:pt x="24" y="56"/>
                    <a:pt x="24" y="56"/>
                  </a:cubicBezTo>
                  <a:cubicBezTo>
                    <a:pt x="13" y="48"/>
                    <a:pt x="13" y="48"/>
                    <a:pt x="13" y="48"/>
                  </a:cubicBezTo>
                  <a:cubicBezTo>
                    <a:pt x="9" y="45"/>
                    <a:pt x="4" y="46"/>
                    <a:pt x="2" y="50"/>
                  </a:cubicBezTo>
                  <a:cubicBezTo>
                    <a:pt x="1" y="51"/>
                    <a:pt x="0" y="53"/>
                    <a:pt x="0" y="54"/>
                  </a:cubicBezTo>
                  <a:cubicBezTo>
                    <a:pt x="0" y="56"/>
                    <a:pt x="1" y="59"/>
                    <a:pt x="4" y="60"/>
                  </a:cubicBezTo>
                  <a:cubicBezTo>
                    <a:pt x="27" y="77"/>
                    <a:pt x="27" y="77"/>
                    <a:pt x="27" y="77"/>
                  </a:cubicBezTo>
                  <a:cubicBezTo>
                    <a:pt x="27" y="77"/>
                    <a:pt x="27" y="77"/>
                    <a:pt x="27" y="77"/>
                  </a:cubicBezTo>
                  <a:cubicBezTo>
                    <a:pt x="27" y="77"/>
                    <a:pt x="27" y="78"/>
                    <a:pt x="27" y="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9" name="组合 32">
            <a:extLst>
              <a:ext uri="{FF2B5EF4-FFF2-40B4-BE49-F238E27FC236}">
                <a16:creationId xmlns="" xmlns:a16="http://schemas.microsoft.com/office/drawing/2014/main" id="{93751E3B-84EB-74EB-0591-8F8205426A45}"/>
              </a:ext>
            </a:extLst>
          </p:cNvPr>
          <p:cNvGrpSpPr/>
          <p:nvPr/>
        </p:nvGrpSpPr>
        <p:grpSpPr>
          <a:xfrm>
            <a:off x="9973906" y="2089276"/>
            <a:ext cx="352927" cy="475730"/>
            <a:chOff x="3722033" y="3714538"/>
            <a:chExt cx="500321" cy="674410"/>
          </a:xfrm>
          <a:solidFill>
            <a:schemeClr val="tx1">
              <a:lumMod val="20000"/>
              <a:lumOff val="80000"/>
            </a:schemeClr>
          </a:solidFill>
        </p:grpSpPr>
        <p:sp>
          <p:nvSpPr>
            <p:cNvPr id="30" name="Freeform 27">
              <a:extLst>
                <a:ext uri="{FF2B5EF4-FFF2-40B4-BE49-F238E27FC236}">
                  <a16:creationId xmlns="" xmlns:a16="http://schemas.microsoft.com/office/drawing/2014/main" id="{500B40F4-5668-9BB3-9FD5-66C46159819F}"/>
                </a:ext>
              </a:extLst>
            </p:cNvPr>
            <p:cNvSpPr>
              <a:spLocks noEditPoints="1"/>
            </p:cNvSpPr>
            <p:nvPr/>
          </p:nvSpPr>
          <p:spPr bwMode="auto">
            <a:xfrm>
              <a:off x="3818586" y="4203888"/>
              <a:ext cx="306118" cy="185060"/>
            </a:xfrm>
            <a:custGeom>
              <a:avLst/>
              <a:gdLst>
                <a:gd name="T0" fmla="*/ 317 w 354"/>
                <a:gd name="T1" fmla="*/ 5 h 214"/>
                <a:gd name="T2" fmla="*/ 354 w 354"/>
                <a:gd name="T3" fmla="*/ 186 h 214"/>
                <a:gd name="T4" fmla="*/ 294 w 354"/>
                <a:gd name="T5" fmla="*/ 171 h 214"/>
                <a:gd name="T6" fmla="*/ 250 w 354"/>
                <a:gd name="T7" fmla="*/ 214 h 214"/>
                <a:gd name="T8" fmla="*/ 215 w 354"/>
                <a:gd name="T9" fmla="*/ 44 h 214"/>
                <a:gd name="T10" fmla="*/ 230 w 354"/>
                <a:gd name="T11" fmla="*/ 46 h 214"/>
                <a:gd name="T12" fmla="*/ 241 w 354"/>
                <a:gd name="T13" fmla="*/ 45 h 214"/>
                <a:gd name="T14" fmla="*/ 287 w 354"/>
                <a:gd name="T15" fmla="*/ 7 h 214"/>
                <a:gd name="T16" fmla="*/ 292 w 354"/>
                <a:gd name="T17" fmla="*/ 0 h 214"/>
                <a:gd name="T18" fmla="*/ 300 w 354"/>
                <a:gd name="T19" fmla="*/ 2 h 214"/>
                <a:gd name="T20" fmla="*/ 317 w 354"/>
                <a:gd name="T21" fmla="*/ 5 h 214"/>
                <a:gd name="T22" fmla="*/ 140 w 354"/>
                <a:gd name="T23" fmla="*/ 44 h 214"/>
                <a:gd name="T24" fmla="*/ 105 w 354"/>
                <a:gd name="T25" fmla="*/ 214 h 214"/>
                <a:gd name="T26" fmla="*/ 60 w 354"/>
                <a:gd name="T27" fmla="*/ 171 h 214"/>
                <a:gd name="T28" fmla="*/ 0 w 354"/>
                <a:gd name="T29" fmla="*/ 186 h 214"/>
                <a:gd name="T30" fmla="*/ 38 w 354"/>
                <a:gd name="T31" fmla="*/ 5 h 214"/>
                <a:gd name="T32" fmla="*/ 55 w 354"/>
                <a:gd name="T33" fmla="*/ 2 h 214"/>
                <a:gd name="T34" fmla="*/ 63 w 354"/>
                <a:gd name="T35" fmla="*/ 0 h 214"/>
                <a:gd name="T36" fmla="*/ 67 w 354"/>
                <a:gd name="T37" fmla="*/ 7 h 214"/>
                <a:gd name="T38" fmla="*/ 103 w 354"/>
                <a:gd name="T39" fmla="*/ 42 h 214"/>
                <a:gd name="T40" fmla="*/ 114 w 354"/>
                <a:gd name="T41" fmla="*/ 45 h 214"/>
                <a:gd name="T42" fmla="*/ 140 w 354"/>
                <a:gd name="T43" fmla="*/ 44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54" h="214">
                  <a:moveTo>
                    <a:pt x="317" y="5"/>
                  </a:moveTo>
                  <a:cubicBezTo>
                    <a:pt x="354" y="186"/>
                    <a:pt x="354" y="186"/>
                    <a:pt x="354" y="186"/>
                  </a:cubicBezTo>
                  <a:cubicBezTo>
                    <a:pt x="294" y="171"/>
                    <a:pt x="294" y="171"/>
                    <a:pt x="294" y="171"/>
                  </a:cubicBezTo>
                  <a:cubicBezTo>
                    <a:pt x="250" y="214"/>
                    <a:pt x="250" y="214"/>
                    <a:pt x="250" y="214"/>
                  </a:cubicBezTo>
                  <a:cubicBezTo>
                    <a:pt x="215" y="44"/>
                    <a:pt x="215" y="44"/>
                    <a:pt x="215" y="44"/>
                  </a:cubicBezTo>
                  <a:cubicBezTo>
                    <a:pt x="220" y="45"/>
                    <a:pt x="225" y="46"/>
                    <a:pt x="230" y="46"/>
                  </a:cubicBezTo>
                  <a:cubicBezTo>
                    <a:pt x="234" y="46"/>
                    <a:pt x="238" y="46"/>
                    <a:pt x="241" y="45"/>
                  </a:cubicBezTo>
                  <a:cubicBezTo>
                    <a:pt x="264" y="40"/>
                    <a:pt x="276" y="25"/>
                    <a:pt x="287" y="7"/>
                  </a:cubicBezTo>
                  <a:cubicBezTo>
                    <a:pt x="289" y="5"/>
                    <a:pt x="290" y="2"/>
                    <a:pt x="292" y="0"/>
                  </a:cubicBezTo>
                  <a:cubicBezTo>
                    <a:pt x="295" y="0"/>
                    <a:pt x="298" y="1"/>
                    <a:pt x="300" y="2"/>
                  </a:cubicBezTo>
                  <a:cubicBezTo>
                    <a:pt x="306" y="3"/>
                    <a:pt x="311" y="4"/>
                    <a:pt x="317" y="5"/>
                  </a:cubicBezTo>
                  <a:close/>
                  <a:moveTo>
                    <a:pt x="140" y="44"/>
                  </a:moveTo>
                  <a:cubicBezTo>
                    <a:pt x="105" y="214"/>
                    <a:pt x="105" y="214"/>
                    <a:pt x="105" y="214"/>
                  </a:cubicBezTo>
                  <a:cubicBezTo>
                    <a:pt x="60" y="171"/>
                    <a:pt x="60" y="171"/>
                    <a:pt x="60" y="171"/>
                  </a:cubicBezTo>
                  <a:cubicBezTo>
                    <a:pt x="0" y="186"/>
                    <a:pt x="0" y="186"/>
                    <a:pt x="0" y="186"/>
                  </a:cubicBezTo>
                  <a:cubicBezTo>
                    <a:pt x="38" y="5"/>
                    <a:pt x="38" y="5"/>
                    <a:pt x="38" y="5"/>
                  </a:cubicBezTo>
                  <a:cubicBezTo>
                    <a:pt x="43" y="4"/>
                    <a:pt x="49" y="3"/>
                    <a:pt x="55" y="2"/>
                  </a:cubicBezTo>
                  <a:cubicBezTo>
                    <a:pt x="57" y="1"/>
                    <a:pt x="60" y="1"/>
                    <a:pt x="63" y="0"/>
                  </a:cubicBezTo>
                  <a:cubicBezTo>
                    <a:pt x="65" y="2"/>
                    <a:pt x="66" y="5"/>
                    <a:pt x="67" y="7"/>
                  </a:cubicBezTo>
                  <a:cubicBezTo>
                    <a:pt x="77" y="21"/>
                    <a:pt x="86" y="35"/>
                    <a:pt x="103" y="42"/>
                  </a:cubicBezTo>
                  <a:cubicBezTo>
                    <a:pt x="106" y="43"/>
                    <a:pt x="110" y="44"/>
                    <a:pt x="114" y="45"/>
                  </a:cubicBezTo>
                  <a:cubicBezTo>
                    <a:pt x="123" y="47"/>
                    <a:pt x="131" y="46"/>
                    <a:pt x="140" y="4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1" name="Freeform 28">
              <a:extLst>
                <a:ext uri="{FF2B5EF4-FFF2-40B4-BE49-F238E27FC236}">
                  <a16:creationId xmlns="" xmlns:a16="http://schemas.microsoft.com/office/drawing/2014/main" id="{6C6730C9-3EC8-DF5F-3117-B48F08D26BE8}"/>
                </a:ext>
              </a:extLst>
            </p:cNvPr>
            <p:cNvSpPr>
              <a:spLocks noEditPoints="1"/>
            </p:cNvSpPr>
            <p:nvPr/>
          </p:nvSpPr>
          <p:spPr bwMode="auto">
            <a:xfrm>
              <a:off x="3722033" y="3714538"/>
              <a:ext cx="500321" cy="500687"/>
            </a:xfrm>
            <a:custGeom>
              <a:avLst/>
              <a:gdLst>
                <a:gd name="T0" fmla="*/ 289 w 579"/>
                <a:gd name="T1" fmla="*/ 28 h 579"/>
                <a:gd name="T2" fmla="*/ 346 w 579"/>
                <a:gd name="T3" fmla="*/ 4 h 579"/>
                <a:gd name="T4" fmla="*/ 390 w 579"/>
                <a:gd name="T5" fmla="*/ 48 h 579"/>
                <a:gd name="T6" fmla="*/ 451 w 579"/>
                <a:gd name="T7" fmla="*/ 48 h 579"/>
                <a:gd name="T8" fmla="*/ 475 w 579"/>
                <a:gd name="T9" fmla="*/ 105 h 579"/>
                <a:gd name="T10" fmla="*/ 532 w 579"/>
                <a:gd name="T11" fmla="*/ 128 h 579"/>
                <a:gd name="T12" fmla="*/ 531 w 579"/>
                <a:gd name="T13" fmla="*/ 190 h 579"/>
                <a:gd name="T14" fmla="*/ 575 w 579"/>
                <a:gd name="T15" fmla="*/ 233 h 579"/>
                <a:gd name="T16" fmla="*/ 551 w 579"/>
                <a:gd name="T17" fmla="*/ 290 h 579"/>
                <a:gd name="T18" fmla="*/ 575 w 579"/>
                <a:gd name="T19" fmla="*/ 347 h 579"/>
                <a:gd name="T20" fmla="*/ 531 w 579"/>
                <a:gd name="T21" fmla="*/ 390 h 579"/>
                <a:gd name="T22" fmla="*/ 532 w 579"/>
                <a:gd name="T23" fmla="*/ 452 h 579"/>
                <a:gd name="T24" fmla="*/ 475 w 579"/>
                <a:gd name="T25" fmla="*/ 475 h 579"/>
                <a:gd name="T26" fmla="*/ 451 w 579"/>
                <a:gd name="T27" fmla="*/ 532 h 579"/>
                <a:gd name="T28" fmla="*/ 390 w 579"/>
                <a:gd name="T29" fmla="*/ 532 h 579"/>
                <a:gd name="T30" fmla="*/ 346 w 579"/>
                <a:gd name="T31" fmla="*/ 575 h 579"/>
                <a:gd name="T32" fmla="*/ 289 w 579"/>
                <a:gd name="T33" fmla="*/ 552 h 579"/>
                <a:gd name="T34" fmla="*/ 233 w 579"/>
                <a:gd name="T35" fmla="*/ 575 h 579"/>
                <a:gd name="T36" fmla="*/ 189 w 579"/>
                <a:gd name="T37" fmla="*/ 532 h 579"/>
                <a:gd name="T38" fmla="*/ 128 w 579"/>
                <a:gd name="T39" fmla="*/ 532 h 579"/>
                <a:gd name="T40" fmla="*/ 104 w 579"/>
                <a:gd name="T41" fmla="*/ 475 h 579"/>
                <a:gd name="T42" fmla="*/ 47 w 579"/>
                <a:gd name="T43" fmla="*/ 452 h 579"/>
                <a:gd name="T44" fmla="*/ 47 w 579"/>
                <a:gd name="T45" fmla="*/ 390 h 579"/>
                <a:gd name="T46" fmla="*/ 4 w 579"/>
                <a:gd name="T47" fmla="*/ 347 h 579"/>
                <a:gd name="T48" fmla="*/ 27 w 579"/>
                <a:gd name="T49" fmla="*/ 290 h 579"/>
                <a:gd name="T50" fmla="*/ 4 w 579"/>
                <a:gd name="T51" fmla="*/ 233 h 579"/>
                <a:gd name="T52" fmla="*/ 47 w 579"/>
                <a:gd name="T53" fmla="*/ 190 h 579"/>
                <a:gd name="T54" fmla="*/ 47 w 579"/>
                <a:gd name="T55" fmla="*/ 128 h 579"/>
                <a:gd name="T56" fmla="*/ 104 w 579"/>
                <a:gd name="T57" fmla="*/ 105 h 579"/>
                <a:gd name="T58" fmla="*/ 128 w 579"/>
                <a:gd name="T59" fmla="*/ 48 h 579"/>
                <a:gd name="T60" fmla="*/ 189 w 579"/>
                <a:gd name="T61" fmla="*/ 48 h 579"/>
                <a:gd name="T62" fmla="*/ 233 w 579"/>
                <a:gd name="T63" fmla="*/ 4 h 579"/>
                <a:gd name="T64" fmla="*/ 289 w 579"/>
                <a:gd name="T65" fmla="*/ 28 h 579"/>
                <a:gd name="T66" fmla="*/ 367 w 579"/>
                <a:gd name="T67" fmla="*/ 103 h 579"/>
                <a:gd name="T68" fmla="*/ 87 w 579"/>
                <a:gd name="T69" fmla="*/ 288 h 579"/>
                <a:gd name="T70" fmla="*/ 367 w 579"/>
                <a:gd name="T71" fmla="*/ 477 h 579"/>
                <a:gd name="T72" fmla="*/ 431 w 579"/>
                <a:gd name="T73" fmla="*/ 146 h 579"/>
                <a:gd name="T74" fmla="*/ 367 w 579"/>
                <a:gd name="T75" fmla="*/ 103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579">
                  <a:moveTo>
                    <a:pt x="289" y="28"/>
                  </a:moveTo>
                  <a:cubicBezTo>
                    <a:pt x="308" y="29"/>
                    <a:pt x="327" y="0"/>
                    <a:pt x="346" y="4"/>
                  </a:cubicBezTo>
                  <a:cubicBezTo>
                    <a:pt x="365" y="8"/>
                    <a:pt x="371" y="42"/>
                    <a:pt x="390" y="48"/>
                  </a:cubicBezTo>
                  <a:cubicBezTo>
                    <a:pt x="407" y="56"/>
                    <a:pt x="435" y="37"/>
                    <a:pt x="451" y="48"/>
                  </a:cubicBezTo>
                  <a:cubicBezTo>
                    <a:pt x="467" y="58"/>
                    <a:pt x="460" y="92"/>
                    <a:pt x="475" y="105"/>
                  </a:cubicBezTo>
                  <a:cubicBezTo>
                    <a:pt x="487" y="119"/>
                    <a:pt x="521" y="112"/>
                    <a:pt x="532" y="128"/>
                  </a:cubicBezTo>
                  <a:cubicBezTo>
                    <a:pt x="542" y="144"/>
                    <a:pt x="523" y="172"/>
                    <a:pt x="531" y="190"/>
                  </a:cubicBezTo>
                  <a:cubicBezTo>
                    <a:pt x="537" y="208"/>
                    <a:pt x="571" y="214"/>
                    <a:pt x="575" y="233"/>
                  </a:cubicBezTo>
                  <a:cubicBezTo>
                    <a:pt x="579" y="252"/>
                    <a:pt x="550" y="271"/>
                    <a:pt x="551" y="290"/>
                  </a:cubicBezTo>
                  <a:cubicBezTo>
                    <a:pt x="550" y="309"/>
                    <a:pt x="579" y="328"/>
                    <a:pt x="575" y="347"/>
                  </a:cubicBezTo>
                  <a:cubicBezTo>
                    <a:pt x="571" y="366"/>
                    <a:pt x="538" y="372"/>
                    <a:pt x="531" y="390"/>
                  </a:cubicBezTo>
                  <a:cubicBezTo>
                    <a:pt x="523" y="407"/>
                    <a:pt x="542" y="436"/>
                    <a:pt x="532" y="452"/>
                  </a:cubicBezTo>
                  <a:cubicBezTo>
                    <a:pt x="521" y="468"/>
                    <a:pt x="487" y="461"/>
                    <a:pt x="475" y="475"/>
                  </a:cubicBezTo>
                  <a:cubicBezTo>
                    <a:pt x="460" y="488"/>
                    <a:pt x="467" y="521"/>
                    <a:pt x="451" y="532"/>
                  </a:cubicBezTo>
                  <a:cubicBezTo>
                    <a:pt x="435" y="543"/>
                    <a:pt x="407" y="523"/>
                    <a:pt x="390" y="532"/>
                  </a:cubicBezTo>
                  <a:cubicBezTo>
                    <a:pt x="372" y="538"/>
                    <a:pt x="365" y="572"/>
                    <a:pt x="346" y="575"/>
                  </a:cubicBezTo>
                  <a:cubicBezTo>
                    <a:pt x="327" y="579"/>
                    <a:pt x="309" y="550"/>
                    <a:pt x="289" y="552"/>
                  </a:cubicBezTo>
                  <a:cubicBezTo>
                    <a:pt x="270" y="550"/>
                    <a:pt x="252" y="579"/>
                    <a:pt x="233" y="575"/>
                  </a:cubicBezTo>
                  <a:cubicBezTo>
                    <a:pt x="214" y="572"/>
                    <a:pt x="207" y="538"/>
                    <a:pt x="189" y="532"/>
                  </a:cubicBezTo>
                  <a:cubicBezTo>
                    <a:pt x="172" y="523"/>
                    <a:pt x="144" y="543"/>
                    <a:pt x="128" y="532"/>
                  </a:cubicBezTo>
                  <a:cubicBezTo>
                    <a:pt x="112" y="521"/>
                    <a:pt x="119" y="488"/>
                    <a:pt x="104" y="475"/>
                  </a:cubicBezTo>
                  <a:cubicBezTo>
                    <a:pt x="92" y="461"/>
                    <a:pt x="58" y="468"/>
                    <a:pt x="47" y="452"/>
                  </a:cubicBezTo>
                  <a:cubicBezTo>
                    <a:pt x="36" y="436"/>
                    <a:pt x="56" y="407"/>
                    <a:pt x="47" y="390"/>
                  </a:cubicBezTo>
                  <a:cubicBezTo>
                    <a:pt x="41" y="372"/>
                    <a:pt x="8" y="366"/>
                    <a:pt x="4" y="347"/>
                  </a:cubicBezTo>
                  <a:cubicBezTo>
                    <a:pt x="0" y="328"/>
                    <a:pt x="29" y="309"/>
                    <a:pt x="27" y="290"/>
                  </a:cubicBezTo>
                  <a:cubicBezTo>
                    <a:pt x="29" y="271"/>
                    <a:pt x="0" y="252"/>
                    <a:pt x="4" y="233"/>
                  </a:cubicBezTo>
                  <a:cubicBezTo>
                    <a:pt x="8" y="214"/>
                    <a:pt x="41" y="208"/>
                    <a:pt x="47" y="190"/>
                  </a:cubicBezTo>
                  <a:cubicBezTo>
                    <a:pt x="56" y="172"/>
                    <a:pt x="36" y="144"/>
                    <a:pt x="47" y="128"/>
                  </a:cubicBezTo>
                  <a:cubicBezTo>
                    <a:pt x="58" y="112"/>
                    <a:pt x="92" y="119"/>
                    <a:pt x="104" y="105"/>
                  </a:cubicBezTo>
                  <a:cubicBezTo>
                    <a:pt x="119" y="92"/>
                    <a:pt x="112" y="58"/>
                    <a:pt x="128" y="48"/>
                  </a:cubicBezTo>
                  <a:cubicBezTo>
                    <a:pt x="144" y="37"/>
                    <a:pt x="172" y="56"/>
                    <a:pt x="189" y="48"/>
                  </a:cubicBezTo>
                  <a:cubicBezTo>
                    <a:pt x="207" y="42"/>
                    <a:pt x="214" y="8"/>
                    <a:pt x="233" y="4"/>
                  </a:cubicBezTo>
                  <a:cubicBezTo>
                    <a:pt x="252" y="0"/>
                    <a:pt x="270" y="29"/>
                    <a:pt x="289" y="28"/>
                  </a:cubicBezTo>
                  <a:close/>
                  <a:moveTo>
                    <a:pt x="367" y="103"/>
                  </a:moveTo>
                  <a:cubicBezTo>
                    <a:pt x="234" y="48"/>
                    <a:pt x="88" y="145"/>
                    <a:pt x="87" y="288"/>
                  </a:cubicBezTo>
                  <a:cubicBezTo>
                    <a:pt x="86" y="433"/>
                    <a:pt x="233" y="532"/>
                    <a:pt x="367" y="477"/>
                  </a:cubicBezTo>
                  <a:cubicBezTo>
                    <a:pt x="501" y="421"/>
                    <a:pt x="534" y="247"/>
                    <a:pt x="431" y="146"/>
                  </a:cubicBezTo>
                  <a:cubicBezTo>
                    <a:pt x="413" y="127"/>
                    <a:pt x="391" y="113"/>
                    <a:pt x="367" y="1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2" name="Freeform 29">
              <a:extLst>
                <a:ext uri="{FF2B5EF4-FFF2-40B4-BE49-F238E27FC236}">
                  <a16:creationId xmlns="" xmlns:a16="http://schemas.microsoft.com/office/drawing/2014/main" id="{41376715-7C6F-6AC5-D7EC-B8797F33FB35}"/>
                </a:ext>
              </a:extLst>
            </p:cNvPr>
            <p:cNvSpPr>
              <a:spLocks noEditPoints="1"/>
            </p:cNvSpPr>
            <p:nvPr/>
          </p:nvSpPr>
          <p:spPr bwMode="auto">
            <a:xfrm>
              <a:off x="3829192" y="3821698"/>
              <a:ext cx="286002" cy="287100"/>
            </a:xfrm>
            <a:custGeom>
              <a:avLst/>
              <a:gdLst>
                <a:gd name="T0" fmla="*/ 165 w 331"/>
                <a:gd name="T1" fmla="*/ 0 h 332"/>
                <a:gd name="T2" fmla="*/ 331 w 331"/>
                <a:gd name="T3" fmla="*/ 166 h 332"/>
                <a:gd name="T4" fmla="*/ 165 w 331"/>
                <a:gd name="T5" fmla="*/ 332 h 332"/>
                <a:gd name="T6" fmla="*/ 0 w 331"/>
                <a:gd name="T7" fmla="*/ 166 h 332"/>
                <a:gd name="T8" fmla="*/ 165 w 331"/>
                <a:gd name="T9" fmla="*/ 0 h 332"/>
                <a:gd name="T10" fmla="*/ 176 w 331"/>
                <a:gd name="T11" fmla="*/ 50 h 332"/>
                <a:gd name="T12" fmla="*/ 205 w 331"/>
                <a:gd name="T13" fmla="*/ 111 h 332"/>
                <a:gd name="T14" fmla="*/ 272 w 331"/>
                <a:gd name="T15" fmla="*/ 119 h 332"/>
                <a:gd name="T16" fmla="*/ 282 w 331"/>
                <a:gd name="T17" fmla="*/ 127 h 332"/>
                <a:gd name="T18" fmla="*/ 279 w 331"/>
                <a:gd name="T19" fmla="*/ 140 h 332"/>
                <a:gd name="T20" fmla="*/ 229 w 331"/>
                <a:gd name="T21" fmla="*/ 186 h 332"/>
                <a:gd name="T22" fmla="*/ 242 w 331"/>
                <a:gd name="T23" fmla="*/ 252 h 332"/>
                <a:gd name="T24" fmla="*/ 237 w 331"/>
                <a:gd name="T25" fmla="*/ 265 h 332"/>
                <a:gd name="T26" fmla="*/ 224 w 331"/>
                <a:gd name="T27" fmla="*/ 265 h 332"/>
                <a:gd name="T28" fmla="*/ 165 w 331"/>
                <a:gd name="T29" fmla="*/ 232 h 332"/>
                <a:gd name="T30" fmla="*/ 106 w 331"/>
                <a:gd name="T31" fmla="*/ 265 h 332"/>
                <a:gd name="T32" fmla="*/ 93 w 331"/>
                <a:gd name="T33" fmla="*/ 265 h 332"/>
                <a:gd name="T34" fmla="*/ 89 w 331"/>
                <a:gd name="T35" fmla="*/ 252 h 332"/>
                <a:gd name="T36" fmla="*/ 102 w 331"/>
                <a:gd name="T37" fmla="*/ 186 h 332"/>
                <a:gd name="T38" fmla="*/ 52 w 331"/>
                <a:gd name="T39" fmla="*/ 140 h 332"/>
                <a:gd name="T40" fmla="*/ 49 w 331"/>
                <a:gd name="T41" fmla="*/ 127 h 332"/>
                <a:gd name="T42" fmla="*/ 59 w 331"/>
                <a:gd name="T43" fmla="*/ 119 h 332"/>
                <a:gd name="T44" fmla="*/ 126 w 331"/>
                <a:gd name="T45" fmla="*/ 111 h 332"/>
                <a:gd name="T46" fmla="*/ 154 w 331"/>
                <a:gd name="T47" fmla="*/ 50 h 332"/>
                <a:gd name="T48" fmla="*/ 165 w 331"/>
                <a:gd name="T49" fmla="*/ 43 h 332"/>
                <a:gd name="T50" fmla="*/ 176 w 331"/>
                <a:gd name="T51" fmla="*/ 5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1" h="332">
                  <a:moveTo>
                    <a:pt x="165" y="0"/>
                  </a:moveTo>
                  <a:cubicBezTo>
                    <a:pt x="257" y="0"/>
                    <a:pt x="331" y="74"/>
                    <a:pt x="331" y="166"/>
                  </a:cubicBezTo>
                  <a:cubicBezTo>
                    <a:pt x="331" y="257"/>
                    <a:pt x="257" y="332"/>
                    <a:pt x="165" y="332"/>
                  </a:cubicBezTo>
                  <a:cubicBezTo>
                    <a:pt x="74" y="332"/>
                    <a:pt x="0" y="257"/>
                    <a:pt x="0" y="166"/>
                  </a:cubicBezTo>
                  <a:cubicBezTo>
                    <a:pt x="0" y="74"/>
                    <a:pt x="74" y="0"/>
                    <a:pt x="165" y="0"/>
                  </a:cubicBezTo>
                  <a:close/>
                  <a:moveTo>
                    <a:pt x="176" y="50"/>
                  </a:moveTo>
                  <a:cubicBezTo>
                    <a:pt x="205" y="111"/>
                    <a:pt x="205" y="111"/>
                    <a:pt x="205" y="111"/>
                  </a:cubicBezTo>
                  <a:cubicBezTo>
                    <a:pt x="272" y="119"/>
                    <a:pt x="272" y="119"/>
                    <a:pt x="272" y="119"/>
                  </a:cubicBezTo>
                  <a:cubicBezTo>
                    <a:pt x="277" y="120"/>
                    <a:pt x="281" y="123"/>
                    <a:pt x="282" y="127"/>
                  </a:cubicBezTo>
                  <a:cubicBezTo>
                    <a:pt x="284" y="132"/>
                    <a:pt x="282" y="137"/>
                    <a:pt x="279" y="140"/>
                  </a:cubicBezTo>
                  <a:cubicBezTo>
                    <a:pt x="229" y="186"/>
                    <a:pt x="229" y="186"/>
                    <a:pt x="229" y="186"/>
                  </a:cubicBezTo>
                  <a:cubicBezTo>
                    <a:pt x="242" y="252"/>
                    <a:pt x="242" y="252"/>
                    <a:pt x="242" y="252"/>
                  </a:cubicBezTo>
                  <a:cubicBezTo>
                    <a:pt x="243" y="257"/>
                    <a:pt x="241" y="262"/>
                    <a:pt x="237" y="265"/>
                  </a:cubicBezTo>
                  <a:cubicBezTo>
                    <a:pt x="234" y="267"/>
                    <a:pt x="229" y="268"/>
                    <a:pt x="224" y="265"/>
                  </a:cubicBezTo>
                  <a:cubicBezTo>
                    <a:pt x="165" y="232"/>
                    <a:pt x="165" y="232"/>
                    <a:pt x="165" y="232"/>
                  </a:cubicBezTo>
                  <a:cubicBezTo>
                    <a:pt x="106" y="265"/>
                    <a:pt x="106" y="265"/>
                    <a:pt x="106" y="265"/>
                  </a:cubicBezTo>
                  <a:cubicBezTo>
                    <a:pt x="102" y="268"/>
                    <a:pt x="97" y="267"/>
                    <a:pt x="93" y="265"/>
                  </a:cubicBezTo>
                  <a:cubicBezTo>
                    <a:pt x="89" y="262"/>
                    <a:pt x="88" y="257"/>
                    <a:pt x="89" y="252"/>
                  </a:cubicBezTo>
                  <a:cubicBezTo>
                    <a:pt x="102" y="186"/>
                    <a:pt x="102" y="186"/>
                    <a:pt x="102" y="186"/>
                  </a:cubicBezTo>
                  <a:cubicBezTo>
                    <a:pt x="52" y="140"/>
                    <a:pt x="52" y="140"/>
                    <a:pt x="52" y="140"/>
                  </a:cubicBezTo>
                  <a:cubicBezTo>
                    <a:pt x="48" y="137"/>
                    <a:pt x="47" y="132"/>
                    <a:pt x="49" y="127"/>
                  </a:cubicBezTo>
                  <a:cubicBezTo>
                    <a:pt x="50" y="123"/>
                    <a:pt x="54" y="120"/>
                    <a:pt x="59" y="119"/>
                  </a:cubicBezTo>
                  <a:cubicBezTo>
                    <a:pt x="126" y="111"/>
                    <a:pt x="126" y="111"/>
                    <a:pt x="126" y="111"/>
                  </a:cubicBezTo>
                  <a:cubicBezTo>
                    <a:pt x="154" y="50"/>
                    <a:pt x="154" y="50"/>
                    <a:pt x="154" y="50"/>
                  </a:cubicBezTo>
                  <a:cubicBezTo>
                    <a:pt x="156" y="45"/>
                    <a:pt x="161" y="43"/>
                    <a:pt x="165" y="43"/>
                  </a:cubicBezTo>
                  <a:cubicBezTo>
                    <a:pt x="170" y="43"/>
                    <a:pt x="174" y="45"/>
                    <a:pt x="176" y="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34" name="矩形 37">
            <a:extLst>
              <a:ext uri="{FF2B5EF4-FFF2-40B4-BE49-F238E27FC236}">
                <a16:creationId xmlns="" xmlns:a16="http://schemas.microsoft.com/office/drawing/2014/main" id="{0543C268-1EA0-89E1-5670-EE126DC72611}"/>
              </a:ext>
            </a:extLst>
          </p:cNvPr>
          <p:cNvSpPr/>
          <p:nvPr/>
        </p:nvSpPr>
        <p:spPr>
          <a:xfrm>
            <a:off x="115078" y="4043043"/>
            <a:ext cx="3687487" cy="2308324"/>
          </a:xfrm>
          <a:prstGeom prst="rect">
            <a:avLst/>
          </a:prstGeom>
        </p:spPr>
        <p:txBody>
          <a:bodyPr wrap="square">
            <a:spAutoFit/>
          </a:bodyPr>
          <a:lstStyle/>
          <a:p>
            <a:pPr algn="just" rtl="1"/>
            <a:r>
              <a:rPr lang="ar-DZ" sz="1600" dirty="0">
                <a:solidFill>
                  <a:schemeClr val="bg1">
                    <a:lumMod val="50000"/>
                  </a:schemeClr>
                </a:solidFill>
              </a:rPr>
              <a:t>لتعزيز عقود الشراكة في المستثمرات الفلاحية في الجزائر، يجب التركيز على تبسيط الإجراءات الإدارية، تحسين البنية التحتية، توفير الدعم المالي والتسويقي، تعزيز التعليم والتدريب الفلاحي، وتعزيز الاستدامة البيئية والاجتماعية. يجب أيضًا مكافحة البيروقراطية والفساد في قطاع الزراعة وتعزيز التعاون بين القطاعين العام والخاص لتحقيق نجاح عقود الشراكة الفلاحية وتعزيز القطاع الزراعي في البلاد</a:t>
            </a:r>
            <a:endParaRPr lang="zh-CN" altLang="en-US" sz="1600" dirty="0">
              <a:solidFill>
                <a:schemeClr val="bg1">
                  <a:lumMod val="50000"/>
                </a:schemeClr>
              </a:solidFill>
              <a:latin typeface="微软雅黑" panose="020B0503020204020204" charset="-122"/>
              <a:ea typeface="微软雅黑" panose="020B0503020204020204" charset="-122"/>
            </a:endParaRPr>
          </a:p>
        </p:txBody>
      </p:sp>
      <p:sp>
        <p:nvSpPr>
          <p:cNvPr id="41" name="Rectangle 5">
            <a:extLst>
              <a:ext uri="{FF2B5EF4-FFF2-40B4-BE49-F238E27FC236}">
                <a16:creationId xmlns="" xmlns:a16="http://schemas.microsoft.com/office/drawing/2014/main" id="{72584E2C-0972-D5D2-5AC3-EC37293ADF92}"/>
              </a:ext>
            </a:extLst>
          </p:cNvPr>
          <p:cNvSpPr>
            <a:spLocks noChangeArrowheads="1"/>
          </p:cNvSpPr>
          <p:nvPr/>
        </p:nvSpPr>
        <p:spPr bwMode="auto">
          <a:xfrm>
            <a:off x="8003675" y="4166153"/>
            <a:ext cx="4091639" cy="218521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1" eaLnBrk="0" fontAlgn="base" latinLnBrk="0" hangingPunct="0">
              <a:lnSpc>
                <a:spcPct val="100000"/>
              </a:lnSpc>
              <a:spcBef>
                <a:spcPct val="0"/>
              </a:spcBef>
              <a:spcAft>
                <a:spcPct val="0"/>
              </a:spcAft>
              <a:buClrTx/>
              <a:buSzTx/>
              <a:tabLst/>
            </a:pPr>
            <a:r>
              <a:rPr kumimoji="0" lang="ar-DZ" altLang="x-none" sz="20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anose="020B0604020202020204" pitchFamily="34" charset="0"/>
              </a:rPr>
              <a:t> الضمانات</a:t>
            </a:r>
            <a:endParaRPr kumimoji="0" lang="x-none" altLang="x-none" sz="2000" b="1" i="0" u="none" strike="noStrike" cap="none" normalizeH="0" baseline="0" dirty="0">
              <a:ln>
                <a:noFill/>
              </a:ln>
              <a:solidFill>
                <a:schemeClr val="accent6">
                  <a:lumMod val="50000"/>
                </a:schemeClr>
              </a:solidFill>
              <a:effectLst>
                <a:outerShdw blurRad="38100" dist="38100" dir="2700000" algn="tl">
                  <a:srgbClr val="000000">
                    <a:alpha val="43137"/>
                  </a:srgbClr>
                </a:outerShdw>
              </a:effectLst>
              <a:latin typeface="Arial" panose="020B0604020202020204" pitchFamily="34" charset="0"/>
            </a:endParaRP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ar-SA" altLang="x-none" sz="1600" b="0"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تبسيط الإجراءات الإدارية والتراخيص لبدء المشروعات الفلاحية</a:t>
            </a:r>
            <a:r>
              <a:rPr kumimoji="0" lang="x-none" altLang="x-none" sz="1600" b="0" i="0" u="none" strike="noStrike" cap="none" normalizeH="0" baseline="0" dirty="0">
                <a:ln>
                  <a:noFill/>
                </a:ln>
                <a:solidFill>
                  <a:schemeClr val="accent6">
                    <a:lumMod val="50000"/>
                  </a:schemeClr>
                </a:solidFill>
                <a:effectLst/>
                <a:latin typeface="Arial" panose="020B0604020202020204" pitchFamily="34" charset="0"/>
              </a:rPr>
              <a:t>.</a:t>
            </a: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ar-SA" altLang="x-none" sz="1600" b="0"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تحسين البنية التحتية الزراعية، بما في ذلك الري والصرف الزراعي والتخزين والتبريد وشبكات التوزيع</a:t>
            </a:r>
            <a:r>
              <a:rPr kumimoji="0" lang="x-none" altLang="x-none" sz="1600" b="0" i="0" u="none" strike="noStrike" cap="none" normalizeH="0" baseline="0" dirty="0">
                <a:ln>
                  <a:noFill/>
                </a:ln>
                <a:solidFill>
                  <a:schemeClr val="accent6">
                    <a:lumMod val="50000"/>
                  </a:schemeClr>
                </a:solidFill>
                <a:effectLst/>
                <a:latin typeface="Arial" panose="020B0604020202020204" pitchFamily="34" charset="0"/>
              </a:rPr>
              <a:t>.</a:t>
            </a: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ar-SA" altLang="x-none" sz="1600" b="0"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توفير الدعم المالي والائتماني للمستثمرين والمزارعين</a:t>
            </a:r>
            <a:r>
              <a:rPr kumimoji="0" lang="x-none" altLang="x-none" sz="1600" b="0" i="0" u="none" strike="noStrike" cap="none" normalizeH="0" baseline="0" dirty="0">
                <a:ln>
                  <a:noFill/>
                </a:ln>
                <a:solidFill>
                  <a:schemeClr val="accent6">
                    <a:lumMod val="50000"/>
                  </a:schemeClr>
                </a:solidFill>
                <a:effectLst/>
                <a:latin typeface="Arial" panose="020B0604020202020204" pitchFamily="34" charset="0"/>
              </a:rPr>
              <a:t>.</a:t>
            </a:r>
          </a:p>
          <a:p>
            <a:pPr marL="342900" marR="0" lvl="0" indent="-342900" algn="r" defTabSz="914400" rtl="1" eaLnBrk="0" fontAlgn="base" latinLnBrk="0" hangingPunct="0">
              <a:lnSpc>
                <a:spcPct val="100000"/>
              </a:lnSpc>
              <a:spcBef>
                <a:spcPct val="0"/>
              </a:spcBef>
              <a:spcAft>
                <a:spcPct val="0"/>
              </a:spcAft>
              <a:buClrTx/>
              <a:buSzTx/>
              <a:buFont typeface="+mj-lt"/>
              <a:buAutoNum type="arabicPeriod"/>
              <a:tabLst/>
            </a:pPr>
            <a:r>
              <a:rPr kumimoji="0" lang="ar-SA" altLang="x-none" sz="1600" b="0" i="0" u="none" strike="noStrike" cap="none" normalizeH="0" baseline="0" dirty="0">
                <a:ln>
                  <a:noFill/>
                </a:ln>
                <a:solidFill>
                  <a:schemeClr val="accent6">
                    <a:lumMod val="50000"/>
                  </a:schemeClr>
                </a:solidFill>
                <a:effectLst/>
                <a:latin typeface="Arial" panose="020B0604020202020204" pitchFamily="34" charset="0"/>
                <a:cs typeface="Arial" panose="020B0604020202020204" pitchFamily="34" charset="0"/>
              </a:rPr>
              <a:t>توفير الدعم التسويقي والتوجيه فيما يتعلق بتسويق وترويج المنتجات الزراعية والوصول إلى الأسواق</a:t>
            </a:r>
            <a:r>
              <a:rPr kumimoji="0" lang="x-none" altLang="x-none" sz="1600" b="0" i="0" u="none" strike="noStrike" cap="none" normalizeH="0" baseline="0" dirty="0">
                <a:ln>
                  <a:noFill/>
                </a:ln>
                <a:solidFill>
                  <a:schemeClr val="accent6">
                    <a:lumMod val="50000"/>
                  </a:schemeClr>
                </a:solidFill>
                <a:effectLst/>
                <a:latin typeface="Arial" panose="020B0604020202020204" pitchFamily="34" charset="0"/>
              </a:rPr>
              <a:t> </a:t>
            </a:r>
          </a:p>
        </p:txBody>
      </p:sp>
      <p:sp>
        <p:nvSpPr>
          <p:cNvPr id="43" name="Rectangle 5">
            <a:extLst>
              <a:ext uri="{FF2B5EF4-FFF2-40B4-BE49-F238E27FC236}">
                <a16:creationId xmlns="" xmlns:a16="http://schemas.microsoft.com/office/drawing/2014/main" id="{B2362775-0840-C932-21E3-83CCC640473E}"/>
              </a:ext>
            </a:extLst>
          </p:cNvPr>
          <p:cNvSpPr>
            <a:spLocks noChangeArrowheads="1"/>
          </p:cNvSpPr>
          <p:nvPr/>
        </p:nvSpPr>
        <p:spPr bwMode="auto">
          <a:xfrm>
            <a:off x="4246407" y="4090998"/>
            <a:ext cx="3687487" cy="18774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algn="ctr" defTabSz="914400" rtl="1" eaLnBrk="0" fontAlgn="base" latinLnBrk="0" hangingPunct="0">
              <a:lnSpc>
                <a:spcPct val="100000"/>
              </a:lnSpc>
              <a:spcBef>
                <a:spcPct val="0"/>
              </a:spcBef>
              <a:spcAft>
                <a:spcPct val="0"/>
              </a:spcAft>
              <a:buClrTx/>
              <a:buSzTx/>
              <a:tabLst/>
            </a:pPr>
            <a:r>
              <a:rPr kumimoji="0" lang="ar-DZ" altLang="x-none" sz="2000" b="1" i="0" u="none" strike="noStrike" cap="none" normalizeH="0" baseline="0" dirty="0">
                <a:ln>
                  <a:noFill/>
                </a:ln>
                <a:solidFill>
                  <a:srgbClr val="C00000"/>
                </a:solidFill>
                <a:effectLst>
                  <a:outerShdw blurRad="38100" dist="38100" dir="2700000" algn="tl">
                    <a:srgbClr val="000000">
                      <a:alpha val="43137"/>
                    </a:srgbClr>
                  </a:outerShdw>
                </a:effectLst>
                <a:latin typeface="Arial" panose="020B0604020202020204" pitchFamily="34" charset="0"/>
              </a:rPr>
              <a:t> المعوقات</a:t>
            </a:r>
            <a:endParaRPr kumimoji="0" lang="x-none" altLang="x-none" sz="2000" b="1" i="0" u="none" strike="noStrike" cap="none" normalizeH="0" baseline="0" dirty="0">
              <a:ln>
                <a:noFill/>
              </a:ln>
              <a:solidFill>
                <a:srgbClr val="C00000"/>
              </a:solidFill>
              <a:effectLst>
                <a:outerShdw blurRad="38100" dist="38100" dir="2700000" algn="tl">
                  <a:srgbClr val="000000">
                    <a:alpha val="43137"/>
                  </a:srgbClr>
                </a:outerShdw>
              </a:effectLst>
              <a:latin typeface="Arial" panose="020B0604020202020204" pitchFamily="34" charset="0"/>
            </a:endParaRPr>
          </a:p>
          <a:p>
            <a:pPr algn="r" rtl="1">
              <a:buFont typeface="+mj-lt"/>
              <a:buAutoNum type="arabicPeriod"/>
            </a:pPr>
            <a:r>
              <a:rPr lang="ar-DZ" sz="1600" dirty="0">
                <a:solidFill>
                  <a:srgbClr val="C00000"/>
                </a:solidFill>
              </a:rPr>
              <a:t>البيروقراطية والإجراءات الإدارية المعقدة.</a:t>
            </a:r>
          </a:p>
          <a:p>
            <a:pPr algn="r" rtl="1">
              <a:buFont typeface="+mj-lt"/>
              <a:buAutoNum type="arabicPeriod"/>
            </a:pPr>
            <a:r>
              <a:rPr lang="ar-DZ" sz="1600" dirty="0">
                <a:solidFill>
                  <a:srgbClr val="C00000"/>
                </a:solidFill>
              </a:rPr>
              <a:t>ضعف البنية التحتية ونقص الموارد الفنية والتقنية.</a:t>
            </a:r>
          </a:p>
          <a:p>
            <a:pPr algn="r" rtl="1">
              <a:buFont typeface="+mj-lt"/>
              <a:buAutoNum type="arabicPeriod"/>
            </a:pPr>
            <a:r>
              <a:rPr lang="ar-DZ" sz="1600" dirty="0">
                <a:solidFill>
                  <a:srgbClr val="C00000"/>
                </a:solidFill>
              </a:rPr>
              <a:t>صعوبة التسويق والتوزيع للمنتجات الزراعية.</a:t>
            </a:r>
          </a:p>
          <a:p>
            <a:pPr algn="r" rtl="1">
              <a:buFont typeface="+mj-lt"/>
              <a:buAutoNum type="arabicPeriod"/>
            </a:pPr>
            <a:r>
              <a:rPr lang="ar-DZ" sz="1600" dirty="0">
                <a:solidFill>
                  <a:srgbClr val="C00000"/>
                </a:solidFill>
              </a:rPr>
              <a:t>نقص التعليم والتدريب الفلاحي.</a:t>
            </a:r>
          </a:p>
          <a:p>
            <a:pPr algn="r" rtl="1">
              <a:buFont typeface="+mj-lt"/>
              <a:buAutoNum type="arabicPeriod"/>
            </a:pPr>
            <a:r>
              <a:rPr lang="ar-DZ" sz="1600" dirty="0">
                <a:solidFill>
                  <a:srgbClr val="C00000"/>
                </a:solidFill>
              </a:rPr>
              <a:t>قلة التركيز على الاستدامة البيئية والاجتماعية.</a:t>
            </a:r>
          </a:p>
          <a:p>
            <a:pPr algn="r" rtl="1">
              <a:buFont typeface="+mj-lt"/>
              <a:buAutoNum type="arabicPeriod"/>
            </a:pPr>
            <a:r>
              <a:rPr lang="ar-DZ" sz="1600" dirty="0">
                <a:solidFill>
                  <a:srgbClr val="C00000"/>
                </a:solidFill>
              </a:rPr>
              <a:t>عدم الشفافية والفساد في قطاع الزراعة.</a:t>
            </a:r>
          </a:p>
        </p:txBody>
      </p:sp>
      <p:sp>
        <p:nvSpPr>
          <p:cNvPr id="4" name="Espace réservé du numéro de diapositive 3">
            <a:extLst>
              <a:ext uri="{FF2B5EF4-FFF2-40B4-BE49-F238E27FC236}">
                <a16:creationId xmlns="" xmlns:a16="http://schemas.microsoft.com/office/drawing/2014/main" id="{277E5DE1-749B-4130-906C-220C223E3536}"/>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39</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407808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6"/>
                                        </p:tgtEl>
                                        <p:attrNameLst>
                                          <p:attrName>ppt_w</p:attrName>
                                        </p:attrNameLst>
                                      </p:cBhvr>
                                      <p:tavLst>
                                        <p:tav tm="0">
                                          <p:val>
                                            <p:strVal val="#ppt_w*.05"/>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6"/>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6"/>
                                        </p:tgtEl>
                                      </p:cBhvr>
                                    </p:animEffect>
                                  </p:childTnLst>
                                </p:cTn>
                              </p:par>
                            </p:childTnLst>
                          </p:cTn>
                        </p:par>
                        <p:par>
                          <p:cTn id="15" fill="hold">
                            <p:stCondLst>
                              <p:cond delay="500"/>
                            </p:stCondLst>
                            <p:childTnLst>
                              <p:par>
                                <p:cTn id="16" presetID="37"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par>
                          <p:cTn id="26" fill="hold">
                            <p:stCondLst>
                              <p:cond delay="15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2000"/>
                            </p:stCondLst>
                            <p:childTnLst>
                              <p:par>
                                <p:cTn id="31" presetID="25"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25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34" dur="25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35" dur="250" accel="50000" fill="hold">
                                          <p:stCondLst>
                                            <p:cond delay="250"/>
                                          </p:stCondLst>
                                        </p:cTn>
                                        <p:tgtEl>
                                          <p:spTgt spid="8"/>
                                        </p:tgtEl>
                                        <p:attrNameLst>
                                          <p:attrName>ppt_w</p:attrName>
                                        </p:attrNameLst>
                                      </p:cBhvr>
                                      <p:tavLst>
                                        <p:tav tm="0">
                                          <p:val>
                                            <p:strVal val="#ppt_w*.05"/>
                                          </p:val>
                                        </p:tav>
                                        <p:tav tm="100000">
                                          <p:val>
                                            <p:strVal val="#ppt_w"/>
                                          </p:val>
                                        </p:tav>
                                      </p:tavLst>
                                    </p:anim>
                                    <p:anim calcmode="lin" valueType="num">
                                      <p:cBhvr>
                                        <p:cTn id="36" dur="500" fill="hold"/>
                                        <p:tgtEl>
                                          <p:spTgt spid="8"/>
                                        </p:tgtEl>
                                        <p:attrNameLst>
                                          <p:attrName>ppt_h</p:attrName>
                                        </p:attrNameLst>
                                      </p:cBhvr>
                                      <p:tavLst>
                                        <p:tav tm="0">
                                          <p:val>
                                            <p:strVal val="#ppt_h"/>
                                          </p:val>
                                        </p:tav>
                                        <p:tav tm="100000">
                                          <p:val>
                                            <p:strVal val="#ppt_h"/>
                                          </p:val>
                                        </p:tav>
                                      </p:tavLst>
                                    </p:anim>
                                    <p:anim calcmode="lin" valueType="num">
                                      <p:cBhvr>
                                        <p:cTn id="37" dur="25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38" dur="25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39" dur="250" accel="50000" fill="hold">
                                          <p:stCondLst>
                                            <p:cond delay="250"/>
                                          </p:stCondLst>
                                        </p:cTn>
                                        <p:tgtEl>
                                          <p:spTgt spid="8"/>
                                        </p:tgtEl>
                                        <p:attrNameLst>
                                          <p:attrName>ppt_y</p:attrName>
                                        </p:attrNameLst>
                                      </p:cBhvr>
                                      <p:tavLst>
                                        <p:tav tm="0">
                                          <p:val>
                                            <p:strVal val="#ppt_y+.1"/>
                                          </p:val>
                                        </p:tav>
                                        <p:tav tm="100000">
                                          <p:val>
                                            <p:strVal val="#ppt_y"/>
                                          </p:val>
                                        </p:tav>
                                      </p:tavLst>
                                    </p:anim>
                                    <p:animEffect transition="in" filter="fade">
                                      <p:cBhvr>
                                        <p:cTn id="40" dur="500" decel="50000">
                                          <p:stCondLst>
                                            <p:cond delay="0"/>
                                          </p:stCondLst>
                                        </p:cTn>
                                        <p:tgtEl>
                                          <p:spTgt spid="8"/>
                                        </p:tgtEl>
                                      </p:cBhvr>
                                    </p:animEffect>
                                  </p:childTnLst>
                                </p:cTn>
                              </p:par>
                            </p:childTnLst>
                          </p:cTn>
                        </p:par>
                        <p:par>
                          <p:cTn id="41" fill="hold">
                            <p:stCondLst>
                              <p:cond delay="2500"/>
                            </p:stCondLst>
                            <p:childTnLst>
                              <p:par>
                                <p:cTn id="42" presetID="37" presetClass="entr" presetSubtype="0" fill="hold" grpId="0" nodeType="after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anim calcmode="lin" valueType="num">
                                      <p:cBhvr>
                                        <p:cTn id="45" dur="500" fill="hold"/>
                                        <p:tgtEl>
                                          <p:spTgt spid="9"/>
                                        </p:tgtEl>
                                        <p:attrNameLst>
                                          <p:attrName>ppt_x</p:attrName>
                                        </p:attrNameLst>
                                      </p:cBhvr>
                                      <p:tavLst>
                                        <p:tav tm="0">
                                          <p:val>
                                            <p:strVal val="#ppt_x"/>
                                          </p:val>
                                        </p:tav>
                                        <p:tav tm="100000">
                                          <p:val>
                                            <p:strVal val="#ppt_x"/>
                                          </p:val>
                                        </p:tav>
                                      </p:tavLst>
                                    </p:anim>
                                    <p:anim calcmode="lin" valueType="num">
                                      <p:cBhvr>
                                        <p:cTn id="46" dur="450" decel="100000" fill="hold"/>
                                        <p:tgtEl>
                                          <p:spTgt spid="9"/>
                                        </p:tgtEl>
                                        <p:attrNameLst>
                                          <p:attrName>ppt_y</p:attrName>
                                        </p:attrNameLst>
                                      </p:cBhvr>
                                      <p:tavLst>
                                        <p:tav tm="0">
                                          <p:val>
                                            <p:strVal val="#ppt_y+1"/>
                                          </p:val>
                                        </p:tav>
                                        <p:tav tm="100000">
                                          <p:val>
                                            <p:strVal val="#ppt_y-.03"/>
                                          </p:val>
                                        </p:tav>
                                      </p:tavLst>
                                    </p:anim>
                                    <p:anim calcmode="lin" valueType="num">
                                      <p:cBhvr>
                                        <p:cTn id="47"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3500"/>
                            </p:stCondLst>
                            <p:childTnLst>
                              <p:par>
                                <p:cTn id="53" presetID="25" presetClass="entr" presetSubtype="0"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25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6" dur="25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7" dur="250" accel="50000" fill="hold">
                                          <p:stCondLst>
                                            <p:cond delay="250"/>
                                          </p:stCondLst>
                                        </p:cTn>
                                        <p:tgtEl>
                                          <p:spTgt spid="10"/>
                                        </p:tgtEl>
                                        <p:attrNameLst>
                                          <p:attrName>ppt_w</p:attrName>
                                        </p:attrNameLst>
                                      </p:cBhvr>
                                      <p:tavLst>
                                        <p:tav tm="0">
                                          <p:val>
                                            <p:strVal val="#ppt_w*.05"/>
                                          </p:val>
                                        </p:tav>
                                        <p:tav tm="100000">
                                          <p:val>
                                            <p:strVal val="#ppt_w"/>
                                          </p:val>
                                        </p:tav>
                                      </p:tavLst>
                                    </p:anim>
                                    <p:anim calcmode="lin" valueType="num">
                                      <p:cBhvr>
                                        <p:cTn id="58" dur="500" fill="hold"/>
                                        <p:tgtEl>
                                          <p:spTgt spid="10"/>
                                        </p:tgtEl>
                                        <p:attrNameLst>
                                          <p:attrName>ppt_h</p:attrName>
                                        </p:attrNameLst>
                                      </p:cBhvr>
                                      <p:tavLst>
                                        <p:tav tm="0">
                                          <p:val>
                                            <p:strVal val="#ppt_h"/>
                                          </p:val>
                                        </p:tav>
                                        <p:tav tm="100000">
                                          <p:val>
                                            <p:strVal val="#ppt_h"/>
                                          </p:val>
                                        </p:tav>
                                      </p:tavLst>
                                    </p:anim>
                                    <p:anim calcmode="lin" valueType="num">
                                      <p:cBhvr>
                                        <p:cTn id="59" dur="25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60" dur="25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61" dur="250" accel="50000" fill="hold">
                                          <p:stCondLst>
                                            <p:cond delay="250"/>
                                          </p:stCondLst>
                                        </p:cTn>
                                        <p:tgtEl>
                                          <p:spTgt spid="10"/>
                                        </p:tgtEl>
                                        <p:attrNameLst>
                                          <p:attrName>ppt_y</p:attrName>
                                        </p:attrNameLst>
                                      </p:cBhvr>
                                      <p:tavLst>
                                        <p:tav tm="0">
                                          <p:val>
                                            <p:strVal val="#ppt_y+.1"/>
                                          </p:val>
                                        </p:tav>
                                        <p:tav tm="100000">
                                          <p:val>
                                            <p:strVal val="#ppt_y"/>
                                          </p:val>
                                        </p:tav>
                                      </p:tavLst>
                                    </p:anim>
                                    <p:animEffect transition="in" filter="fade">
                                      <p:cBhvr>
                                        <p:cTn id="62" dur="500" decel="50000">
                                          <p:stCondLst>
                                            <p:cond delay="0"/>
                                          </p:stCondLst>
                                        </p:cTn>
                                        <p:tgtEl>
                                          <p:spTgt spid="10"/>
                                        </p:tgtEl>
                                      </p:cBhvr>
                                    </p:animEffect>
                                  </p:childTnLst>
                                </p:cTn>
                              </p:par>
                            </p:childTnLst>
                          </p:cTn>
                        </p:par>
                        <p:par>
                          <p:cTn id="63" fill="hold">
                            <p:stCondLst>
                              <p:cond delay="4000"/>
                            </p:stCondLst>
                            <p:childTnLst>
                              <p:par>
                                <p:cTn id="64" presetID="37" presetClass="entr" presetSubtype="0"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anim calcmode="lin" valueType="num">
                                      <p:cBhvr>
                                        <p:cTn id="67" dur="500" fill="hold"/>
                                        <p:tgtEl>
                                          <p:spTgt spid="11"/>
                                        </p:tgtEl>
                                        <p:attrNameLst>
                                          <p:attrName>ppt_x</p:attrName>
                                        </p:attrNameLst>
                                      </p:cBhvr>
                                      <p:tavLst>
                                        <p:tav tm="0">
                                          <p:val>
                                            <p:strVal val="#ppt_x"/>
                                          </p:val>
                                        </p:tav>
                                        <p:tav tm="100000">
                                          <p:val>
                                            <p:strVal val="#ppt_x"/>
                                          </p:val>
                                        </p:tav>
                                      </p:tavLst>
                                    </p:anim>
                                    <p:anim calcmode="lin" valueType="num">
                                      <p:cBhvr>
                                        <p:cTn id="68" dur="450" decel="100000" fill="hold"/>
                                        <p:tgtEl>
                                          <p:spTgt spid="11"/>
                                        </p:tgtEl>
                                        <p:attrNameLst>
                                          <p:attrName>ppt_y</p:attrName>
                                        </p:attrNameLst>
                                      </p:cBhvr>
                                      <p:tavLst>
                                        <p:tav tm="0">
                                          <p:val>
                                            <p:strVal val="#ppt_y+1"/>
                                          </p:val>
                                        </p:tav>
                                        <p:tav tm="100000">
                                          <p:val>
                                            <p:strVal val="#ppt_y-.03"/>
                                          </p:val>
                                        </p:tav>
                                      </p:tavLst>
                                    </p:anim>
                                    <p:anim calcmode="lin" valueType="num">
                                      <p:cBhvr>
                                        <p:cTn id="69"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70" fill="hold">
                            <p:stCondLst>
                              <p:cond delay="4500"/>
                            </p:stCondLst>
                            <p:childTnLst>
                              <p:par>
                                <p:cTn id="71" presetID="10" presetClass="entr" presetSubtype="0" fill="hold"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8" grpId="0" bldLvl="0" animBg="1"/>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D59457A-8F36-4F11-B861-5B8E2C3519FA}" type="slidenum">
              <a:rPr lang="zh-CN" altLang="en-US" smtClean="0"/>
              <a:pPr/>
              <a:t>4</a:t>
            </a:fld>
            <a:endParaRPr lang="en-US" altLang="zh-CN"/>
          </a:p>
        </p:txBody>
      </p:sp>
      <p:sp>
        <p:nvSpPr>
          <p:cNvPr id="5" name="Rectangle 4"/>
          <p:cNvSpPr/>
          <p:nvPr/>
        </p:nvSpPr>
        <p:spPr>
          <a:xfrm>
            <a:off x="563880" y="1798321"/>
            <a:ext cx="11201400" cy="3992880"/>
          </a:xfrm>
          <a:prstGeom prst="rect">
            <a:avLst/>
          </a:prstGeom>
          <a:noFill/>
          <a:ln>
            <a:noFill/>
          </a:ln>
        </p:spPr>
        <p:txBody>
          <a:bodyPr vert="horz" wrap="square" lIns="91440" tIns="45720" rIns="91440" bIns="45720" numCol="1" anchor="t" anchorCtr="0" compatLnSpc="1">
            <a:prstTxWarp prst="textNoShape">
              <a:avLst/>
            </a:prstTxWarp>
          </a:bodyPr>
          <a:lstStyle/>
          <a:p>
            <a:pPr marL="342900" indent="449580" algn="just" rtl="1" eaLnBrk="0" fontAlgn="base" hangingPunct="0">
              <a:lnSpc>
                <a:spcPct val="115000"/>
              </a:lnSpc>
              <a:spcBef>
                <a:spcPct val="20000"/>
              </a:spcBef>
              <a:spcAft>
                <a:spcPts val="1000"/>
              </a:spcAft>
              <a:buChar char="•"/>
            </a:pPr>
            <a:r>
              <a:rPr lang="ar-DZ" sz="2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 تنويع انماط استغلال الاراضي الفلاحية كان اخرها حق الانتفاع عن طريق الامتياز وللنهوض بالقطاع  كخطوة اولى منه فتح المجال للقطاع الخاص إلا ان واقع الامر اصحاب المستثمرات الفلاحية مازلت تصادفهم في تجسيد مشاريعهم العديد من الصعوبات المالية والقانونية والتقنية وحتى الذهنية  نذكر </a:t>
            </a:r>
            <a:r>
              <a:rPr lang="ar-DZ" sz="2400" dirty="0" err="1" smtClean="0">
                <a:solidFill>
                  <a:srgbClr val="000000"/>
                </a:solidFill>
                <a:latin typeface="Calibri" panose="020F0502020204030204" pitchFamily="34" charset="0"/>
                <a:ea typeface="Calibri" panose="020F0502020204030204" pitchFamily="34" charset="0"/>
                <a:cs typeface="Arial" panose="020B0604020202020204" pitchFamily="34" charset="0"/>
              </a:rPr>
              <a:t>منها :</a:t>
            </a:r>
            <a:endParaRPr lang="fr-FR" sz="2400"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indent="449580" algn="just" rtl="1" eaLnBrk="0" fontAlgn="base" hangingPunct="0">
              <a:lnSpc>
                <a:spcPct val="115000"/>
              </a:lnSpc>
              <a:spcBef>
                <a:spcPct val="20000"/>
              </a:spcBef>
              <a:spcAft>
                <a:spcPts val="1000"/>
              </a:spcAft>
              <a:buChar char="•"/>
            </a:pPr>
            <a:r>
              <a:rPr lang="ar-DZ" sz="2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1-المشروع الفلاحي يحتاج الى رؤوس أموال لشراء المعدات وتمويل عمليات الزراعة والتسويق </a:t>
            </a:r>
            <a:endParaRPr lang="fr-FR" sz="2400"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indent="449580" algn="just" rtl="1" eaLnBrk="0" fontAlgn="base" hangingPunct="0">
              <a:lnSpc>
                <a:spcPct val="115000"/>
              </a:lnSpc>
              <a:spcBef>
                <a:spcPct val="20000"/>
              </a:spcBef>
              <a:spcAft>
                <a:spcPts val="1000"/>
              </a:spcAft>
              <a:buChar char="•"/>
            </a:pPr>
            <a:r>
              <a:rPr lang="ar-DZ" sz="2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2- </a:t>
            </a:r>
            <a:r>
              <a:rPr lang="ar-DZ" sz="2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نقص</a:t>
            </a:r>
            <a:r>
              <a:rPr lang="fr-FR" sz="2400" smtClean="0">
                <a:solidFill>
                  <a:srgbClr val="000000"/>
                </a:solidFill>
                <a:latin typeface="Calibri" panose="020F0502020204030204" pitchFamily="34" charset="0"/>
                <a:ea typeface="Calibri" panose="020F0502020204030204" pitchFamily="34" charset="0"/>
                <a:cs typeface="Arial" panose="020B0604020202020204" pitchFamily="34" charset="0"/>
              </a:rPr>
              <a:t> </a:t>
            </a:r>
            <a:r>
              <a:rPr lang="ar-DZ" sz="2400" smtClean="0">
                <a:solidFill>
                  <a:srgbClr val="000000"/>
                </a:solidFill>
                <a:latin typeface="Calibri" panose="020F0502020204030204" pitchFamily="34" charset="0"/>
                <a:ea typeface="Calibri" panose="020F0502020204030204" pitchFamily="34" charset="0"/>
                <a:cs typeface="Arial" panose="020B0604020202020204" pitchFamily="34" charset="0"/>
              </a:rPr>
              <a:t>القروض </a:t>
            </a:r>
            <a:r>
              <a:rPr lang="ar-DZ" sz="2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المتاحة </a:t>
            </a:r>
            <a:endParaRPr lang="fr-FR" sz="2400"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indent="449580" algn="just" rtl="1" eaLnBrk="0" fontAlgn="base" hangingPunct="0">
              <a:lnSpc>
                <a:spcPct val="115000"/>
              </a:lnSpc>
              <a:spcBef>
                <a:spcPct val="20000"/>
              </a:spcBef>
              <a:spcAft>
                <a:spcPts val="1000"/>
              </a:spcAft>
              <a:buChar char="•"/>
            </a:pPr>
            <a:r>
              <a:rPr lang="ar-DZ" sz="2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3-عدم تحسين البنية التحتية الريفية مثل المياه والكهرباء والاتصالات </a:t>
            </a:r>
            <a:endParaRPr lang="fr-FR" sz="2400"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indent="449580" algn="just" rtl="1" eaLnBrk="0" fontAlgn="base" hangingPunct="0">
              <a:lnSpc>
                <a:spcPct val="115000"/>
              </a:lnSpc>
              <a:spcBef>
                <a:spcPct val="20000"/>
              </a:spcBef>
              <a:spcAft>
                <a:spcPts val="1000"/>
              </a:spcAft>
              <a:buChar char="•"/>
            </a:pPr>
            <a:r>
              <a:rPr lang="ar-DZ" sz="2400" dirty="0" smtClean="0">
                <a:solidFill>
                  <a:srgbClr val="000000"/>
                </a:solidFill>
                <a:latin typeface="Calibri" panose="020F0502020204030204" pitchFamily="34" charset="0"/>
                <a:ea typeface="Calibri" panose="020F0502020204030204" pitchFamily="34" charset="0"/>
                <a:cs typeface="Arial" panose="020B0604020202020204" pitchFamily="34" charset="0"/>
              </a:rPr>
              <a:t>4-ضعف المهارات في المجال الفلاحي مثل تقنيات الزراعة المستدامة وإدارة مخاطر التسويق الفلاحي </a:t>
            </a:r>
            <a:endParaRPr lang="fr-FR" sz="2400" dirty="0" smtClean="0">
              <a:solidFill>
                <a:srgbClr val="000000"/>
              </a:solidFill>
              <a:latin typeface="Calibri" panose="020F0502020204030204" pitchFamily="34" charset="0"/>
              <a:ea typeface="Calibri" panose="020F0502020204030204" pitchFamily="34" charset="0"/>
              <a:cs typeface="Arial" panose="020B0604020202020204" pitchFamily="34" charset="0"/>
            </a:endParaRPr>
          </a:p>
          <a:p>
            <a:pPr marL="342900" indent="449580" algn="just" rtl="1" eaLnBrk="0" fontAlgn="base" hangingPunct="0">
              <a:lnSpc>
                <a:spcPct val="115000"/>
              </a:lnSpc>
              <a:spcBef>
                <a:spcPct val="20000"/>
              </a:spcBef>
              <a:spcAft>
                <a:spcPts val="1000"/>
              </a:spcAft>
              <a:buChar char="•"/>
            </a:pPr>
            <a:endParaRPr lang="x-none" sz="2400" dirty="0">
              <a:solidFill>
                <a:srgbClr val="000000"/>
              </a:solidFill>
              <a:latin typeface="Calibri" panose="020F050202020403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雷锋PPT网 www.lfppt.com"/>
          <p:cNvSpPr txBox="1">
            <a:spLocks noChangeArrowheads="1"/>
          </p:cNvSpPr>
          <p:nvPr/>
        </p:nvSpPr>
        <p:spPr bwMode="auto">
          <a:xfrm>
            <a:off x="3688751" y="4104679"/>
            <a:ext cx="4123916" cy="132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pitchFamily="2" charset="-122"/>
              </a:defRPr>
            </a:lvl1pPr>
            <a:lvl2pPr marL="742950" indent="-285750">
              <a:defRPr>
                <a:solidFill>
                  <a:schemeClr val="tx1"/>
                </a:solidFill>
                <a:latin typeface="Calibri" pitchFamily="34" charset="0"/>
                <a:ea typeface="宋体" pitchFamily="2" charset="-122"/>
              </a:defRPr>
            </a:lvl2pPr>
            <a:lvl3pPr marL="1143000" indent="-228600">
              <a:defRPr>
                <a:solidFill>
                  <a:schemeClr val="tx1"/>
                </a:solidFill>
                <a:latin typeface="Calibri" pitchFamily="34" charset="0"/>
                <a:ea typeface="宋体" pitchFamily="2" charset="-122"/>
              </a:defRPr>
            </a:lvl3pPr>
            <a:lvl4pPr marL="1600200" indent="-228600">
              <a:defRPr>
                <a:solidFill>
                  <a:schemeClr val="tx1"/>
                </a:solidFill>
                <a:latin typeface="Calibri" pitchFamily="34" charset="0"/>
                <a:ea typeface="宋体" pitchFamily="2" charset="-122"/>
              </a:defRPr>
            </a:lvl4pPr>
            <a:lvl5pPr marL="2057400" indent="-228600">
              <a:defRPr>
                <a:solidFill>
                  <a:schemeClr val="tx1"/>
                </a:solidFill>
                <a:latin typeface="Calibri" pitchFamily="34" charset="0"/>
                <a:ea typeface="宋体" pitchFamily="2" charset="-122"/>
              </a:defRPr>
            </a:lvl5pPr>
            <a:lvl6pPr marL="2514600" indent="-228600" eaLnBrk="0" fontAlgn="base" hangingPunct="0">
              <a:spcBef>
                <a:spcPct val="0"/>
              </a:spcBef>
              <a:spcAft>
                <a:spcPct val="0"/>
              </a:spcAft>
              <a:defRPr>
                <a:solidFill>
                  <a:schemeClr val="tx1"/>
                </a:solidFill>
                <a:latin typeface="Calibri" pitchFamily="34" charset="0"/>
                <a:ea typeface="宋体" pitchFamily="2" charset="-122"/>
              </a:defRPr>
            </a:lvl6pPr>
            <a:lvl7pPr marL="2971800" indent="-228600" eaLnBrk="0" fontAlgn="base" hangingPunct="0">
              <a:spcBef>
                <a:spcPct val="0"/>
              </a:spcBef>
              <a:spcAft>
                <a:spcPct val="0"/>
              </a:spcAft>
              <a:defRPr>
                <a:solidFill>
                  <a:schemeClr val="tx1"/>
                </a:solidFill>
                <a:latin typeface="Calibri" pitchFamily="34" charset="0"/>
                <a:ea typeface="宋体" pitchFamily="2" charset="-122"/>
              </a:defRPr>
            </a:lvl7pPr>
            <a:lvl8pPr marL="3429000" indent="-228600" eaLnBrk="0" fontAlgn="base" hangingPunct="0">
              <a:spcBef>
                <a:spcPct val="0"/>
              </a:spcBef>
              <a:spcAft>
                <a:spcPct val="0"/>
              </a:spcAft>
              <a:defRPr>
                <a:solidFill>
                  <a:schemeClr val="tx1"/>
                </a:solidFill>
                <a:latin typeface="Calibri" pitchFamily="34" charset="0"/>
                <a:ea typeface="宋体" pitchFamily="2" charset="-122"/>
              </a:defRPr>
            </a:lvl8pPr>
            <a:lvl9pPr marL="3886200" indent="-228600" eaLnBrk="0" fontAlgn="base" hangingPunct="0">
              <a:spcBef>
                <a:spcPct val="0"/>
              </a:spcBef>
              <a:spcAft>
                <a:spcPct val="0"/>
              </a:spcAft>
              <a:defRPr>
                <a:solidFill>
                  <a:schemeClr val="tx1"/>
                </a:solidFill>
                <a:latin typeface="Calibri" pitchFamily="34" charset="0"/>
                <a:ea typeface="宋体" pitchFamily="2" charset="-122"/>
              </a:defRPr>
            </a:lvl9pPr>
          </a:lstStyle>
          <a:p>
            <a:pPr eaLnBrk="1" hangingPunct="1"/>
            <a:r>
              <a:rPr lang="ar-DZ" altLang="zh-CN" sz="7998" b="1" dirty="0">
                <a:solidFill>
                  <a:schemeClr val="accent1"/>
                </a:solidFill>
                <a:latin typeface="微软雅黑" panose="020B0503020204020204" pitchFamily="34" charset="-122"/>
                <a:ea typeface="微软雅黑" panose="020B0503020204020204" pitchFamily="34" charset="-122"/>
              </a:rPr>
              <a:t>شكـــــــــــرا</a:t>
            </a:r>
            <a:endParaRPr lang="en-US" altLang="zh-CN" sz="7998" b="1" dirty="0">
              <a:solidFill>
                <a:schemeClr val="accent1"/>
              </a:solidFill>
              <a:latin typeface="微软雅黑" panose="020B0503020204020204" pitchFamily="34" charset="-122"/>
              <a:ea typeface="微软雅黑" panose="020B0503020204020204" pitchFamily="34" charset="-122"/>
            </a:endParaRPr>
          </a:p>
        </p:txBody>
      </p:sp>
      <p:sp>
        <p:nvSpPr>
          <p:cNvPr id="8" name="空心弧 7"/>
          <p:cNvSpPr/>
          <p:nvPr/>
        </p:nvSpPr>
        <p:spPr bwMode="auto">
          <a:xfrm rot="7086271">
            <a:off x="6621326" y="3778013"/>
            <a:ext cx="1976452" cy="1976452"/>
          </a:xfrm>
          <a:prstGeom prst="blockArc">
            <a:avLst>
              <a:gd name="adj1" fmla="val 5502533"/>
              <a:gd name="adj2" fmla="val 1980318"/>
              <a:gd name="adj3" fmla="val 1053"/>
            </a:avLst>
          </a:prstGeom>
          <a:solidFill>
            <a:schemeClr val="accent2"/>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3199">
              <a:solidFill>
                <a:schemeClr val="tx1"/>
              </a:solidFill>
            </a:endParaRPr>
          </a:p>
        </p:txBody>
      </p:sp>
      <p:sp>
        <p:nvSpPr>
          <p:cNvPr id="9" name="TextBox 8"/>
          <p:cNvSpPr txBox="1">
            <a:spLocks noChangeArrowheads="1"/>
          </p:cNvSpPr>
          <p:nvPr/>
        </p:nvSpPr>
        <p:spPr bwMode="auto">
          <a:xfrm>
            <a:off x="3773035" y="5223320"/>
            <a:ext cx="292235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Calibri" pitchFamily="34" charset="0"/>
                <a:ea typeface="宋体" pitchFamily="2" charset="-122"/>
              </a:defRPr>
            </a:lvl1pPr>
            <a:lvl2pPr marL="742950" indent="-285750">
              <a:defRPr sz="2400">
                <a:solidFill>
                  <a:schemeClr val="tx1"/>
                </a:solidFill>
                <a:latin typeface="Calibri" pitchFamily="34" charset="0"/>
                <a:ea typeface="宋体" pitchFamily="2" charset="-122"/>
              </a:defRPr>
            </a:lvl2pPr>
            <a:lvl3pPr>
              <a:defRPr sz="2000">
                <a:solidFill>
                  <a:schemeClr val="tx1"/>
                </a:solidFill>
                <a:latin typeface="Calibri" pitchFamily="34" charset="0"/>
                <a:ea typeface="宋体" pitchFamily="2" charset="-122"/>
              </a:defRPr>
            </a:lvl3pPr>
            <a:lvl4pPr>
              <a:defRPr>
                <a:solidFill>
                  <a:schemeClr val="tx1"/>
                </a:solidFill>
                <a:latin typeface="Calibri" pitchFamily="34" charset="0"/>
                <a:ea typeface="宋体" pitchFamily="2" charset="-122"/>
              </a:defRPr>
            </a:lvl4pPr>
            <a:lvl5pPr>
              <a:defRPr>
                <a:solidFill>
                  <a:schemeClr val="tx1"/>
                </a:solidFill>
                <a:latin typeface="Calibri" pitchFamily="34" charset="0"/>
                <a:ea typeface="宋体" pitchFamily="2" charset="-122"/>
              </a:defRPr>
            </a:lvl5pPr>
            <a:lvl6pPr eaLnBrk="0" fontAlgn="base" hangingPunct="0">
              <a:spcAft>
                <a:spcPct val="0"/>
              </a:spcAft>
              <a:buFont typeface="Arial" charset="0"/>
              <a:defRPr>
                <a:solidFill>
                  <a:schemeClr val="tx1"/>
                </a:solidFill>
                <a:latin typeface="Calibri" pitchFamily="34" charset="0"/>
                <a:ea typeface="宋体" pitchFamily="2" charset="-122"/>
              </a:defRPr>
            </a:lvl6pPr>
            <a:lvl7pPr eaLnBrk="0" fontAlgn="base" hangingPunct="0">
              <a:spcAft>
                <a:spcPct val="0"/>
              </a:spcAft>
              <a:buFont typeface="Arial" charset="0"/>
              <a:defRPr>
                <a:solidFill>
                  <a:schemeClr val="tx1"/>
                </a:solidFill>
                <a:latin typeface="Calibri" pitchFamily="34" charset="0"/>
                <a:ea typeface="宋体" pitchFamily="2" charset="-122"/>
              </a:defRPr>
            </a:lvl7pPr>
            <a:lvl8pPr eaLnBrk="0" fontAlgn="base" hangingPunct="0">
              <a:spcAft>
                <a:spcPct val="0"/>
              </a:spcAft>
              <a:buFont typeface="Arial" charset="0"/>
              <a:defRPr>
                <a:solidFill>
                  <a:schemeClr val="tx1"/>
                </a:solidFill>
                <a:latin typeface="Calibri" pitchFamily="34" charset="0"/>
                <a:ea typeface="宋体" pitchFamily="2" charset="-122"/>
              </a:defRPr>
            </a:lvl8pPr>
            <a:lvl9pPr eaLnBrk="0" fontAlgn="base" hangingPunct="0">
              <a:spcAft>
                <a:spcPct val="0"/>
              </a:spcAft>
              <a:buFont typeface="Arial" charset="0"/>
              <a:defRPr>
                <a:solidFill>
                  <a:schemeClr val="tx1"/>
                </a:solidFill>
                <a:latin typeface="Calibri" pitchFamily="34" charset="0"/>
                <a:ea typeface="宋体" pitchFamily="2" charset="-122"/>
              </a:defRPr>
            </a:lvl9pPr>
          </a:lstStyle>
          <a:p>
            <a:pPr algn="dist">
              <a:defRPr/>
            </a:pPr>
            <a:r>
              <a:rPr lang="en-US" altLang="zh-CN" sz="2400" b="1" dirty="0">
                <a:solidFill>
                  <a:schemeClr val="accent1"/>
                </a:solidFill>
                <a:latin typeface="微软雅黑" panose="020B0503020204020204" pitchFamily="34" charset="-122"/>
                <a:ea typeface="微软雅黑" panose="020B0503020204020204" pitchFamily="34" charset="-122"/>
              </a:rPr>
              <a:t>THANKS</a:t>
            </a:r>
            <a:endParaRPr lang="zh-CN" altLang="en-US" sz="2399"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任意多边形 11"/>
          <p:cNvSpPr/>
          <p:nvPr/>
        </p:nvSpPr>
        <p:spPr>
          <a:xfrm>
            <a:off x="2130818" y="192436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3"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3" name="任意多边形 12"/>
          <p:cNvSpPr/>
          <p:nvPr/>
        </p:nvSpPr>
        <p:spPr>
          <a:xfrm>
            <a:off x="4842488" y="192436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4" name="任意多边形 13"/>
          <p:cNvSpPr/>
          <p:nvPr/>
        </p:nvSpPr>
        <p:spPr>
          <a:xfrm>
            <a:off x="7554158" y="1924367"/>
            <a:ext cx="2517932" cy="1258966"/>
          </a:xfrm>
          <a:custGeom>
            <a:avLst/>
            <a:gdLst>
              <a:gd name="connsiteX0" fmla="*/ 1258966 w 2517932"/>
              <a:gd name="connsiteY0" fmla="*/ 0 h 1258966"/>
              <a:gd name="connsiteX1" fmla="*/ 2517932 w 2517932"/>
              <a:gd name="connsiteY1" fmla="*/ 1258966 h 1258966"/>
              <a:gd name="connsiteX2" fmla="*/ 0 w 2517932"/>
              <a:gd name="connsiteY2" fmla="*/ 1258966 h 1258966"/>
              <a:gd name="connsiteX3" fmla="*/ 1258966 w 2517932"/>
              <a:gd name="connsiteY3" fmla="*/ 0 h 1258966"/>
            </a:gdLst>
            <a:ahLst/>
            <a:cxnLst>
              <a:cxn ang="0">
                <a:pos x="connsiteX0" y="connsiteY0"/>
              </a:cxn>
              <a:cxn ang="0">
                <a:pos x="connsiteX1" y="connsiteY1"/>
              </a:cxn>
              <a:cxn ang="0">
                <a:pos x="connsiteX2" y="connsiteY2"/>
              </a:cxn>
              <a:cxn ang="0">
                <a:pos x="connsiteX3" y="connsiteY3"/>
              </a:cxn>
            </a:cxnLst>
            <a:rect l="l" t="t" r="r" b="b"/>
            <a:pathLst>
              <a:path w="2517932" h="1258966">
                <a:moveTo>
                  <a:pt x="1258966" y="0"/>
                </a:moveTo>
                <a:lnTo>
                  <a:pt x="2517932" y="1258966"/>
                </a:lnTo>
                <a:lnTo>
                  <a:pt x="0" y="1258966"/>
                </a:lnTo>
                <a:lnTo>
                  <a:pt x="1258966" y="0"/>
                </a:lnTo>
                <a:close/>
              </a:path>
            </a:pathLst>
          </a:custGeom>
          <a:blipFill>
            <a:blip r:embed="rId4"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15" name="任意多边形 14"/>
          <p:cNvSpPr/>
          <p:nvPr/>
        </p:nvSpPr>
        <p:spPr>
          <a:xfrm>
            <a:off x="1" y="0"/>
            <a:ext cx="1960737" cy="1799876"/>
          </a:xfrm>
          <a:custGeom>
            <a:avLst/>
            <a:gdLst>
              <a:gd name="connsiteX0" fmla="*/ 0 w 1960737"/>
              <a:gd name="connsiteY0" fmla="*/ 0 h 1799876"/>
              <a:gd name="connsiteX1" fmla="*/ 1461198 w 1960737"/>
              <a:gd name="connsiteY1" fmla="*/ 0 h 1799876"/>
              <a:gd name="connsiteX2" fmla="*/ 1960737 w 1960737"/>
              <a:gd name="connsiteY2" fmla="*/ 499540 h 1799876"/>
              <a:gd name="connsiteX3" fmla="*/ 660400 w 1960737"/>
              <a:gd name="connsiteY3" fmla="*/ 1799876 h 1799876"/>
              <a:gd name="connsiteX4" fmla="*/ 0 w 1960737"/>
              <a:gd name="connsiteY4" fmla="*/ 1139477 h 1799876"/>
              <a:gd name="connsiteX5" fmla="*/ 0 w 1960737"/>
              <a:gd name="connsiteY5" fmla="*/ 0 h 1799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0737" h="1799876">
                <a:moveTo>
                  <a:pt x="0" y="0"/>
                </a:moveTo>
                <a:lnTo>
                  <a:pt x="1461198" y="0"/>
                </a:lnTo>
                <a:lnTo>
                  <a:pt x="1960737" y="499540"/>
                </a:lnTo>
                <a:lnTo>
                  <a:pt x="660400" y="1799876"/>
                </a:lnTo>
                <a:lnTo>
                  <a:pt x="0" y="1139477"/>
                </a:lnTo>
                <a:lnTo>
                  <a:pt x="0" y="0"/>
                </a:lnTo>
                <a:close/>
              </a:path>
            </a:pathLst>
          </a:custGeom>
          <a:blipFill>
            <a:blip r:embed="rId5"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1" y="1932879"/>
            <a:ext cx="1919985" cy="1259584"/>
          </a:xfrm>
          <a:custGeom>
            <a:avLst/>
            <a:gdLst>
              <a:gd name="connsiteX0" fmla="*/ 660402 w 1919985"/>
              <a:gd name="connsiteY0" fmla="*/ 0 h 1259584"/>
              <a:gd name="connsiteX1" fmla="*/ 1919985 w 1919985"/>
              <a:gd name="connsiteY1" fmla="*/ 1259584 h 1259584"/>
              <a:gd name="connsiteX2" fmla="*/ 0 w 1919985"/>
              <a:gd name="connsiteY2" fmla="*/ 1259584 h 1259584"/>
              <a:gd name="connsiteX3" fmla="*/ 0 w 1919985"/>
              <a:gd name="connsiteY3" fmla="*/ 660402 h 1259584"/>
              <a:gd name="connsiteX4" fmla="*/ 660402 w 1919985"/>
              <a:gd name="connsiteY4" fmla="*/ 0 h 1259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9985" h="1259584">
                <a:moveTo>
                  <a:pt x="660402" y="0"/>
                </a:moveTo>
                <a:lnTo>
                  <a:pt x="1919985" y="1259584"/>
                </a:lnTo>
                <a:lnTo>
                  <a:pt x="0" y="1259584"/>
                </a:lnTo>
                <a:lnTo>
                  <a:pt x="0" y="660402"/>
                </a:lnTo>
                <a:lnTo>
                  <a:pt x="660402"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2077509" y="0"/>
            <a:ext cx="2600673" cy="1799874"/>
          </a:xfrm>
          <a:custGeom>
            <a:avLst/>
            <a:gdLst>
              <a:gd name="connsiteX0" fmla="*/ 499538 w 2600673"/>
              <a:gd name="connsiteY0" fmla="*/ 0 h 1799874"/>
              <a:gd name="connsiteX1" fmla="*/ 2101135 w 2600673"/>
              <a:gd name="connsiteY1" fmla="*/ 0 h 1799874"/>
              <a:gd name="connsiteX2" fmla="*/ 2600673 w 2600673"/>
              <a:gd name="connsiteY2" fmla="*/ 499539 h 1799874"/>
              <a:gd name="connsiteX3" fmla="*/ 1300338 w 2600673"/>
              <a:gd name="connsiteY3" fmla="*/ 1799874 h 1799874"/>
              <a:gd name="connsiteX4" fmla="*/ 0 w 2600673"/>
              <a:gd name="connsiteY4" fmla="*/ 499538 h 1799874"/>
              <a:gd name="connsiteX5" fmla="*/ 499538 w 2600673"/>
              <a:gd name="connsiteY5" fmla="*/ 0 h 1799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3" h="1799874">
                <a:moveTo>
                  <a:pt x="499538" y="0"/>
                </a:moveTo>
                <a:lnTo>
                  <a:pt x="2101135" y="0"/>
                </a:lnTo>
                <a:lnTo>
                  <a:pt x="2600673" y="499539"/>
                </a:lnTo>
                <a:lnTo>
                  <a:pt x="1300338" y="1799874"/>
                </a:lnTo>
                <a:lnTo>
                  <a:pt x="0" y="499538"/>
                </a:lnTo>
                <a:lnTo>
                  <a:pt x="499538" y="0"/>
                </a:lnTo>
                <a:close/>
              </a:path>
            </a:pathLst>
          </a:custGeom>
          <a:blipFill>
            <a:blip r:embed="rId6"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a:off x="4794955" y="0"/>
            <a:ext cx="2600672" cy="1794587"/>
          </a:xfrm>
          <a:custGeom>
            <a:avLst/>
            <a:gdLst>
              <a:gd name="connsiteX0" fmla="*/ 494251 w 2600672"/>
              <a:gd name="connsiteY0" fmla="*/ 0 h 1794587"/>
              <a:gd name="connsiteX1" fmla="*/ 2106421 w 2600672"/>
              <a:gd name="connsiteY1" fmla="*/ 0 h 1794587"/>
              <a:gd name="connsiteX2" fmla="*/ 2600672 w 2600672"/>
              <a:gd name="connsiteY2" fmla="*/ 494252 h 1794587"/>
              <a:gd name="connsiteX3" fmla="*/ 1300337 w 2600672"/>
              <a:gd name="connsiteY3" fmla="*/ 1794587 h 1794587"/>
              <a:gd name="connsiteX4" fmla="*/ 0 w 2600672"/>
              <a:gd name="connsiteY4" fmla="*/ 494251 h 1794587"/>
              <a:gd name="connsiteX5" fmla="*/ 494251 w 2600672"/>
              <a:gd name="connsiteY5" fmla="*/ 0 h 179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7">
                <a:moveTo>
                  <a:pt x="494251" y="0"/>
                </a:moveTo>
                <a:lnTo>
                  <a:pt x="2106421" y="0"/>
                </a:lnTo>
                <a:lnTo>
                  <a:pt x="2600672" y="494252"/>
                </a:lnTo>
                <a:lnTo>
                  <a:pt x="1300337" y="1794587"/>
                </a:lnTo>
                <a:lnTo>
                  <a:pt x="0" y="494251"/>
                </a:lnTo>
                <a:lnTo>
                  <a:pt x="494251" y="0"/>
                </a:lnTo>
                <a:close/>
              </a:path>
            </a:pathLst>
          </a:custGeom>
          <a:blipFill>
            <a:blip r:embed="rId7"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7512400" y="0"/>
            <a:ext cx="2600672" cy="1794585"/>
          </a:xfrm>
          <a:custGeom>
            <a:avLst/>
            <a:gdLst>
              <a:gd name="connsiteX0" fmla="*/ 494248 w 2600672"/>
              <a:gd name="connsiteY0" fmla="*/ 0 h 1794585"/>
              <a:gd name="connsiteX1" fmla="*/ 2106424 w 2600672"/>
              <a:gd name="connsiteY1" fmla="*/ 0 h 1794585"/>
              <a:gd name="connsiteX2" fmla="*/ 2600672 w 2600672"/>
              <a:gd name="connsiteY2" fmla="*/ 494249 h 1794585"/>
              <a:gd name="connsiteX3" fmla="*/ 1300336 w 2600672"/>
              <a:gd name="connsiteY3" fmla="*/ 1794585 h 1794585"/>
              <a:gd name="connsiteX4" fmla="*/ 0 w 2600672"/>
              <a:gd name="connsiteY4" fmla="*/ 494249 h 1794585"/>
              <a:gd name="connsiteX5" fmla="*/ 494248 w 2600672"/>
              <a:gd name="connsiteY5" fmla="*/ 0 h 1794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00672" h="1794585">
                <a:moveTo>
                  <a:pt x="494248" y="0"/>
                </a:moveTo>
                <a:lnTo>
                  <a:pt x="2106424" y="0"/>
                </a:lnTo>
                <a:lnTo>
                  <a:pt x="2600672" y="494249"/>
                </a:lnTo>
                <a:lnTo>
                  <a:pt x="1300336" y="1794585"/>
                </a:lnTo>
                <a:lnTo>
                  <a:pt x="0" y="494249"/>
                </a:lnTo>
                <a:lnTo>
                  <a:pt x="494248" y="0"/>
                </a:lnTo>
                <a:close/>
              </a:path>
            </a:pathLst>
          </a:custGeom>
          <a:blipFill>
            <a:blip r:embed="rId8" cstate="screen">
              <a:extLst>
                <a:ext uri="{28A0092B-C50C-407E-A947-70E740481C1C}">
                  <a14:useLocalDpi xmlns="" xmlns:a14="http://schemas.microsoft.com/office/drawing/2010/main"/>
                </a:ext>
              </a:extLst>
            </a:blip>
            <a:stretch>
              <a:fillRect t="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a:off x="10229845" y="0"/>
            <a:ext cx="1962155" cy="1794584"/>
          </a:xfrm>
          <a:custGeom>
            <a:avLst/>
            <a:gdLst>
              <a:gd name="connsiteX0" fmla="*/ 494248 w 1962155"/>
              <a:gd name="connsiteY0" fmla="*/ 0 h 1794584"/>
              <a:gd name="connsiteX1" fmla="*/ 1962155 w 1962155"/>
              <a:gd name="connsiteY1" fmla="*/ 0 h 1794584"/>
              <a:gd name="connsiteX2" fmla="*/ 1962155 w 1962155"/>
              <a:gd name="connsiteY2" fmla="*/ 1132765 h 1794584"/>
              <a:gd name="connsiteX3" fmla="*/ 1300335 w 1962155"/>
              <a:gd name="connsiteY3" fmla="*/ 1794584 h 1794584"/>
              <a:gd name="connsiteX4" fmla="*/ 0 w 1962155"/>
              <a:gd name="connsiteY4" fmla="*/ 494249 h 1794584"/>
              <a:gd name="connsiteX5" fmla="*/ 494248 w 1962155"/>
              <a:gd name="connsiteY5" fmla="*/ 0 h 1794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2155" h="1794584">
                <a:moveTo>
                  <a:pt x="494248" y="0"/>
                </a:moveTo>
                <a:lnTo>
                  <a:pt x="1962155" y="0"/>
                </a:lnTo>
                <a:lnTo>
                  <a:pt x="1962155" y="1132765"/>
                </a:lnTo>
                <a:lnTo>
                  <a:pt x="1300335" y="1794584"/>
                </a:lnTo>
                <a:lnTo>
                  <a:pt x="0" y="494249"/>
                </a:lnTo>
                <a:lnTo>
                  <a:pt x="494248" y="0"/>
                </a:lnTo>
                <a:close/>
              </a:path>
            </a:pathLst>
          </a:custGeom>
          <a:blipFill>
            <a:blip r:embed="rId9"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1" name="任意多边形 20"/>
          <p:cNvSpPr/>
          <p:nvPr/>
        </p:nvSpPr>
        <p:spPr>
          <a:xfrm>
            <a:off x="10265308" y="1927588"/>
            <a:ext cx="1926692" cy="1264874"/>
          </a:xfrm>
          <a:custGeom>
            <a:avLst/>
            <a:gdLst>
              <a:gd name="connsiteX0" fmla="*/ 1264874 w 1926692"/>
              <a:gd name="connsiteY0" fmla="*/ 0 h 1264874"/>
              <a:gd name="connsiteX1" fmla="*/ 1926692 w 1926692"/>
              <a:gd name="connsiteY1" fmla="*/ 661819 h 1264874"/>
              <a:gd name="connsiteX2" fmla="*/ 1926692 w 1926692"/>
              <a:gd name="connsiteY2" fmla="*/ 1264874 h 1264874"/>
              <a:gd name="connsiteX3" fmla="*/ 0 w 1926692"/>
              <a:gd name="connsiteY3" fmla="*/ 1264874 h 1264874"/>
              <a:gd name="connsiteX4" fmla="*/ 1264874 w 1926692"/>
              <a:gd name="connsiteY4" fmla="*/ 0 h 126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92" h="1264874">
                <a:moveTo>
                  <a:pt x="1264874" y="0"/>
                </a:moveTo>
                <a:lnTo>
                  <a:pt x="1926692" y="661819"/>
                </a:lnTo>
                <a:lnTo>
                  <a:pt x="1926692" y="1264874"/>
                </a:lnTo>
                <a:lnTo>
                  <a:pt x="0" y="1264874"/>
                </a:lnTo>
                <a:lnTo>
                  <a:pt x="1264874"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2" name="矩形 21"/>
          <p:cNvSpPr/>
          <p:nvPr/>
        </p:nvSpPr>
        <p:spPr>
          <a:xfrm>
            <a:off x="0" y="3184480"/>
            <a:ext cx="12192000" cy="84137"/>
          </a:xfrm>
          <a:prstGeom prst="rect">
            <a:avLst/>
          </a:prstGeom>
          <a:solidFill>
            <a:srgbClr val="F3980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3" name="菱形 22"/>
          <p:cNvSpPr/>
          <p:nvPr/>
        </p:nvSpPr>
        <p:spPr>
          <a:xfrm>
            <a:off x="720787" y="559218"/>
            <a:ext cx="2598848" cy="2598848"/>
          </a:xfrm>
          <a:prstGeom prst="diamond">
            <a:avLst/>
          </a:prstGeom>
          <a:blipFill>
            <a:blip r:embed="rId10"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4" name="菱形 23"/>
          <p:cNvSpPr/>
          <p:nvPr/>
        </p:nvSpPr>
        <p:spPr>
          <a:xfrm>
            <a:off x="3432457" y="559218"/>
            <a:ext cx="2598848" cy="2598848"/>
          </a:xfrm>
          <a:prstGeom prst="diamond">
            <a:avLst/>
          </a:prstGeom>
          <a:blipFill>
            <a:blip r:embed="rId11"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5" name="菱形 24"/>
          <p:cNvSpPr/>
          <p:nvPr/>
        </p:nvSpPr>
        <p:spPr>
          <a:xfrm>
            <a:off x="6144127" y="559218"/>
            <a:ext cx="2598848" cy="2598848"/>
          </a:xfrm>
          <a:prstGeom prst="diamond">
            <a:avLst/>
          </a:prstGeom>
          <a:blipFill>
            <a:blip r:embed="rId12"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26" name="菱形 25"/>
          <p:cNvSpPr/>
          <p:nvPr/>
        </p:nvSpPr>
        <p:spPr>
          <a:xfrm>
            <a:off x="8877682" y="559218"/>
            <a:ext cx="2598848" cy="2598848"/>
          </a:xfrm>
          <a:prstGeom prst="diamond">
            <a:avLst/>
          </a:prstGeom>
          <a:blipFill>
            <a:blip r:embed="rId13" cstate="screen">
              <a:extLst>
                <a:ext uri="{28A0092B-C50C-407E-A947-70E740481C1C}">
                  <a14:useLocalDpi xmlns=""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Tree>
    <p:extLst>
      <p:ext uri="{BB962C8B-B14F-4D97-AF65-F5344CB8AC3E}">
        <p14:creationId xmlns="" xmlns:p14="http://schemas.microsoft.com/office/powerpoint/2010/main" val="19118437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Tn>
                        </p:par>
                        <p:par>
                          <p:cTn id="5" fill="hold" nodeType="afterGroup">
                            <p:stCondLst>
                              <p:cond delay="0"/>
                            </p:stCondLst>
                            <p:childTnLst>
                              <p:par>
                                <p:cTn id="6" presetID="10" presetClass="entr" presetSubtype="0" fill="hold" grpId="0" nodeType="afterEffect">
                                  <p:childTnLst>
                                    <p:set>
                                      <p:cBhvr>
                                        <p:cTn id="7" dur="1" fill="hold">
                                          <p:stCondLst>
                                            <p:cond delay="0"/>
                                          </p:stCondLst>
                                        </p:cTn>
                                        <p:tgtEl>
                                          <p:spTgt spid="15"/>
                                        </p:tgtEl>
                                        <p:attrNameLst>
                                          <p:attrName>style.visibility</p:attrName>
                                        </p:attrNameLst>
                                      </p:cBhvr>
                                      <p:to>
                                        <p:strVal val="visible"/>
                                      </p:to>
                                    </p:set>
                                    <p:animEffect transition="in" filter="fade">
                                      <p:cBhvr>
                                        <p:cTn id="8" dur="300"/>
                                        <p:tgtEl>
                                          <p:spTgt spid="15"/>
                                        </p:tgtEl>
                                      </p:cBhvr>
                                    </p:animEffect>
                                  </p:childTnLst>
                                </p:cTn>
                              </p:par>
                            </p:childTnLst>
                          </p:cTn>
                        </p:par>
                        <p:par>
                          <p:cTn id="9" fill="hold" nodeType="withGroup">
                            <p:stCondLst>
                              <p:cond delay="300"/>
                            </p:stCondLst>
                            <p:childTnLst>
                              <p:par>
                                <p:cTn id="10" presetID="10" presetClass="entr" presetSubtype="0" fill="hold" grpId="0" nodeType="afterEffec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par>
                          <p:cTn id="13" fill="hold" nodeType="withGroup">
                            <p:stCondLst>
                              <p:cond delay="600"/>
                            </p:stCondLst>
                            <p:childTnLst>
                              <p:par>
                                <p:cTn id="14" presetID="10" presetClass="entr" presetSubtype="0" fill="hold" grpId="0" nodeType="afterEffect">
                                  <p:childTnLst>
                                    <p:set>
                                      <p:cBhvr>
                                        <p:cTn id="15" dur="1" fill="hold">
                                          <p:stCondLst>
                                            <p:cond delay="0"/>
                                          </p:stCondLst>
                                        </p:cTn>
                                        <p:tgtEl>
                                          <p:spTgt spid="23"/>
                                        </p:tgtEl>
                                        <p:attrNameLst>
                                          <p:attrName>style.visibility</p:attrName>
                                        </p:attrNameLst>
                                      </p:cBhvr>
                                      <p:to>
                                        <p:strVal val="visible"/>
                                      </p:to>
                                    </p:set>
                                    <p:animEffect transition="in" filter="fade">
                                      <p:cBhvr>
                                        <p:cTn id="16" dur="300"/>
                                        <p:tgtEl>
                                          <p:spTgt spid="23"/>
                                        </p:tgtEl>
                                      </p:cBhvr>
                                    </p:animEffect>
                                  </p:childTnLst>
                                </p:cTn>
                              </p:par>
                            </p:childTnLst>
                          </p:cTn>
                        </p:par>
                        <p:par>
                          <p:cTn id="17" fill="hold" nodeType="withGroup">
                            <p:stCondLst>
                              <p:cond delay="900"/>
                            </p:stCondLst>
                            <p:childTnLst>
                              <p:par>
                                <p:cTn id="18" presetID="10" presetClass="entr" presetSubtype="0" fill="hold" grpId="0" nodeType="afterEffect">
                                  <p:childTnLst>
                                    <p:set>
                                      <p:cBhvr>
                                        <p:cTn id="19" dur="1" fill="hold">
                                          <p:stCondLst>
                                            <p:cond delay="0"/>
                                          </p:stCondLst>
                                        </p:cTn>
                                        <p:tgtEl>
                                          <p:spTgt spid="17"/>
                                        </p:tgtEl>
                                        <p:attrNameLst>
                                          <p:attrName>style.visibility</p:attrName>
                                        </p:attrNameLst>
                                      </p:cBhvr>
                                      <p:to>
                                        <p:strVal val="visible"/>
                                      </p:to>
                                    </p:set>
                                    <p:animEffect transition="in" filter="fade">
                                      <p:cBhvr>
                                        <p:cTn id="20" dur="300"/>
                                        <p:tgtEl>
                                          <p:spTgt spid="17"/>
                                        </p:tgtEl>
                                      </p:cBhvr>
                                    </p:animEffect>
                                  </p:childTnLst>
                                </p:cTn>
                              </p:par>
                            </p:childTnLst>
                          </p:cTn>
                        </p:par>
                        <p:par>
                          <p:cTn id="21" fill="hold" nodeType="withGroup">
                            <p:stCondLst>
                              <p:cond delay="1200"/>
                            </p:stCondLst>
                            <p:childTnLst>
                              <p:par>
                                <p:cTn id="22" presetID="10" presetClass="entr" presetSubtype="0" fill="hold" grpId="0" nodeType="afterEffect">
                                  <p:childTnLst>
                                    <p:set>
                                      <p:cBhvr>
                                        <p:cTn id="23" dur="1" fill="hold">
                                          <p:stCondLst>
                                            <p:cond delay="0"/>
                                          </p:stCondLst>
                                        </p:cTn>
                                        <p:tgtEl>
                                          <p:spTgt spid="12"/>
                                        </p:tgtEl>
                                        <p:attrNameLst>
                                          <p:attrName>style.visibility</p:attrName>
                                        </p:attrNameLst>
                                      </p:cBhvr>
                                      <p:to>
                                        <p:strVal val="visible"/>
                                      </p:to>
                                    </p:set>
                                    <p:animEffect transition="in" filter="fade">
                                      <p:cBhvr>
                                        <p:cTn id="24" dur="300"/>
                                        <p:tgtEl>
                                          <p:spTgt spid="12"/>
                                        </p:tgtEl>
                                      </p:cBhvr>
                                    </p:animEffect>
                                  </p:childTnLst>
                                </p:cTn>
                              </p:par>
                            </p:childTnLst>
                          </p:cTn>
                        </p:par>
                        <p:par>
                          <p:cTn id="25" fill="hold" nodeType="withGroup">
                            <p:stCondLst>
                              <p:cond delay="1500"/>
                            </p:stCondLst>
                            <p:childTnLst>
                              <p:par>
                                <p:cTn id="26" presetID="10" presetClass="entr" presetSubtype="0" fill="hold" grpId="0" nodeType="afterEffect">
                                  <p:childTnLst>
                                    <p:set>
                                      <p:cBhvr>
                                        <p:cTn id="27" dur="1" fill="hold">
                                          <p:stCondLst>
                                            <p:cond delay="0"/>
                                          </p:stCondLst>
                                        </p:cTn>
                                        <p:tgtEl>
                                          <p:spTgt spid="24"/>
                                        </p:tgtEl>
                                        <p:attrNameLst>
                                          <p:attrName>style.visibility</p:attrName>
                                        </p:attrNameLst>
                                      </p:cBhvr>
                                      <p:to>
                                        <p:strVal val="visible"/>
                                      </p:to>
                                    </p:set>
                                    <p:animEffect transition="in" filter="fade">
                                      <p:cBhvr>
                                        <p:cTn id="28" dur="300"/>
                                        <p:tgtEl>
                                          <p:spTgt spid="24"/>
                                        </p:tgtEl>
                                      </p:cBhvr>
                                    </p:animEffect>
                                  </p:childTnLst>
                                </p:cTn>
                              </p:par>
                            </p:childTnLst>
                          </p:cTn>
                        </p:par>
                        <p:par>
                          <p:cTn id="29" fill="hold" nodeType="withGroup">
                            <p:stCondLst>
                              <p:cond delay="1800"/>
                            </p:stCondLst>
                            <p:childTnLst>
                              <p:par>
                                <p:cTn id="30" presetID="10" presetClass="entr" presetSubtype="0" fill="hold" grpId="0" nodeType="afterEffect">
                                  <p:childTnLst>
                                    <p:set>
                                      <p:cBhvr>
                                        <p:cTn id="31" dur="1" fill="hold">
                                          <p:stCondLst>
                                            <p:cond delay="0"/>
                                          </p:stCondLst>
                                        </p:cTn>
                                        <p:tgtEl>
                                          <p:spTgt spid="18"/>
                                        </p:tgtEl>
                                        <p:attrNameLst>
                                          <p:attrName>style.visibility</p:attrName>
                                        </p:attrNameLst>
                                      </p:cBhvr>
                                      <p:to>
                                        <p:strVal val="visible"/>
                                      </p:to>
                                    </p:set>
                                    <p:animEffect transition="in" filter="fade">
                                      <p:cBhvr>
                                        <p:cTn id="32" dur="300"/>
                                        <p:tgtEl>
                                          <p:spTgt spid="18"/>
                                        </p:tgtEl>
                                      </p:cBhvr>
                                    </p:animEffect>
                                  </p:childTnLst>
                                </p:cTn>
                              </p:par>
                            </p:childTnLst>
                          </p:cTn>
                        </p:par>
                        <p:par>
                          <p:cTn id="33" fill="hold" nodeType="withGroup">
                            <p:stCondLst>
                              <p:cond delay="2100"/>
                            </p:stCondLst>
                            <p:childTnLst>
                              <p:par>
                                <p:cTn id="34" presetID="10" presetClass="entr" presetSubtype="0" fill="hold" grpId="0" nodeType="afterEffect">
                                  <p:childTnLst>
                                    <p:set>
                                      <p:cBhvr>
                                        <p:cTn id="35" dur="1" fill="hold">
                                          <p:stCondLst>
                                            <p:cond delay="0"/>
                                          </p:stCondLst>
                                        </p:cTn>
                                        <p:tgtEl>
                                          <p:spTgt spid="13"/>
                                        </p:tgtEl>
                                        <p:attrNameLst>
                                          <p:attrName>style.visibility</p:attrName>
                                        </p:attrNameLst>
                                      </p:cBhvr>
                                      <p:to>
                                        <p:strVal val="visible"/>
                                      </p:to>
                                    </p:set>
                                    <p:animEffect transition="in" filter="fade">
                                      <p:cBhvr>
                                        <p:cTn id="36" dur="300"/>
                                        <p:tgtEl>
                                          <p:spTgt spid="13"/>
                                        </p:tgtEl>
                                      </p:cBhvr>
                                    </p:animEffect>
                                  </p:childTnLst>
                                </p:cTn>
                              </p:par>
                            </p:childTnLst>
                          </p:cTn>
                        </p:par>
                        <p:par>
                          <p:cTn id="37" fill="hold" nodeType="withGroup">
                            <p:stCondLst>
                              <p:cond delay="2400"/>
                            </p:stCondLst>
                            <p:childTnLst>
                              <p:par>
                                <p:cTn id="38" presetID="10" presetClass="entr" presetSubtype="0" fill="hold" grpId="0" nodeType="afterEffect">
                                  <p:childTnLst>
                                    <p:set>
                                      <p:cBhvr>
                                        <p:cTn id="39" dur="1" fill="hold">
                                          <p:stCondLst>
                                            <p:cond delay="0"/>
                                          </p:stCondLst>
                                        </p:cTn>
                                        <p:tgtEl>
                                          <p:spTgt spid="25"/>
                                        </p:tgtEl>
                                        <p:attrNameLst>
                                          <p:attrName>style.visibility</p:attrName>
                                        </p:attrNameLst>
                                      </p:cBhvr>
                                      <p:to>
                                        <p:strVal val="visible"/>
                                      </p:to>
                                    </p:set>
                                    <p:animEffect transition="in" filter="fade">
                                      <p:cBhvr>
                                        <p:cTn id="40" dur="300"/>
                                        <p:tgtEl>
                                          <p:spTgt spid="25"/>
                                        </p:tgtEl>
                                      </p:cBhvr>
                                    </p:animEffect>
                                  </p:childTnLst>
                                </p:cTn>
                              </p:par>
                            </p:childTnLst>
                          </p:cTn>
                        </p:par>
                        <p:par>
                          <p:cTn id="41" fill="hold" nodeType="withGroup">
                            <p:stCondLst>
                              <p:cond delay="2700"/>
                            </p:stCondLst>
                            <p:childTnLst>
                              <p:par>
                                <p:cTn id="42" presetID="10" presetClass="entr" presetSubtype="0" fill="hold" grpId="0" nodeType="afterEffect">
                                  <p:childTnLst>
                                    <p:set>
                                      <p:cBhvr>
                                        <p:cTn id="43" dur="1" fill="hold">
                                          <p:stCondLst>
                                            <p:cond delay="0"/>
                                          </p:stCondLst>
                                        </p:cTn>
                                        <p:tgtEl>
                                          <p:spTgt spid="19"/>
                                        </p:tgtEl>
                                        <p:attrNameLst>
                                          <p:attrName>style.visibility</p:attrName>
                                        </p:attrNameLst>
                                      </p:cBhvr>
                                      <p:to>
                                        <p:strVal val="visible"/>
                                      </p:to>
                                    </p:set>
                                    <p:animEffect transition="in" filter="fade">
                                      <p:cBhvr>
                                        <p:cTn id="44" dur="300"/>
                                        <p:tgtEl>
                                          <p:spTgt spid="19"/>
                                        </p:tgtEl>
                                      </p:cBhvr>
                                    </p:animEffect>
                                  </p:childTnLst>
                                </p:cTn>
                              </p:par>
                            </p:childTnLst>
                          </p:cTn>
                        </p:par>
                        <p:par>
                          <p:cTn id="45" fill="hold" nodeType="withGroup">
                            <p:stCondLst>
                              <p:cond delay="3000"/>
                            </p:stCondLst>
                            <p:childTnLst>
                              <p:par>
                                <p:cTn id="46" presetID="10" presetClass="entr" presetSubtype="0" fill="hold" grpId="0" nodeType="afterEffect">
                                  <p:childTnLst>
                                    <p:set>
                                      <p:cBhvr>
                                        <p:cTn id="47" dur="1" fill="hold">
                                          <p:stCondLst>
                                            <p:cond delay="0"/>
                                          </p:stCondLst>
                                        </p:cTn>
                                        <p:tgtEl>
                                          <p:spTgt spid="14"/>
                                        </p:tgtEl>
                                        <p:attrNameLst>
                                          <p:attrName>style.visibility</p:attrName>
                                        </p:attrNameLst>
                                      </p:cBhvr>
                                      <p:to>
                                        <p:strVal val="visible"/>
                                      </p:to>
                                    </p:set>
                                    <p:animEffect transition="in" filter="fade">
                                      <p:cBhvr>
                                        <p:cTn id="48" dur="300"/>
                                        <p:tgtEl>
                                          <p:spTgt spid="14"/>
                                        </p:tgtEl>
                                      </p:cBhvr>
                                    </p:animEffect>
                                  </p:childTnLst>
                                </p:cTn>
                              </p:par>
                            </p:childTnLst>
                          </p:cTn>
                        </p:par>
                        <p:par>
                          <p:cTn id="49" fill="hold" nodeType="withGroup">
                            <p:stCondLst>
                              <p:cond delay="3300"/>
                            </p:stCondLst>
                            <p:childTnLst>
                              <p:par>
                                <p:cTn id="50" presetID="10" presetClass="entr" presetSubtype="0" fill="hold" grpId="0" nodeType="afterEffect">
                                  <p:childTnLst>
                                    <p:set>
                                      <p:cBhvr>
                                        <p:cTn id="51" dur="1" fill="hold">
                                          <p:stCondLst>
                                            <p:cond delay="0"/>
                                          </p:stCondLst>
                                        </p:cTn>
                                        <p:tgtEl>
                                          <p:spTgt spid="26"/>
                                        </p:tgtEl>
                                        <p:attrNameLst>
                                          <p:attrName>style.visibility</p:attrName>
                                        </p:attrNameLst>
                                      </p:cBhvr>
                                      <p:to>
                                        <p:strVal val="visible"/>
                                      </p:to>
                                    </p:set>
                                    <p:animEffect transition="in" filter="fade">
                                      <p:cBhvr>
                                        <p:cTn id="52" dur="300"/>
                                        <p:tgtEl>
                                          <p:spTgt spid="26"/>
                                        </p:tgtEl>
                                      </p:cBhvr>
                                    </p:animEffect>
                                  </p:childTnLst>
                                </p:cTn>
                              </p:par>
                            </p:childTnLst>
                          </p:cTn>
                        </p:par>
                        <p:par>
                          <p:cTn id="53" fill="hold" nodeType="withGroup">
                            <p:stCondLst>
                              <p:cond delay="3600"/>
                            </p:stCondLst>
                            <p:childTnLst>
                              <p:par>
                                <p:cTn id="54" presetID="10" presetClass="entr" presetSubtype="0" fill="hold" grpId="0" nodeType="afterEffect">
                                  <p:childTnLst>
                                    <p:set>
                                      <p:cBhvr>
                                        <p:cTn id="55" dur="1" fill="hold">
                                          <p:stCondLst>
                                            <p:cond delay="0"/>
                                          </p:stCondLst>
                                        </p:cTn>
                                        <p:tgtEl>
                                          <p:spTgt spid="20"/>
                                        </p:tgtEl>
                                        <p:attrNameLst>
                                          <p:attrName>style.visibility</p:attrName>
                                        </p:attrNameLst>
                                      </p:cBhvr>
                                      <p:to>
                                        <p:strVal val="visible"/>
                                      </p:to>
                                    </p:set>
                                    <p:animEffect transition="in" filter="fade">
                                      <p:cBhvr>
                                        <p:cTn id="56" dur="300"/>
                                        <p:tgtEl>
                                          <p:spTgt spid="20"/>
                                        </p:tgtEl>
                                      </p:cBhvr>
                                    </p:animEffect>
                                  </p:childTnLst>
                                </p:cTn>
                              </p:par>
                            </p:childTnLst>
                          </p:cTn>
                        </p:par>
                        <p:par>
                          <p:cTn id="57" fill="hold" nodeType="withGroup">
                            <p:stCondLst>
                              <p:cond delay="3900"/>
                            </p:stCondLst>
                            <p:childTnLst>
                              <p:par>
                                <p:cTn id="58" presetID="10" presetClass="entr" presetSubtype="0" fill="hold" grpId="0" nodeType="afterEffect">
                                  <p:childTnLst>
                                    <p:set>
                                      <p:cBhvr>
                                        <p:cTn id="59" dur="1" fill="hold">
                                          <p:stCondLst>
                                            <p:cond delay="0"/>
                                          </p:stCondLst>
                                        </p:cTn>
                                        <p:tgtEl>
                                          <p:spTgt spid="21"/>
                                        </p:tgtEl>
                                        <p:attrNameLst>
                                          <p:attrName>style.visibility</p:attrName>
                                        </p:attrNameLst>
                                      </p:cBhvr>
                                      <p:to>
                                        <p:strVal val="visible"/>
                                      </p:to>
                                    </p:set>
                                    <p:animEffect transition="in" filter="fade">
                                      <p:cBhvr>
                                        <p:cTn id="60" dur="300"/>
                                        <p:tgtEl>
                                          <p:spTgt spid="21"/>
                                        </p:tgtEl>
                                      </p:cBhvr>
                                    </p:animEffect>
                                  </p:childTnLst>
                                </p:cTn>
                              </p:par>
                            </p:childTnLst>
                          </p:cTn>
                        </p:par>
                        <p:par>
                          <p:cTn id="61" fill="hold" nodeType="withGroup">
                            <p:stCondLst>
                              <p:cond delay="4200"/>
                            </p:stCondLst>
                            <p:childTnLst>
                              <p:par>
                                <p:cTn id="62" presetID="22" presetClass="entr" presetSubtype="8" fill="hold" grpId="0" nodeType="afterEffec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2" presetClass="entr" presetSubtype="8" fill="hold" grpId="0" nodeType="withEffect">
                                  <p:childTnLst>
                                    <p:set>
                                      <p:cBhvr>
                                        <p:cTn id="66" dur="1" fill="hold">
                                          <p:stCondLst>
                                            <p:cond delay="0"/>
                                          </p:stCondLst>
                                        </p:cTn>
                                        <p:tgtEl>
                                          <p:spTgt spid="7"/>
                                        </p:tgtEl>
                                        <p:attrNameLst>
                                          <p:attrName>style.visibility</p:attrName>
                                        </p:attrNameLst>
                                      </p:cBhvr>
                                      <p:to>
                                        <p:strVal val="visible"/>
                                      </p:to>
                                    </p:set>
                                    <p:animEffect transition="in" filter="wipe(left)">
                                      <p:cBhvr>
                                        <p:cTn id="67" dur="1000"/>
                                        <p:tgtEl>
                                          <p:spTgt spid="7"/>
                                        </p:tgtEl>
                                      </p:cBhvr>
                                    </p:animEffect>
                                  </p:childTnLst>
                                </p:cTn>
                              </p:par>
                            </p:childTnLst>
                          </p:cTn>
                        </p:par>
                        <p:par>
                          <p:cTn id="68" fill="hold" nodeType="withGroup">
                            <p:stCondLst>
                              <p:cond delay="5200"/>
                            </p:stCondLst>
                            <p:childTnLst>
                              <p:par>
                                <p:cTn id="69" presetID="22" presetClass="entr" presetSubtype="4" fill="hold" grpId="0" nodeType="afterEffect">
                                  <p:childTnLst>
                                    <p:set>
                                      <p:cBhvr>
                                        <p:cTn id="70" dur="1" fill="hold">
                                          <p:stCondLst>
                                            <p:cond delay="0"/>
                                          </p:stCondLst>
                                        </p:cTn>
                                        <p:tgtEl>
                                          <p:spTgt spid="9"/>
                                        </p:tgtEl>
                                        <p:attrNameLst>
                                          <p:attrName>style.visibility</p:attrName>
                                        </p:attrNameLst>
                                      </p:cBhvr>
                                      <p:to>
                                        <p:strVal val="visible"/>
                                      </p:to>
                                    </p:set>
                                    <p:animEffect transition="in" filter="wipe(down)">
                                      <p:cBhvr>
                                        <p:cTn id="71" dur="1000"/>
                                        <p:tgtEl>
                                          <p:spTgt spid="9"/>
                                        </p:tgtEl>
                                      </p:cBhvr>
                                    </p:animEffect>
                                  </p:childTnLst>
                                </p:cTn>
                              </p:par>
                            </p:childTnLst>
                          </p:cTn>
                        </p:par>
                        <p:par>
                          <p:cTn id="72" fill="hold" nodeType="withGroup">
                            <p:stCondLst>
                              <p:cond delay="6200"/>
                            </p:stCondLst>
                            <p:childTnLst>
                              <p:par>
                                <p:cTn id="73" presetID="10" presetClass="entr" presetSubtype="0" fill="hold" grpId="0" nodeType="afterEffect">
                                  <p:childTnLst>
                                    <p:set>
                                      <p:cBhvr>
                                        <p:cTn id="74" dur="1" fill="hold">
                                          <p:stCondLst>
                                            <p:cond delay="0"/>
                                          </p:stCondLst>
                                        </p:cTn>
                                        <p:tgtEl>
                                          <p:spTgt spid="8"/>
                                        </p:tgtEl>
                                        <p:attrNameLst>
                                          <p:attrName>style.visibility</p:attrName>
                                        </p:attrNameLst>
                                      </p:cBhvr>
                                      <p:to>
                                        <p:strVal val="visible"/>
                                      </p:to>
                                    </p:set>
                                    <p:animEffect transition="in" filter="fade">
                                      <p:cBhvr>
                                        <p:cTn id="75"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15F13B49-37E6-4427-8ED8-B56B1DF32798}"/>
              </a:ext>
            </a:extLst>
          </p:cNvPr>
          <p:cNvSpPr>
            <a:spLocks noGrp="1"/>
          </p:cNvSpPr>
          <p:nvPr>
            <p:ph type="title"/>
          </p:nvPr>
        </p:nvSpPr>
        <p:spPr/>
        <p:txBody>
          <a:bodyPr/>
          <a:lstStyle/>
          <a:p>
            <a:r>
              <a:rPr lang="ar-DZ" dirty="0" smtClean="0"/>
              <a:t>مقدمة</a:t>
            </a:r>
            <a:endParaRPr lang="fr-FR" dirty="0"/>
          </a:p>
        </p:txBody>
      </p:sp>
      <p:sp>
        <p:nvSpPr>
          <p:cNvPr id="3" name="Espace réservé du contenu 2">
            <a:extLst>
              <a:ext uri="{FF2B5EF4-FFF2-40B4-BE49-F238E27FC236}">
                <a16:creationId xmlns="" xmlns:a16="http://schemas.microsoft.com/office/drawing/2014/main" id="{151D6934-5CF4-4871-B3F4-F0F9EC4CCC30}"/>
              </a:ext>
            </a:extLst>
          </p:cNvPr>
          <p:cNvSpPr>
            <a:spLocks noGrp="1"/>
          </p:cNvSpPr>
          <p:nvPr>
            <p:ph idx="1"/>
          </p:nvPr>
        </p:nvSpPr>
        <p:spPr/>
        <p:txBody>
          <a:bodyPr/>
          <a:lstStyle/>
          <a:p>
            <a:pPr indent="449580" algn="just" rtl="1">
              <a:lnSpc>
                <a:spcPct val="115000"/>
              </a:lnSpc>
              <a:spcAft>
                <a:spcPts val="1000"/>
              </a:spcAft>
            </a:pPr>
            <a:r>
              <a:rPr lang="ar-DZ" sz="2800" dirty="0">
                <a:effectLst/>
                <a:latin typeface="Calibri" panose="020F0502020204030204" pitchFamily="34" charset="0"/>
                <a:ea typeface="Calibri" panose="020F0502020204030204" pitchFamily="34" charset="0"/>
                <a:cs typeface="Arial" panose="020B0604020202020204" pitchFamily="34" charset="0"/>
              </a:rPr>
              <a:t>ولهذا الغرض فكرت الحكومة في ضرورة تحسين مناخ الاستثمار في المستثمرات الفلاحية من خلال تفعيل اتفاقات الشراكة بين اصحاب </a:t>
            </a:r>
            <a:r>
              <a:rPr lang="ar-DZ" sz="2800" dirty="0" smtClean="0">
                <a:latin typeface="Calibri" panose="020F0502020204030204" pitchFamily="34" charset="0"/>
                <a:ea typeface="Calibri" panose="020F0502020204030204" pitchFamily="34" charset="0"/>
                <a:cs typeface="Arial" panose="020B0604020202020204" pitchFamily="34" charset="0"/>
              </a:rPr>
              <a:t>حق </a:t>
            </a:r>
            <a:r>
              <a:rPr lang="ar-DZ" sz="2800" dirty="0" smtClean="0">
                <a:effectLst/>
                <a:latin typeface="Calibri" panose="020F0502020204030204" pitchFamily="34" charset="0"/>
                <a:ea typeface="Calibri" panose="020F0502020204030204" pitchFamily="34" charset="0"/>
                <a:cs typeface="Arial" panose="020B0604020202020204" pitchFamily="34" charset="0"/>
              </a:rPr>
              <a:t>الامتياز </a:t>
            </a:r>
            <a:r>
              <a:rPr lang="ar-DZ" sz="2800" dirty="0">
                <a:effectLst/>
                <a:latin typeface="Calibri" panose="020F0502020204030204" pitchFamily="34" charset="0"/>
                <a:ea typeface="Calibri" panose="020F0502020204030204" pitchFamily="34" charset="0"/>
                <a:cs typeface="Arial" panose="020B0604020202020204" pitchFamily="34" charset="0"/>
              </a:rPr>
              <a:t>واصحاب رؤوس الاموال .ولجلب هذه الاخيرة كان لابد من منح  الضمانات اللازمة للمستثمرين </a:t>
            </a:r>
            <a:r>
              <a:rPr lang="ar-DZ" sz="2800" dirty="0" smtClean="0">
                <a:effectLst/>
                <a:latin typeface="Calibri" panose="020F0502020204030204" pitchFamily="34" charset="0"/>
                <a:ea typeface="Calibri" panose="020F0502020204030204" pitchFamily="34" charset="0"/>
                <a:cs typeface="Arial" panose="020B0604020202020204" pitchFamily="34" charset="0"/>
              </a:rPr>
              <a:t>وأصحاب حق الامتياز </a:t>
            </a:r>
            <a:r>
              <a:rPr lang="ar-DZ" sz="2800" dirty="0">
                <a:effectLst/>
                <a:latin typeface="Calibri" panose="020F0502020204030204" pitchFamily="34" charset="0"/>
                <a:ea typeface="Calibri" panose="020F0502020204030204" pitchFamily="34" charset="0"/>
                <a:cs typeface="Arial" panose="020B0604020202020204" pitchFamily="34" charset="0"/>
              </a:rPr>
              <a:t>لتحقيق الاستدامة في الانتاج الزراعي والتنمية الريفية واحد الضمانات الاساسية هي توفير الاستقرار القانوني اذ يجب ان يكون هناك اطار قانوني واضح وشفاف يحمي حقوق وواجبات الشركاء في الشراكة </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2800" dirty="0">
                <a:effectLst/>
                <a:latin typeface="Calibri" panose="020F0502020204030204" pitchFamily="34" charset="0"/>
                <a:ea typeface="Calibri" panose="020F0502020204030204" pitchFamily="34" charset="0"/>
                <a:cs typeface="Arial" panose="020B0604020202020204" pitchFamily="34" charset="0"/>
              </a:rPr>
              <a:t>هل قدم المشرع بيئة قانونية </a:t>
            </a:r>
            <a:r>
              <a:rPr lang="ar-DZ" sz="2800" dirty="0" smtClean="0">
                <a:effectLst/>
                <a:latin typeface="Calibri" panose="020F0502020204030204" pitchFamily="34" charset="0"/>
                <a:ea typeface="Calibri" panose="020F0502020204030204" pitchFamily="34" charset="0"/>
                <a:cs typeface="Arial" panose="020B0604020202020204" pitchFamily="34" charset="0"/>
              </a:rPr>
              <a:t>وعملية لهذه </a:t>
            </a:r>
            <a:r>
              <a:rPr lang="ar-DZ" sz="2800" dirty="0">
                <a:effectLst/>
                <a:latin typeface="Calibri" panose="020F0502020204030204" pitchFamily="34" charset="0"/>
                <a:ea typeface="Calibri" panose="020F0502020204030204" pitchFamily="34" charset="0"/>
                <a:cs typeface="Arial" panose="020B0604020202020204" pitchFamily="34" charset="0"/>
              </a:rPr>
              <a:t>الشراكة ؟</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pPr algn="just" rtl="1">
              <a:lnSpc>
                <a:spcPct val="115000"/>
              </a:lnSpc>
              <a:spcAft>
                <a:spcPts val="1000"/>
              </a:spcAft>
            </a:pPr>
            <a:r>
              <a:rPr lang="ar-DZ" sz="2800" dirty="0">
                <a:effectLst/>
                <a:latin typeface="Calibri" panose="020F0502020204030204" pitchFamily="34" charset="0"/>
                <a:ea typeface="Calibri" panose="020F0502020204030204" pitchFamily="34" charset="0"/>
                <a:cs typeface="Arial" panose="020B0604020202020204" pitchFamily="34" charset="0"/>
              </a:rPr>
              <a:t>للإجابة عن هذا السؤال تم اتباع الخطة التالية:</a:t>
            </a:r>
            <a:endParaRPr lang="fr-FR" sz="2800" dirty="0">
              <a:effectLst/>
              <a:latin typeface="Calibri" panose="020F0502020204030204" pitchFamily="34" charset="0"/>
              <a:ea typeface="Calibri" panose="020F0502020204030204" pitchFamily="34" charset="0"/>
              <a:cs typeface="Arial" panose="020B0604020202020204" pitchFamily="34" charset="0"/>
            </a:endParaRPr>
          </a:p>
          <a:p>
            <a:endParaRPr lang="fr-FR" sz="4400" dirty="0"/>
          </a:p>
        </p:txBody>
      </p:sp>
      <p:sp>
        <p:nvSpPr>
          <p:cNvPr id="4" name="Espace réservé du numéro de diapositive 3">
            <a:extLst>
              <a:ext uri="{FF2B5EF4-FFF2-40B4-BE49-F238E27FC236}">
                <a16:creationId xmlns="" xmlns:a16="http://schemas.microsoft.com/office/drawing/2014/main" id="{2E0FC86F-1C55-4652-8218-C188BCC6D312}"/>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5</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86620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440ED117-D966-4D75-8D74-80A0A33550F3}"/>
              </a:ext>
            </a:extLst>
          </p:cNvPr>
          <p:cNvSpPr>
            <a:spLocks noGrp="1"/>
          </p:cNvSpPr>
          <p:nvPr>
            <p:ph type="title"/>
          </p:nvPr>
        </p:nvSpPr>
        <p:spPr>
          <a:xfrm>
            <a:off x="142613" y="238126"/>
            <a:ext cx="9211111" cy="868363"/>
          </a:xfrm>
        </p:spPr>
        <p:txBody>
          <a:bodyPr/>
          <a:lstStyle/>
          <a:p>
            <a:pPr algn="r" rtl="1"/>
            <a:r>
              <a:rPr lang="ar-DZ" sz="3100" kern="100" dirty="0" smtClean="0">
                <a:latin typeface="Calibri" panose="020F0502020204030204" pitchFamily="34" charset="0"/>
                <a:cs typeface="Arial" panose="020B0604020202020204" pitchFamily="34" charset="0"/>
              </a:rPr>
              <a:t>ضمانات ومعوقات الشراكة في المستثمرات </a:t>
            </a:r>
            <a:r>
              <a:rPr lang="ar-DZ" sz="3100" kern="100" dirty="0" err="1" smtClean="0">
                <a:latin typeface="Calibri" panose="020F0502020204030204" pitchFamily="34" charset="0"/>
                <a:cs typeface="Arial" panose="020B0604020202020204" pitchFamily="34" charset="0"/>
              </a:rPr>
              <a:t>الفلاحية</a:t>
            </a:r>
            <a:r>
              <a:rPr lang="ar-DZ" sz="3100" kern="100" smtClean="0">
                <a:latin typeface="Calibri" panose="020F0502020204030204" pitchFamily="34" charset="0"/>
                <a:cs typeface="Arial" panose="020B0604020202020204" pitchFamily="34" charset="0"/>
              </a:rPr>
              <a:t> </a:t>
            </a:r>
            <a:endParaRPr lang="fr-FR" sz="3100" dirty="0"/>
          </a:p>
        </p:txBody>
      </p:sp>
      <p:sp>
        <p:nvSpPr>
          <p:cNvPr id="3" name="Espace réservé du contenu 2">
            <a:extLst>
              <a:ext uri="{FF2B5EF4-FFF2-40B4-BE49-F238E27FC236}">
                <a16:creationId xmlns="" xmlns:a16="http://schemas.microsoft.com/office/drawing/2014/main" id="{D6710A1B-9B6C-487B-854E-AEF50196AA44}"/>
              </a:ext>
            </a:extLst>
          </p:cNvPr>
          <p:cNvSpPr>
            <a:spLocks noGrp="1"/>
          </p:cNvSpPr>
          <p:nvPr>
            <p:ph idx="1"/>
          </p:nvPr>
        </p:nvSpPr>
        <p:spPr>
          <a:xfrm>
            <a:off x="251670" y="1438276"/>
            <a:ext cx="11330730" cy="4769577"/>
          </a:xfrm>
        </p:spPr>
        <p:txBody>
          <a:bodyPr/>
          <a:lstStyle/>
          <a:p>
            <a:pPr lvl="1" algn="r" rtl="1"/>
            <a:r>
              <a:rPr lang="ar-DZ" sz="4000" dirty="0"/>
              <a:t>المبحث</a:t>
            </a:r>
            <a:r>
              <a:rPr lang="ar-DZ" sz="3600" dirty="0"/>
              <a:t> </a:t>
            </a:r>
            <a:r>
              <a:rPr lang="ar-DZ" sz="4000" dirty="0"/>
              <a:t>الأول: ضمانات عقد الشراكة</a:t>
            </a:r>
          </a:p>
          <a:p>
            <a:pPr lvl="4" algn="r" rtl="1"/>
            <a:r>
              <a:rPr lang="ar-DZ" sz="2800" dirty="0"/>
              <a:t>المطلب الأول : خصائص عقد الشراكة</a:t>
            </a:r>
          </a:p>
          <a:p>
            <a:pPr lvl="4" algn="r" rtl="1"/>
            <a:r>
              <a:rPr lang="ar-DZ" sz="2800" dirty="0"/>
              <a:t>المطلب الثاني : اجراءات  عقد الشراكة و الأثار المترتبة عليه</a:t>
            </a:r>
          </a:p>
          <a:p>
            <a:pPr lvl="1" algn="r" rtl="1"/>
            <a:r>
              <a:rPr lang="ar-DZ" sz="4000" dirty="0"/>
              <a:t>المبحث الثاني : معوقات الاستثمار في عقد الشراكة</a:t>
            </a:r>
          </a:p>
          <a:p>
            <a:pPr lvl="4" algn="r" rtl="1"/>
            <a:r>
              <a:rPr lang="ar-DZ" sz="2800" dirty="0"/>
              <a:t>المطلب الأول : المعوقات القانونية</a:t>
            </a:r>
          </a:p>
          <a:p>
            <a:pPr lvl="4" algn="r" rtl="1"/>
            <a:r>
              <a:rPr lang="ar-DZ" sz="2800" dirty="0"/>
              <a:t>المطلب الثاني : المعوقات العملية</a:t>
            </a:r>
          </a:p>
          <a:p>
            <a:pPr lvl="1" algn="r" rtl="1"/>
            <a:r>
              <a:rPr lang="ar-DZ" sz="4000" dirty="0"/>
              <a:t>الخاتمة</a:t>
            </a:r>
          </a:p>
          <a:p>
            <a:pPr lvl="1" algn="r" rtl="1"/>
            <a:endParaRPr lang="ar-DZ" sz="4000" dirty="0"/>
          </a:p>
        </p:txBody>
      </p:sp>
      <p:sp>
        <p:nvSpPr>
          <p:cNvPr id="4" name="Espace réservé du numéro de diapositive 3">
            <a:extLst>
              <a:ext uri="{FF2B5EF4-FFF2-40B4-BE49-F238E27FC236}">
                <a16:creationId xmlns="" xmlns:a16="http://schemas.microsoft.com/office/drawing/2014/main" id="{46043529-ECF9-4322-8E6E-4B2E0D823498}"/>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6</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1433911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D05FDC4-1876-4932-AB01-2EAFDD006266}"/>
              </a:ext>
            </a:extLst>
          </p:cNvPr>
          <p:cNvSpPr>
            <a:spLocks noGrp="1"/>
          </p:cNvSpPr>
          <p:nvPr>
            <p:ph type="title"/>
          </p:nvPr>
        </p:nvSpPr>
        <p:spPr/>
        <p:txBody>
          <a:bodyPr/>
          <a:lstStyle/>
          <a:p>
            <a:pPr algn="r" rtl="1"/>
            <a:r>
              <a:rPr lang="ar-DZ" sz="4000" dirty="0"/>
              <a:t>ضمانات عقد الشراكة على ضوء القانون 10-03</a:t>
            </a:r>
            <a:endParaRPr lang="fr-FR" sz="4000" dirty="0"/>
          </a:p>
        </p:txBody>
      </p:sp>
      <p:sp>
        <p:nvSpPr>
          <p:cNvPr id="3" name="Espace réservé du contenu 2">
            <a:extLst>
              <a:ext uri="{FF2B5EF4-FFF2-40B4-BE49-F238E27FC236}">
                <a16:creationId xmlns="" xmlns:a16="http://schemas.microsoft.com/office/drawing/2014/main" id="{5E546799-22C0-45E9-814F-E535E17156B4}"/>
              </a:ext>
            </a:extLst>
          </p:cNvPr>
          <p:cNvSpPr>
            <a:spLocks noGrp="1"/>
          </p:cNvSpPr>
          <p:nvPr>
            <p:ph idx="1"/>
          </p:nvPr>
        </p:nvSpPr>
        <p:spPr/>
        <p:txBody>
          <a:bodyPr/>
          <a:lstStyle/>
          <a:p>
            <a:pPr algn="ctr" rtl="1"/>
            <a:r>
              <a:rPr lang="ar-DZ" sz="2800" dirty="0"/>
              <a:t>مفهوم عقد الشراكة : </a:t>
            </a:r>
          </a:p>
          <a:p>
            <a:pPr marL="0" indent="0" algn="just" rtl="1">
              <a:buNone/>
            </a:pPr>
            <a:r>
              <a:rPr lang="ar-DZ" sz="2800" dirty="0"/>
              <a:t>الشراكة </a:t>
            </a:r>
            <a:r>
              <a:rPr lang="ar-DZ" sz="2800" dirty="0" smtClean="0"/>
              <a:t>كأصل عام هي </a:t>
            </a:r>
            <a:r>
              <a:rPr lang="ar-DZ" sz="2800" dirty="0"/>
              <a:t>اتفاق يتضمن كل أنواع، التعاون والتحالف ذات </a:t>
            </a:r>
            <a:r>
              <a:rPr lang="ar-DZ" sz="2800" dirty="0" smtClean="0"/>
              <a:t>الطابع </a:t>
            </a:r>
            <a:r>
              <a:rPr lang="ar-DZ" sz="2800" dirty="0"/>
              <a:t>المشترك لتنفيذ مشروع مشترك. </a:t>
            </a:r>
          </a:p>
          <a:p>
            <a:pPr marL="0" indent="0" algn="just" rtl="1">
              <a:buNone/>
            </a:pPr>
            <a:r>
              <a:rPr lang="ar-DZ" sz="2800" dirty="0"/>
              <a:t>	تعتبر عقود الشراكة شائعة في مجموعة متنوعة من القطاعات، بما في ذلك الأعمال التجارية والاستثمارات والمشاريع الزراعية. تهدف عقود الشراكة في المستثمرات الفلاحية إلى دمج موارد مختلفة وتوفير فوائد متبادلة للجميع المشاركين، بما في ذلك المستثمرين والمزارعين والمجتمع المحلي</a:t>
            </a:r>
          </a:p>
          <a:p>
            <a:pPr marL="0" indent="0" algn="r" rtl="1">
              <a:buNone/>
            </a:pPr>
            <a:endParaRPr lang="fr-FR" sz="2800" dirty="0"/>
          </a:p>
        </p:txBody>
      </p:sp>
      <p:sp>
        <p:nvSpPr>
          <p:cNvPr id="4" name="Espace réservé du numéro de diapositive 3">
            <a:extLst>
              <a:ext uri="{FF2B5EF4-FFF2-40B4-BE49-F238E27FC236}">
                <a16:creationId xmlns="" xmlns:a16="http://schemas.microsoft.com/office/drawing/2014/main" id="{8E095BC3-8862-4B00-8D96-502A785853AE}"/>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7</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676671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2DD450C-1D41-BE75-6ED4-0B41914828C1}"/>
              </a:ext>
            </a:extLst>
          </p:cNvPr>
          <p:cNvSpPr>
            <a:spLocks noGrp="1"/>
          </p:cNvSpPr>
          <p:nvPr>
            <p:ph type="title"/>
          </p:nvPr>
        </p:nvSpPr>
        <p:spPr/>
        <p:txBody>
          <a:bodyPr/>
          <a:lstStyle/>
          <a:p>
            <a:r>
              <a:rPr lang="ar-DZ" dirty="0"/>
              <a:t>مزايا الشراكة</a:t>
            </a:r>
            <a:endParaRPr lang="x-none" dirty="0"/>
          </a:p>
        </p:txBody>
      </p:sp>
      <p:sp>
        <p:nvSpPr>
          <p:cNvPr id="4" name="肘形连接符 43">
            <a:extLst>
              <a:ext uri="{FF2B5EF4-FFF2-40B4-BE49-F238E27FC236}">
                <a16:creationId xmlns="" xmlns:a16="http://schemas.microsoft.com/office/drawing/2014/main" id="{6C8C0194-EAE4-FB9F-4D4B-4E7A10A83138}"/>
              </a:ext>
            </a:extLst>
          </p:cNvPr>
          <p:cNvSpPr>
            <a:spLocks noChangeShapeType="1"/>
          </p:cNvSpPr>
          <p:nvPr/>
        </p:nvSpPr>
        <p:spPr bwMode="auto">
          <a:xfrm rot="10800000" flipH="1">
            <a:off x="8604554" y="1509717"/>
            <a:ext cx="97574" cy="1919283"/>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 name="肘形连接符 17">
            <a:extLst>
              <a:ext uri="{FF2B5EF4-FFF2-40B4-BE49-F238E27FC236}">
                <a16:creationId xmlns="" xmlns:a16="http://schemas.microsoft.com/office/drawing/2014/main" id="{55C9890F-0556-4AE2-553A-3EE5ED95338A}"/>
              </a:ext>
            </a:extLst>
          </p:cNvPr>
          <p:cNvSpPr>
            <a:spLocks noChangeShapeType="1"/>
          </p:cNvSpPr>
          <p:nvPr/>
        </p:nvSpPr>
        <p:spPr bwMode="auto">
          <a:xfrm rot="16200000" flipH="1">
            <a:off x="7917815" y="3754699"/>
            <a:ext cx="339879" cy="356600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 name="肘形连接符 46">
            <a:extLst>
              <a:ext uri="{FF2B5EF4-FFF2-40B4-BE49-F238E27FC236}">
                <a16:creationId xmlns="" xmlns:a16="http://schemas.microsoft.com/office/drawing/2014/main" id="{AC53687E-6CE7-5F77-8534-BA83B8F74FD2}"/>
              </a:ext>
            </a:extLst>
          </p:cNvPr>
          <p:cNvSpPr>
            <a:spLocks noChangeShapeType="1"/>
          </p:cNvSpPr>
          <p:nvPr/>
        </p:nvSpPr>
        <p:spPr bwMode="auto">
          <a:xfrm rot="10800000" flipV="1">
            <a:off x="3843949" y="3502698"/>
            <a:ext cx="189833" cy="806937"/>
          </a:xfrm>
          <a:prstGeom prst="bentConnector2">
            <a:avLst/>
          </a:prstGeom>
          <a:noFill/>
          <a:ln w="9525" cap="flat" cmpd="sng">
            <a:solidFill>
              <a:schemeClr val="bg1">
                <a:lumMod val="65000"/>
              </a:schemeClr>
            </a:solidFill>
            <a:prstDash val="sysDash"/>
            <a:bevel/>
            <a:headEnd type="oval" w="med" len="med"/>
            <a:tailEnd type="oval" w="med" len="med"/>
          </a:ln>
          <a:extLst>
            <a:ext uri="{909E8E84-426E-40DD-AFC4-6F175D3DCCD1}">
              <a14:hiddenFill xmlns="" xmlns:a14="http://schemas.microsoft.com/office/drawing/2010/main">
                <a:noFill/>
              </a14:hiddenFill>
            </a:ext>
          </a:extLst>
        </p:spPr>
        <p:txBody>
          <a:bodyPr/>
          <a:lstStyle/>
          <a:p>
            <a:pPr algn="just">
              <a:lnSpc>
                <a:spcPct val="120000"/>
              </a:lnSpc>
            </a:pPr>
            <a:endParaRPr lang="en-GB" sz="80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53" name="Groupe 52">
            <a:extLst>
              <a:ext uri="{FF2B5EF4-FFF2-40B4-BE49-F238E27FC236}">
                <a16:creationId xmlns="" xmlns:a16="http://schemas.microsoft.com/office/drawing/2014/main" id="{B5D642B2-8E89-7C0F-32AB-65A0C37A6DDF}"/>
              </a:ext>
            </a:extLst>
          </p:cNvPr>
          <p:cNvGrpSpPr/>
          <p:nvPr/>
        </p:nvGrpSpPr>
        <p:grpSpPr>
          <a:xfrm>
            <a:off x="4110047" y="1563697"/>
            <a:ext cx="4342577" cy="3850250"/>
            <a:chOff x="4110047" y="1563697"/>
            <a:chExt cx="4342577" cy="3850250"/>
          </a:xfrm>
        </p:grpSpPr>
        <p:sp>
          <p:nvSpPr>
            <p:cNvPr id="9" name="椭圆 12">
              <a:extLst>
                <a:ext uri="{FF2B5EF4-FFF2-40B4-BE49-F238E27FC236}">
                  <a16:creationId xmlns="" xmlns:a16="http://schemas.microsoft.com/office/drawing/2014/main" id="{F027EBF9-565D-8967-9210-71E538DF24DE}"/>
                </a:ext>
              </a:extLst>
            </p:cNvPr>
            <p:cNvSpPr>
              <a:spLocks noChangeArrowheads="1"/>
            </p:cNvSpPr>
            <p:nvPr/>
          </p:nvSpPr>
          <p:spPr bwMode="auto">
            <a:xfrm flipH="1">
              <a:off x="6026635" y="1579502"/>
              <a:ext cx="497875" cy="476183"/>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椭圆 10">
              <a:extLst>
                <a:ext uri="{FF2B5EF4-FFF2-40B4-BE49-F238E27FC236}">
                  <a16:creationId xmlns="" xmlns:a16="http://schemas.microsoft.com/office/drawing/2014/main" id="{22780C99-22EB-C464-B12A-9BA8573B29AB}"/>
                </a:ext>
              </a:extLst>
            </p:cNvPr>
            <p:cNvSpPr>
              <a:spLocks noChangeArrowheads="1"/>
            </p:cNvSpPr>
            <p:nvPr/>
          </p:nvSpPr>
          <p:spPr bwMode="auto">
            <a:xfrm flipH="1">
              <a:off x="7852179" y="3133339"/>
              <a:ext cx="499027" cy="477285"/>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椭圆 11">
              <a:extLst>
                <a:ext uri="{FF2B5EF4-FFF2-40B4-BE49-F238E27FC236}">
                  <a16:creationId xmlns="" xmlns:a16="http://schemas.microsoft.com/office/drawing/2014/main" id="{DBC87345-CDF7-6C0F-AC2A-A0B3F98B4E52}"/>
                </a:ext>
              </a:extLst>
            </p:cNvPr>
            <p:cNvSpPr>
              <a:spLocks noChangeArrowheads="1"/>
            </p:cNvSpPr>
            <p:nvPr/>
          </p:nvSpPr>
          <p:spPr bwMode="auto">
            <a:xfrm flipH="1">
              <a:off x="6026636" y="4739354"/>
              <a:ext cx="497875" cy="477286"/>
            </a:xfrm>
            <a:prstGeom prst="ellipse">
              <a:avLst/>
            </a:prstGeom>
            <a:solidFill>
              <a:schemeClr val="bg1"/>
            </a:solidFill>
            <a:ln w="76200" cap="flat" cmpd="sng">
              <a:solidFill>
                <a:schemeClr val="accent4"/>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椭圆 44">
              <a:extLst>
                <a:ext uri="{FF2B5EF4-FFF2-40B4-BE49-F238E27FC236}">
                  <a16:creationId xmlns="" xmlns:a16="http://schemas.microsoft.com/office/drawing/2014/main" id="{E1EE6F17-20E9-EC8C-C2CC-B5A10CB43A91}"/>
                </a:ext>
              </a:extLst>
            </p:cNvPr>
            <p:cNvSpPr>
              <a:spLocks noChangeArrowheads="1"/>
            </p:cNvSpPr>
            <p:nvPr/>
          </p:nvSpPr>
          <p:spPr bwMode="auto">
            <a:xfrm flipH="1">
              <a:off x="4174694" y="3134441"/>
              <a:ext cx="497875" cy="476183"/>
            </a:xfrm>
            <a:prstGeom prst="ellipse">
              <a:avLst/>
            </a:prstGeom>
            <a:solidFill>
              <a:schemeClr val="bg1"/>
            </a:solidFill>
            <a:ln w="76200" cap="flat" cmpd="sng">
              <a:solidFill>
                <a:schemeClr val="accent1"/>
              </a:solidFill>
              <a:bevel/>
            </a:ln>
          </p:spPr>
          <p:txBody>
            <a:bodyPr anchor="ctr"/>
            <a:lstStyle/>
            <a:p>
              <a:pPr algn="just">
                <a:lnSpc>
                  <a:spcPct val="120000"/>
                </a:lnSpc>
              </a:pPr>
              <a:endParaRPr lang="en-US" altLang="en-US" sz="8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左弧形箭头 1">
              <a:extLst>
                <a:ext uri="{FF2B5EF4-FFF2-40B4-BE49-F238E27FC236}">
                  <a16:creationId xmlns="" xmlns:a16="http://schemas.microsoft.com/office/drawing/2014/main" id="{29FC8C96-B54F-F36D-F737-FE5622F9E27C}"/>
                </a:ext>
              </a:extLst>
            </p:cNvPr>
            <p:cNvSpPr>
              <a:spLocks noChangeArrowheads="1"/>
            </p:cNvSpPr>
            <p:nvPr/>
          </p:nvSpPr>
          <p:spPr bwMode="auto">
            <a:xfrm>
              <a:off x="4110047" y="1563697"/>
              <a:ext cx="1829000" cy="3850250"/>
            </a:xfrm>
            <a:prstGeom prst="curvedRightArrow">
              <a:avLst>
                <a:gd name="adj1" fmla="val 24996"/>
                <a:gd name="adj2" fmla="val 50022"/>
                <a:gd name="adj3" fmla="val 25000"/>
              </a:avLst>
            </a:prstGeom>
            <a:solidFill>
              <a:schemeClr val="accent1"/>
            </a:solidFill>
            <a:ln>
              <a:noFill/>
            </a:ln>
            <a:extLst>
              <a:ext uri="{91240B29-F687-4F45-9708-019B960494DF}">
                <a14:hiddenLine xmlns=""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左弧形箭头 39">
              <a:extLst>
                <a:ext uri="{FF2B5EF4-FFF2-40B4-BE49-F238E27FC236}">
                  <a16:creationId xmlns="" xmlns:a16="http://schemas.microsoft.com/office/drawing/2014/main" id="{A41F3F05-A99B-A142-F718-3163821F0CDB}"/>
                </a:ext>
              </a:extLst>
            </p:cNvPr>
            <p:cNvSpPr>
              <a:spLocks noChangeArrowheads="1"/>
            </p:cNvSpPr>
            <p:nvPr/>
          </p:nvSpPr>
          <p:spPr bwMode="auto">
            <a:xfrm flipH="1">
              <a:off x="6622472" y="1563697"/>
              <a:ext cx="1830152" cy="3850250"/>
            </a:xfrm>
            <a:prstGeom prst="curvedRightArrow">
              <a:avLst>
                <a:gd name="adj1" fmla="val 24980"/>
                <a:gd name="adj2" fmla="val 49990"/>
                <a:gd name="adj3" fmla="val 25000"/>
              </a:avLst>
            </a:prstGeom>
            <a:solidFill>
              <a:schemeClr val="accent4"/>
            </a:solidFill>
            <a:ln>
              <a:noFill/>
            </a:ln>
            <a:extLst>
              <a:ext uri="{91240B29-F687-4F45-9708-019B960494DF}">
                <a14:hiddenLine xmlns="" xmlns:a14="http://schemas.microsoft.com/office/drawing/2010/main" w="25400">
                  <a:solidFill>
                    <a:srgbClr val="395E8A"/>
                  </a:solidFill>
                  <a:bevel/>
                </a14:hiddenLine>
              </a:ext>
            </a:extLst>
          </p:spPr>
          <p:txBody>
            <a:bodyPr anchor="ctr"/>
            <a:lstStyle/>
            <a:p>
              <a:pPr algn="just">
                <a:lnSpc>
                  <a:spcPct val="120000"/>
                </a:lnSpc>
              </a:pPr>
              <a:endParaRPr lang="en-US" alt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Rectangle 15">
              <a:extLst>
                <a:ext uri="{FF2B5EF4-FFF2-40B4-BE49-F238E27FC236}">
                  <a16:creationId xmlns="" xmlns:a16="http://schemas.microsoft.com/office/drawing/2014/main" id="{765B4978-4C27-BBB1-D215-90068F5A8C3A}"/>
                </a:ext>
              </a:extLst>
            </p:cNvPr>
            <p:cNvSpPr/>
            <p:nvPr/>
          </p:nvSpPr>
          <p:spPr>
            <a:xfrm>
              <a:off x="4912527" y="2867709"/>
              <a:ext cx="2690147" cy="897233"/>
            </a:xfrm>
            <a:prstGeom prst="rect">
              <a:avLst/>
            </a:prstGeom>
          </p:spPr>
          <p:txBody>
            <a:bodyPr wrap="square">
              <a:spAutoFit/>
            </a:bodyPr>
            <a:lstStyle/>
            <a:p>
              <a:pPr algn="ctr" rtl="1">
                <a:lnSpc>
                  <a:spcPct val="120000"/>
                </a:lnSpc>
              </a:pPr>
              <a:r>
                <a:rPr lang="ar-DZ" altLang="zh-CN" sz="4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مزايا </a:t>
              </a:r>
              <a:r>
                <a:rPr lang="ar-DZ" altLang="zh-CN" sz="48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الشراكة</a:t>
              </a:r>
              <a:endParaRPr lang="en-GB" sz="4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7" name="Group 69">
              <a:extLst>
                <a:ext uri="{FF2B5EF4-FFF2-40B4-BE49-F238E27FC236}">
                  <a16:creationId xmlns="" xmlns:a16="http://schemas.microsoft.com/office/drawing/2014/main" id="{F6DAAEB5-35AD-6364-C777-07849F863BA0}"/>
                </a:ext>
              </a:extLst>
            </p:cNvPr>
            <p:cNvGrpSpPr/>
            <p:nvPr/>
          </p:nvGrpSpPr>
          <p:grpSpPr>
            <a:xfrm>
              <a:off x="6122973" y="4831197"/>
              <a:ext cx="306457" cy="293606"/>
              <a:chOff x="9145588" y="4435471"/>
              <a:chExt cx="464344" cy="465137"/>
            </a:xfrm>
          </p:grpSpPr>
          <p:sp>
            <p:nvSpPr>
              <p:cNvPr id="32" name="AutoShape 7">
                <a:extLst>
                  <a:ext uri="{FF2B5EF4-FFF2-40B4-BE49-F238E27FC236}">
                    <a16:creationId xmlns="" xmlns:a16="http://schemas.microsoft.com/office/drawing/2014/main" id="{2FE2F48E-F521-9625-7394-07B35C7CD1D4}"/>
                  </a:ext>
                </a:extLst>
              </p:cNvPr>
              <p:cNvSpPr/>
              <p:nvPr/>
            </p:nvSpPr>
            <p:spPr bwMode="auto">
              <a:xfrm>
                <a:off x="9145588" y="4435471"/>
                <a:ext cx="464344" cy="465137"/>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3" name="AutoShape 8">
                <a:extLst>
                  <a:ext uri="{FF2B5EF4-FFF2-40B4-BE49-F238E27FC236}">
                    <a16:creationId xmlns="" xmlns:a16="http://schemas.microsoft.com/office/drawing/2014/main" id="{2A8649A5-F5FD-9183-41EF-D6AC1DE17D2F}"/>
                  </a:ext>
                </a:extLst>
              </p:cNvPr>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4" name="AutoShape 9">
                <a:extLst>
                  <a:ext uri="{FF2B5EF4-FFF2-40B4-BE49-F238E27FC236}">
                    <a16:creationId xmlns="" xmlns:a16="http://schemas.microsoft.com/office/drawing/2014/main" id="{78652E65-2B97-12E2-E6C3-7BCA7F9B3FA7}"/>
                  </a:ext>
                </a:extLst>
              </p:cNvPr>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AutoShape 10">
                <a:extLst>
                  <a:ext uri="{FF2B5EF4-FFF2-40B4-BE49-F238E27FC236}">
                    <a16:creationId xmlns="" xmlns:a16="http://schemas.microsoft.com/office/drawing/2014/main" id="{70E0551A-BE26-926D-FBAA-8E4C7E889FD5}"/>
                  </a:ext>
                </a:extLst>
              </p:cNvPr>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6" name="AutoShape 11">
                <a:extLst>
                  <a:ext uri="{FF2B5EF4-FFF2-40B4-BE49-F238E27FC236}">
                    <a16:creationId xmlns="" xmlns:a16="http://schemas.microsoft.com/office/drawing/2014/main" id="{AD04BEC8-4B74-AEDB-1AE9-4C6FE4906B20}"/>
                  </a:ext>
                </a:extLst>
              </p:cNvPr>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7" name="AutoShape 12">
                <a:extLst>
                  <a:ext uri="{FF2B5EF4-FFF2-40B4-BE49-F238E27FC236}">
                    <a16:creationId xmlns="" xmlns:a16="http://schemas.microsoft.com/office/drawing/2014/main" id="{2669C165-5A69-0D5D-B469-F61F3D286393}"/>
                  </a:ext>
                </a:extLst>
              </p:cNvPr>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AutoShape 13">
                <a:extLst>
                  <a:ext uri="{FF2B5EF4-FFF2-40B4-BE49-F238E27FC236}">
                    <a16:creationId xmlns="" xmlns:a16="http://schemas.microsoft.com/office/drawing/2014/main" id="{8ED46A5E-7436-7B51-2DFC-F72B5D9532FA}"/>
                  </a:ext>
                </a:extLst>
              </p:cNvPr>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AutoShape 14">
                <a:extLst>
                  <a:ext uri="{FF2B5EF4-FFF2-40B4-BE49-F238E27FC236}">
                    <a16:creationId xmlns="" xmlns:a16="http://schemas.microsoft.com/office/drawing/2014/main" id="{813BA72E-D688-8FB1-8605-C2A8C2A4D9E0}"/>
                  </a:ext>
                </a:extLst>
              </p:cNvPr>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AutoShape 15">
                <a:extLst>
                  <a:ext uri="{FF2B5EF4-FFF2-40B4-BE49-F238E27FC236}">
                    <a16:creationId xmlns="" xmlns:a16="http://schemas.microsoft.com/office/drawing/2014/main" id="{B662D27F-2567-B800-F8E6-32D2F43828B8}"/>
                  </a:ext>
                </a:extLst>
              </p:cNvPr>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8" name="Group 79">
              <a:extLst>
                <a:ext uri="{FF2B5EF4-FFF2-40B4-BE49-F238E27FC236}">
                  <a16:creationId xmlns="" xmlns:a16="http://schemas.microsoft.com/office/drawing/2014/main" id="{C53B03E8-0CE2-0EDB-CC8E-BAC90F5D4F40}"/>
                </a:ext>
              </a:extLst>
            </p:cNvPr>
            <p:cNvGrpSpPr/>
            <p:nvPr/>
          </p:nvGrpSpPr>
          <p:grpSpPr>
            <a:xfrm>
              <a:off x="7942230" y="3242925"/>
              <a:ext cx="306457" cy="293606"/>
              <a:chOff x="7287419" y="3505994"/>
              <a:chExt cx="464344" cy="465138"/>
            </a:xfrm>
          </p:grpSpPr>
          <p:sp>
            <p:nvSpPr>
              <p:cNvPr id="26" name="AutoShape 37">
                <a:extLst>
                  <a:ext uri="{FF2B5EF4-FFF2-40B4-BE49-F238E27FC236}">
                    <a16:creationId xmlns="" xmlns:a16="http://schemas.microsoft.com/office/drawing/2014/main" id="{AEE5CCEE-9D64-5E98-D6D2-3DBC7B04C0CD}"/>
                  </a:ext>
                </a:extLst>
              </p:cNvPr>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7" name="AutoShape 38">
                <a:extLst>
                  <a:ext uri="{FF2B5EF4-FFF2-40B4-BE49-F238E27FC236}">
                    <a16:creationId xmlns="" xmlns:a16="http://schemas.microsoft.com/office/drawing/2014/main" id="{A6539262-6D20-DE2F-0D61-DBC09DA1726E}"/>
                  </a:ext>
                </a:extLst>
              </p:cNvPr>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8" name="AutoShape 39">
                <a:extLst>
                  <a:ext uri="{FF2B5EF4-FFF2-40B4-BE49-F238E27FC236}">
                    <a16:creationId xmlns="" xmlns:a16="http://schemas.microsoft.com/office/drawing/2014/main" id="{9F7DD312-C9BF-8BB4-D1DC-6BB6FC96EA7B}"/>
                  </a:ext>
                </a:extLst>
              </p:cNvPr>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AutoShape 40">
                <a:extLst>
                  <a:ext uri="{FF2B5EF4-FFF2-40B4-BE49-F238E27FC236}">
                    <a16:creationId xmlns="" xmlns:a16="http://schemas.microsoft.com/office/drawing/2014/main" id="{A23B86E8-335F-A5A5-71C4-28093F56D0A5}"/>
                  </a:ext>
                </a:extLst>
              </p:cNvPr>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0" name="AutoShape 41">
                <a:extLst>
                  <a:ext uri="{FF2B5EF4-FFF2-40B4-BE49-F238E27FC236}">
                    <a16:creationId xmlns="" xmlns:a16="http://schemas.microsoft.com/office/drawing/2014/main" id="{7F892E30-D22E-D516-77C2-FB3FF20D0994}"/>
                  </a:ext>
                </a:extLst>
              </p:cNvPr>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1" name="AutoShape 42">
                <a:extLst>
                  <a:ext uri="{FF2B5EF4-FFF2-40B4-BE49-F238E27FC236}">
                    <a16:creationId xmlns="" xmlns:a16="http://schemas.microsoft.com/office/drawing/2014/main" id="{9262BBCF-A576-B760-0922-E731EB570192}"/>
                  </a:ext>
                </a:extLst>
              </p:cNvPr>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accent4"/>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19" name="Group 86">
              <a:extLst>
                <a:ext uri="{FF2B5EF4-FFF2-40B4-BE49-F238E27FC236}">
                  <a16:creationId xmlns="" xmlns:a16="http://schemas.microsoft.com/office/drawing/2014/main" id="{CC0B892D-242F-DA8E-0E5D-D06AF35FEAEE}"/>
                </a:ext>
              </a:extLst>
            </p:cNvPr>
            <p:cNvGrpSpPr/>
            <p:nvPr/>
          </p:nvGrpSpPr>
          <p:grpSpPr>
            <a:xfrm>
              <a:off x="6164977" y="1670335"/>
              <a:ext cx="229974" cy="293606"/>
              <a:chOff x="2639220" y="3510754"/>
              <a:chExt cx="348456" cy="465137"/>
            </a:xfrm>
          </p:grpSpPr>
          <p:sp>
            <p:nvSpPr>
              <p:cNvPr id="24" name="AutoShape 115">
                <a:extLst>
                  <a:ext uri="{FF2B5EF4-FFF2-40B4-BE49-F238E27FC236}">
                    <a16:creationId xmlns="" xmlns:a16="http://schemas.microsoft.com/office/drawing/2014/main" id="{B23727BD-C291-4C21-529A-2CA8456630B3}"/>
                  </a:ext>
                </a:extLst>
              </p:cNvPr>
              <p:cNvSpPr/>
              <p:nvPr/>
            </p:nvSpPr>
            <p:spPr bwMode="auto">
              <a:xfrm>
                <a:off x="2639220" y="3510754"/>
                <a:ext cx="348456" cy="4651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solidFill>
                <a:schemeClr val="accent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AutoShape 116">
                <a:extLst>
                  <a:ext uri="{FF2B5EF4-FFF2-40B4-BE49-F238E27FC236}">
                    <a16:creationId xmlns="" xmlns:a16="http://schemas.microsoft.com/office/drawing/2014/main" id="{AF5297D7-0FFB-D6A1-70A5-A215C5FFE1FC}"/>
                  </a:ext>
                </a:extLst>
              </p:cNvPr>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solidFill>
                <a:schemeClr val="accent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solidFill>
                    <a:srgbClr val="FFFFFF"/>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20" name="Group 89">
              <a:extLst>
                <a:ext uri="{FF2B5EF4-FFF2-40B4-BE49-F238E27FC236}">
                  <a16:creationId xmlns="" xmlns:a16="http://schemas.microsoft.com/office/drawing/2014/main" id="{8C487376-5F54-3D48-A3EB-D04406AB6895}"/>
                </a:ext>
              </a:extLst>
            </p:cNvPr>
            <p:cNvGrpSpPr/>
            <p:nvPr/>
          </p:nvGrpSpPr>
          <p:grpSpPr>
            <a:xfrm>
              <a:off x="4273835" y="3252444"/>
              <a:ext cx="306457" cy="293105"/>
              <a:chOff x="4439444" y="1652588"/>
              <a:chExt cx="464344" cy="464344"/>
            </a:xfrm>
          </p:grpSpPr>
          <p:sp>
            <p:nvSpPr>
              <p:cNvPr id="21" name="AutoShape 136">
                <a:extLst>
                  <a:ext uri="{FF2B5EF4-FFF2-40B4-BE49-F238E27FC236}">
                    <a16:creationId xmlns="" xmlns:a16="http://schemas.microsoft.com/office/drawing/2014/main" id="{05BBC054-75C6-8C21-6219-89B328884343}"/>
                  </a:ext>
                </a:extLst>
              </p:cNvPr>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accent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AutoShape 137">
                <a:extLst>
                  <a:ext uri="{FF2B5EF4-FFF2-40B4-BE49-F238E27FC236}">
                    <a16:creationId xmlns="" xmlns:a16="http://schemas.microsoft.com/office/drawing/2014/main" id="{692B3672-9628-43BC-B293-FC6C92C50A43}"/>
                  </a:ext>
                </a:extLst>
              </p:cNvPr>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accent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AutoShape 138">
                <a:extLst>
                  <a:ext uri="{FF2B5EF4-FFF2-40B4-BE49-F238E27FC236}">
                    <a16:creationId xmlns="" xmlns:a16="http://schemas.microsoft.com/office/drawing/2014/main" id="{7DFC7719-448D-E5DC-19BC-A05BB8557E07}"/>
                  </a:ext>
                </a:extLst>
              </p:cNvPr>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accent1"/>
              </a:solidFill>
              <a:ln>
                <a:noFill/>
              </a:ln>
              <a:effectLst/>
              <a:extLst>
                <a:ext uri="{91240B29-F687-4F45-9708-019B960494DF}">
                  <a14:hiddenLine xmlns="" xmlns:a14="http://schemas.microsoft.com/office/drawing/2010/main" w="12700">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7445" tIns="17445" rIns="17445" bIns="17445" anchor="ctr"/>
              <a:lstStyle/>
              <a:p>
                <a:pPr algn="just" defTabSz="208915" hangingPunct="0">
                  <a:lnSpc>
                    <a:spcPct val="120000"/>
                  </a:lnSpc>
                </a:pPr>
                <a:endParaRPr lang="en-US" sz="80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45" name="TextBox 99">
            <a:extLst>
              <a:ext uri="{FF2B5EF4-FFF2-40B4-BE49-F238E27FC236}">
                <a16:creationId xmlns="" xmlns:a16="http://schemas.microsoft.com/office/drawing/2014/main" id="{181701C7-47AC-EA70-E47D-EB968C16F867}"/>
              </a:ext>
            </a:extLst>
          </p:cNvPr>
          <p:cNvSpPr txBox="1"/>
          <p:nvPr/>
        </p:nvSpPr>
        <p:spPr>
          <a:xfrm>
            <a:off x="1518215" y="4108426"/>
            <a:ext cx="2202862" cy="402418"/>
          </a:xfrm>
          <a:prstGeom prst="rect">
            <a:avLst/>
          </a:prstGeom>
          <a:noFill/>
        </p:spPr>
        <p:txBody>
          <a:bodyPr wrap="square" lIns="0" tIns="0" rIns="0" bIns="0" rtlCol="0">
            <a:spAutoFit/>
          </a:bodyPr>
          <a:lstStyle/>
          <a:p>
            <a:pPr algn="ctr">
              <a:lnSpc>
                <a:spcPct val="120000"/>
              </a:lnSpc>
            </a:pPr>
            <a:r>
              <a:rPr lang="ar-DZ" altLang="zh-CN" sz="2400" dirty="0">
                <a:solidFill>
                  <a:schemeClr val="bg1">
                    <a:lumMod val="6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زيادة فرص التوظيف</a:t>
            </a:r>
            <a:endParaRPr lang="en-GB" altLang="zh-CN" sz="2400" dirty="0">
              <a:solidFill>
                <a:schemeClr val="bg1">
                  <a:lumMod val="6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8" name="TextBox 102">
            <a:extLst>
              <a:ext uri="{FF2B5EF4-FFF2-40B4-BE49-F238E27FC236}">
                <a16:creationId xmlns="" xmlns:a16="http://schemas.microsoft.com/office/drawing/2014/main" id="{C5B30EBB-0308-AE41-7216-14D946575076}"/>
              </a:ext>
            </a:extLst>
          </p:cNvPr>
          <p:cNvSpPr txBox="1"/>
          <p:nvPr/>
        </p:nvSpPr>
        <p:spPr>
          <a:xfrm>
            <a:off x="8951633" y="1461252"/>
            <a:ext cx="2384306" cy="1288814"/>
          </a:xfrm>
          <a:prstGeom prst="rect">
            <a:avLst/>
          </a:prstGeom>
          <a:noFill/>
        </p:spPr>
        <p:txBody>
          <a:bodyPr wrap="square" lIns="0" tIns="0" rIns="0" bIns="0" rtlCol="0">
            <a:spAutoFit/>
          </a:bodyPr>
          <a:lstStyle/>
          <a:p>
            <a:pPr>
              <a:lnSpc>
                <a:spcPct val="120000"/>
              </a:lnSpc>
            </a:pPr>
            <a:r>
              <a:rPr lang="ar-DZ" altLang="zh-CN" sz="2400" dirty="0">
                <a:solidFill>
                  <a:schemeClr val="bg1">
                    <a:lumMod val="6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تبادل الخبرات والتكنولوجيا واكتساب مزيد من الخبرة</a:t>
            </a:r>
            <a:endParaRPr lang="en-GB" sz="2400" dirty="0">
              <a:solidFill>
                <a:schemeClr val="bg1">
                  <a:lumMod val="6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TextBox 108">
            <a:extLst>
              <a:ext uri="{FF2B5EF4-FFF2-40B4-BE49-F238E27FC236}">
                <a16:creationId xmlns="" xmlns:a16="http://schemas.microsoft.com/office/drawing/2014/main" id="{B2E0139C-21C4-95A8-AF2D-BF3E328D17AC}"/>
              </a:ext>
            </a:extLst>
          </p:cNvPr>
          <p:cNvSpPr txBox="1"/>
          <p:nvPr/>
        </p:nvSpPr>
        <p:spPr>
          <a:xfrm>
            <a:off x="9413520" y="5192797"/>
            <a:ext cx="2116648" cy="986617"/>
          </a:xfrm>
          <a:prstGeom prst="rect">
            <a:avLst/>
          </a:prstGeom>
          <a:noFill/>
        </p:spPr>
        <p:txBody>
          <a:bodyPr wrap="square" lIns="0" tIns="0" rIns="0" bIns="0" rtlCol="0">
            <a:spAutoFit/>
          </a:bodyPr>
          <a:lstStyle/>
          <a:p>
            <a:pPr algn="ctr" rtl="1">
              <a:lnSpc>
                <a:spcPct val="120000"/>
              </a:lnSpc>
            </a:pPr>
            <a:r>
              <a:rPr lang="ar-DZ" altLang="zh-CN" sz="28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rPr>
              <a:t>رفع الإنتاج وزيادة في المردودية</a:t>
            </a:r>
            <a:endParaRPr lang="en-GB" sz="2800" b="1" dirty="0">
              <a:solidFill>
                <a:schemeClr val="bg1">
                  <a:lumMod val="65000"/>
                </a:schemeClr>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 name="Espace réservé du numéro de diapositive 2">
            <a:extLst>
              <a:ext uri="{FF2B5EF4-FFF2-40B4-BE49-F238E27FC236}">
                <a16:creationId xmlns="" xmlns:a16="http://schemas.microsoft.com/office/drawing/2014/main" id="{17E943E7-0481-4C61-BB23-F837FBA77850}"/>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8</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8078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825B7606-75B5-4736-A7EE-41D864A7B2E4}"/>
              </a:ext>
            </a:extLst>
          </p:cNvPr>
          <p:cNvSpPr>
            <a:spLocks noGrp="1"/>
          </p:cNvSpPr>
          <p:nvPr>
            <p:ph type="title"/>
          </p:nvPr>
        </p:nvSpPr>
        <p:spPr/>
        <p:txBody>
          <a:bodyPr/>
          <a:lstStyle/>
          <a:p>
            <a:r>
              <a:rPr lang="ar-DZ" sz="4000" dirty="0"/>
              <a:t>ضمانات عقد الشراكة على ضوء القانون 10-03</a:t>
            </a:r>
            <a:endParaRPr lang="fr-FR" sz="4000" dirty="0"/>
          </a:p>
        </p:txBody>
      </p:sp>
      <p:sp>
        <p:nvSpPr>
          <p:cNvPr id="3" name="Espace réservé du contenu 2">
            <a:extLst>
              <a:ext uri="{FF2B5EF4-FFF2-40B4-BE49-F238E27FC236}">
                <a16:creationId xmlns="" xmlns:a16="http://schemas.microsoft.com/office/drawing/2014/main" id="{E9FC9BA4-EB35-4B15-B057-AAA233D1F0ED}"/>
              </a:ext>
            </a:extLst>
          </p:cNvPr>
          <p:cNvSpPr>
            <a:spLocks noGrp="1"/>
          </p:cNvSpPr>
          <p:nvPr>
            <p:ph idx="1"/>
          </p:nvPr>
        </p:nvSpPr>
        <p:spPr>
          <a:xfrm>
            <a:off x="276837" y="1438276"/>
            <a:ext cx="11305563" cy="5079970"/>
          </a:xfrm>
        </p:spPr>
        <p:txBody>
          <a:bodyPr/>
          <a:lstStyle/>
          <a:p>
            <a:pPr indent="449580" algn="r" rtl="1">
              <a:lnSpc>
                <a:spcPct val="115000"/>
              </a:lnSpc>
              <a:spcBef>
                <a:spcPts val="0"/>
              </a:spcBef>
              <a:spcAft>
                <a:spcPts val="0"/>
              </a:spcAft>
            </a:pPr>
            <a:r>
              <a:rPr lang="ar-DZ" sz="2000" dirty="0">
                <a:effectLst/>
                <a:latin typeface="Calibri" panose="020F0502020204030204" pitchFamily="34" charset="0"/>
                <a:ea typeface="Calibri" panose="020F0502020204030204" pitchFamily="34" charset="0"/>
                <a:cs typeface="Arial" panose="020B0604020202020204" pitchFamily="34" charset="0"/>
              </a:rPr>
              <a:t>نص المشرع على عقد الشراكة في مادة واحدة من خلال القانون 10-03 المحدد لشروط وكيفيات استغلال الاراضي الفلاحية وذلك في المادة </a:t>
            </a:r>
            <a:r>
              <a:rPr lang="ar-DZ" sz="2000" dirty="0" err="1" smtClean="0">
                <a:effectLst/>
                <a:latin typeface="Calibri" panose="020F0502020204030204" pitchFamily="34" charset="0"/>
                <a:ea typeface="Calibri" panose="020F0502020204030204" pitchFamily="34" charset="0"/>
                <a:cs typeface="Arial" panose="020B0604020202020204" pitchFamily="34" charset="0"/>
              </a:rPr>
              <a:t>21</a:t>
            </a:r>
            <a:r>
              <a:rPr lang="ar-DZ" sz="2000" dirty="0" err="1" smtClean="0"/>
              <a:t>: </a:t>
            </a:r>
            <a:r>
              <a:rPr lang="ar-DZ" sz="2000" dirty="0"/>
              <a:t>"يمكن للمستثمرة الفلاحية إبرام عقد شراكة تحت طائلة البطلان بموجب عقد رسمي مشهر مع أشخاص طبيعيين ذوي الجنسية الجزائرية أو معنويين خاضعين للقانون الجزائري ويكن أصحاب الأسهم فيه ذوي </a:t>
            </a:r>
            <a:r>
              <a:rPr lang="ar-DZ" sz="2000" dirty="0" smtClean="0"/>
              <a:t>الجنسية الجزائرية </a:t>
            </a:r>
            <a:r>
              <a:rPr lang="ar-DZ" sz="2000" dirty="0"/>
              <a:t>ويتعين على الموثق المكلف بتوثيق العقد أن يبلغ الديوان  الوطني للأراضي الفلاحية </a:t>
            </a:r>
            <a:r>
              <a:rPr lang="ar-DZ" sz="2000" dirty="0" err="1"/>
              <a:t>بذلك </a:t>
            </a:r>
            <a:r>
              <a:rPr lang="ar-DZ" sz="2000" dirty="0" err="1" smtClean="0"/>
              <a:t>”</a:t>
            </a:r>
            <a:endParaRPr lang="ar-DZ" sz="2000" dirty="0" smtClean="0"/>
          </a:p>
          <a:p>
            <a:pPr indent="449580" algn="r" rtl="1">
              <a:lnSpc>
                <a:spcPct val="115000"/>
              </a:lnSpc>
              <a:spcBef>
                <a:spcPts val="0"/>
              </a:spcBef>
              <a:spcAft>
                <a:spcPts val="0"/>
              </a:spcAft>
            </a:pPr>
            <a:r>
              <a:rPr lang="ar-DZ" sz="2000" dirty="0" smtClean="0"/>
              <a:t>كما نص المادة 26 من المرسوم التنفيذي </a:t>
            </a:r>
            <a:r>
              <a:rPr lang="ar-DZ" sz="2000" dirty="0" err="1" smtClean="0"/>
              <a:t>رقم10</a:t>
            </a:r>
            <a:r>
              <a:rPr lang="ar-DZ" sz="2000" dirty="0" smtClean="0"/>
              <a:t>-326 المؤرخ في 05/12/2017 على انه يمكن للمستثمر ابرام اتفاق الشراكة ويكون سنويا او متعدد السنوات ويجب ان يتضمن هوية الاطراف ومساهمة كل شريك وتوزيع المهام والمسؤوليات </a:t>
            </a:r>
            <a:endParaRPr lang="ar-DZ" sz="2000" dirty="0"/>
          </a:p>
          <a:p>
            <a:pPr indent="449580" algn="r" rtl="1">
              <a:lnSpc>
                <a:spcPct val="115000"/>
              </a:lnSpc>
              <a:spcBef>
                <a:spcPts val="0"/>
              </a:spcBef>
              <a:spcAft>
                <a:spcPts val="0"/>
              </a:spcAft>
            </a:pPr>
            <a:r>
              <a:rPr lang="ar-DZ" sz="2000" dirty="0">
                <a:effectLst/>
                <a:latin typeface="Calibri" panose="020F0502020204030204" pitchFamily="34" charset="0"/>
                <a:ea typeface="Calibri" panose="020F0502020204030204" pitchFamily="34" charset="0"/>
                <a:cs typeface="Arial" panose="020B0604020202020204" pitchFamily="34" charset="0"/>
              </a:rPr>
              <a:t>مما سبق يتضح أن المشرع الجزائري نص على جواز إبرام عقد الشراكة دون وضع احكام خاصة تبين صبغته القانونية، مما جعل القائمين على القطاع يعملون على اعطاء تفسيرات من خلال التنظيمات لكن هذه الأخيرة يلاحظ أنها لا تتماشى مع  الواقع، مما يجعلها مع وقف التنفيذ تصل احيانا الى استحالة التطبيق.</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indent="228600" algn="r" rtl="1">
              <a:lnSpc>
                <a:spcPct val="115000"/>
              </a:lnSpc>
              <a:spcBef>
                <a:spcPts val="0"/>
              </a:spcBef>
              <a:spcAft>
                <a:spcPts val="0"/>
              </a:spcAft>
            </a:pPr>
            <a:r>
              <a:rPr lang="ar-DZ" sz="2000" dirty="0">
                <a:effectLst/>
                <a:latin typeface="Calibri" panose="020F0502020204030204" pitchFamily="34" charset="0"/>
                <a:ea typeface="Calibri" panose="020F0502020204030204" pitchFamily="34" charset="0"/>
                <a:cs typeface="Arial" panose="020B0604020202020204" pitchFamily="34" charset="0"/>
              </a:rPr>
              <a:t>حدد المشرع الجزائري الضمانات القانونية لعقد الشراكة من خلال تحديده للعناصر التي يجب أن يتضمنها والمتمثلة في النقاط التالية: </a:t>
            </a:r>
            <a:endParaRPr lang="fr-FR" sz="2000" dirty="0">
              <a:effectLst/>
              <a:latin typeface="Calibri" panose="020F0502020204030204" pitchFamily="34" charset="0"/>
              <a:ea typeface="Calibri" panose="020F0502020204030204" pitchFamily="34" charset="0"/>
              <a:cs typeface="Arial" panose="020B0604020202020204" pitchFamily="34" charset="0"/>
            </a:endParaRPr>
          </a:p>
          <a:p>
            <a:pPr lvl="7" indent="-342900" algn="r" rtl="1">
              <a:spcBef>
                <a:spcPts val="0"/>
              </a:spcBef>
              <a:spcAft>
                <a:spcPts val="0"/>
              </a:spcAft>
              <a:buNone/>
            </a:pPr>
            <a:r>
              <a:rPr lang="ar-DZ" dirty="0" smtClean="0">
                <a:latin typeface="Calibri" panose="020F0502020204030204" pitchFamily="34" charset="0"/>
                <a:cs typeface="Arial" panose="020B0604020202020204" pitchFamily="34" charset="0"/>
              </a:rPr>
              <a:t>1-رسمية </a:t>
            </a:r>
            <a:r>
              <a:rPr lang="ar-DZ" dirty="0" err="1">
                <a:latin typeface="Calibri" panose="020F0502020204030204" pitchFamily="34" charset="0"/>
                <a:cs typeface="Arial" panose="020B0604020202020204" pitchFamily="34" charset="0"/>
              </a:rPr>
              <a:t>العقد </a:t>
            </a:r>
            <a:r>
              <a:rPr lang="ar-DZ" dirty="0" smtClean="0">
                <a:latin typeface="Calibri" panose="020F0502020204030204" pitchFamily="34" charset="0"/>
                <a:cs typeface="Arial" panose="020B0604020202020204" pitchFamily="34" charset="0"/>
              </a:rPr>
              <a:t>،</a:t>
            </a:r>
            <a:r>
              <a:rPr lang="ar-DZ" sz="1600" dirty="0" smtClean="0">
                <a:latin typeface="Calibri" panose="020F0502020204030204" pitchFamily="34" charset="0"/>
                <a:cs typeface="Arial" panose="020B0604020202020204" pitchFamily="34" charset="0"/>
              </a:rPr>
              <a:t>2-</a:t>
            </a:r>
            <a:r>
              <a:rPr lang="ar-DZ" dirty="0" smtClean="0">
                <a:latin typeface="Calibri" panose="020F0502020204030204" pitchFamily="34" charset="0"/>
                <a:cs typeface="Arial" panose="020B0604020202020204" pitchFamily="34" charset="0"/>
              </a:rPr>
              <a:t>الشهر </a:t>
            </a:r>
            <a:endParaRPr lang="fr-FR" dirty="0">
              <a:latin typeface="Calibri" panose="020F0502020204030204" pitchFamily="34" charset="0"/>
              <a:cs typeface="Arial" panose="020B0604020202020204" pitchFamily="34" charset="0"/>
            </a:endParaRPr>
          </a:p>
          <a:p>
            <a:pPr lvl="7" indent="-342900" algn="r" rtl="1">
              <a:spcBef>
                <a:spcPts val="0"/>
              </a:spcBef>
              <a:spcAft>
                <a:spcPts val="0"/>
              </a:spcAft>
              <a:buNone/>
            </a:pPr>
            <a:r>
              <a:rPr lang="ar-DZ" dirty="0" smtClean="0">
                <a:latin typeface="Calibri" panose="020F0502020204030204" pitchFamily="34" charset="0"/>
                <a:cs typeface="Arial" panose="020B0604020202020204" pitchFamily="34" charset="0"/>
              </a:rPr>
              <a:t>3-تبليغ </a:t>
            </a:r>
            <a:r>
              <a:rPr lang="ar-DZ" dirty="0">
                <a:latin typeface="Calibri" panose="020F0502020204030204" pitchFamily="34" charset="0"/>
                <a:cs typeface="Arial" panose="020B0604020202020204" pitchFamily="34" charset="0"/>
              </a:rPr>
              <a:t>الديوان الوطني للفلاحية بعقد الشراكة </a:t>
            </a:r>
            <a:endParaRPr lang="fr-FR" dirty="0">
              <a:latin typeface="Calibri" panose="020F0502020204030204" pitchFamily="34" charset="0"/>
              <a:cs typeface="Arial" panose="020B0604020202020204" pitchFamily="34" charset="0"/>
            </a:endParaRPr>
          </a:p>
          <a:p>
            <a:pPr lvl="7" indent="-342900" algn="r" rtl="1">
              <a:spcBef>
                <a:spcPts val="0"/>
              </a:spcBef>
              <a:spcAft>
                <a:spcPts val="0"/>
              </a:spcAft>
              <a:buNone/>
            </a:pPr>
            <a:r>
              <a:rPr lang="ar-DZ" dirty="0" smtClean="0">
                <a:latin typeface="Calibri" panose="020F0502020204030204" pitchFamily="34" charset="0"/>
                <a:cs typeface="Arial" panose="020B0604020202020204" pitchFamily="34" charset="0"/>
              </a:rPr>
              <a:t>4-تحديد </a:t>
            </a:r>
            <a:r>
              <a:rPr lang="ar-DZ" dirty="0">
                <a:latin typeface="Calibri" panose="020F0502020204030204" pitchFamily="34" charset="0"/>
                <a:cs typeface="Arial" panose="020B0604020202020204" pitchFamily="34" charset="0"/>
              </a:rPr>
              <a:t>حصص الشركاء بقاعدة 34/66</a:t>
            </a:r>
            <a:endParaRPr lang="fr-FR" dirty="0">
              <a:latin typeface="Calibri" panose="020F0502020204030204" pitchFamily="34" charset="0"/>
              <a:cs typeface="Arial" panose="020B0604020202020204" pitchFamily="34" charset="0"/>
            </a:endParaRPr>
          </a:p>
          <a:p>
            <a:pPr lvl="7" indent="-342900" algn="r" rtl="1">
              <a:spcBef>
                <a:spcPts val="0"/>
              </a:spcBef>
              <a:spcAft>
                <a:spcPts val="0"/>
              </a:spcAft>
              <a:buNone/>
            </a:pPr>
            <a:r>
              <a:rPr lang="ar-DZ" dirty="0" smtClean="0">
                <a:latin typeface="Calibri" panose="020F0502020204030204" pitchFamily="34" charset="0"/>
                <a:cs typeface="Arial" panose="020B0604020202020204" pitchFamily="34" charset="0"/>
              </a:rPr>
              <a:t>5-التعامل </a:t>
            </a:r>
            <a:r>
              <a:rPr lang="ar-DZ" dirty="0">
                <a:latin typeface="Calibri" panose="020F0502020204030204" pitchFamily="34" charset="0"/>
                <a:cs typeface="Arial" panose="020B0604020202020204" pitchFamily="34" charset="0"/>
              </a:rPr>
              <a:t>مع المستثمر الوطني دون الاجنبي </a:t>
            </a:r>
            <a:endParaRPr lang="fr-FR" dirty="0">
              <a:latin typeface="Calibri" panose="020F0502020204030204" pitchFamily="34" charset="0"/>
              <a:cs typeface="Arial" panose="020B0604020202020204" pitchFamily="34" charset="0"/>
            </a:endParaRPr>
          </a:p>
          <a:p>
            <a:pPr algn="r" rtl="1"/>
            <a:endParaRPr lang="fr-FR" sz="3600" dirty="0"/>
          </a:p>
        </p:txBody>
      </p:sp>
      <p:sp>
        <p:nvSpPr>
          <p:cNvPr id="4" name="Espace réservé du numéro de diapositive 3">
            <a:extLst>
              <a:ext uri="{FF2B5EF4-FFF2-40B4-BE49-F238E27FC236}">
                <a16:creationId xmlns="" xmlns:a16="http://schemas.microsoft.com/office/drawing/2014/main" id="{750ADD08-1D30-4640-8FBA-E83D2AF1ECC2}"/>
              </a:ext>
            </a:extLst>
          </p:cNvPr>
          <p:cNvSpPr>
            <a:spLocks noGrp="1"/>
          </p:cNvSpPr>
          <p:nvPr>
            <p:ph type="sldNum" sz="quarter" idx="12"/>
          </p:nvPr>
        </p:nvSpPr>
        <p:spPr>
          <a:noFill/>
          <a:ln>
            <a:noFill/>
          </a:ln>
          <a:effectLst/>
        </p:spPr>
        <p:txBody>
          <a:bodyPr vert="horz" wrap="square" lIns="91440" tIns="45720" rIns="91440" bIns="45720" numCol="1" anchor="t" anchorCtr="0" compatLnSpc="1">
            <a:prstTxWarp prst="textNoShape">
              <a:avLst/>
            </a:prstTxWarp>
          </a:bodyPr>
          <a:lstStyle/>
          <a:p>
            <a:fld id="{3D59457A-8F36-4F11-B861-5B8E2C3519FA}" type="slidenum">
              <a:rPr lang="zh-CN" altLang="en-US" sz="1100" b="1" smtClean="0">
                <a:effectLst>
                  <a:outerShdw blurRad="38100" dist="38100" dir="2700000" algn="tl">
                    <a:srgbClr val="000000">
                      <a:alpha val="43137"/>
                    </a:srgbClr>
                  </a:outerShdw>
                </a:effectLst>
              </a:rPr>
              <a:pPr/>
              <a:t>9</a:t>
            </a:fld>
            <a:endParaRPr lang="en-US" altLang="zh-CN" sz="11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6597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574TGp_natural_light_ani">
  <a:themeElements>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fontScheme name="574TGp_natural_light_ani">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74TGp_natural_light_ani 1">
        <a:dk1>
          <a:srgbClr val="808080"/>
        </a:dk1>
        <a:lt1>
          <a:srgbClr val="EADCC0"/>
        </a:lt1>
        <a:dk2>
          <a:srgbClr val="F97407"/>
        </a:dk2>
        <a:lt2>
          <a:srgbClr val="E65D00"/>
        </a:lt2>
        <a:accent1>
          <a:srgbClr val="FBCF2D"/>
        </a:accent1>
        <a:accent2>
          <a:srgbClr val="5C8CDA"/>
        </a:accent2>
        <a:accent3>
          <a:srgbClr val="FBBCAA"/>
        </a:accent3>
        <a:accent4>
          <a:srgbClr val="C8BCA4"/>
        </a:accent4>
        <a:accent5>
          <a:srgbClr val="FDE4AD"/>
        </a:accent5>
        <a:accent6>
          <a:srgbClr val="537EC5"/>
        </a:accent6>
        <a:hlink>
          <a:srgbClr val="87D242"/>
        </a:hlink>
        <a:folHlink>
          <a:srgbClr val="DA6478"/>
        </a:folHlink>
      </a:clrScheme>
      <a:clrMap bg1="dk2" tx1="lt1" bg2="dk1" tx2="lt2" accent1="accent1" accent2="accent2" accent3="accent3" accent4="accent4" accent5="accent5" accent6="accent6" hlink="hlink" folHlink="folHlink"/>
    </a:extraClrScheme>
    <a:extraClrScheme>
      <a:clrScheme name="574TGp_natural_light_ani 2">
        <a:dk1>
          <a:srgbClr val="808080"/>
        </a:dk1>
        <a:lt1>
          <a:srgbClr val="9BD3E5"/>
        </a:lt1>
        <a:dk2>
          <a:srgbClr val="357DA9"/>
        </a:dk2>
        <a:lt2>
          <a:srgbClr val="101C56"/>
        </a:lt2>
        <a:accent1>
          <a:srgbClr val="58BECC"/>
        </a:accent1>
        <a:accent2>
          <a:srgbClr val="8A5BDF"/>
        </a:accent2>
        <a:accent3>
          <a:srgbClr val="AEBFD1"/>
        </a:accent3>
        <a:accent4>
          <a:srgbClr val="84B4C3"/>
        </a:accent4>
        <a:accent5>
          <a:srgbClr val="B4DBE2"/>
        </a:accent5>
        <a:accent6>
          <a:srgbClr val="7D52CA"/>
        </a:accent6>
        <a:hlink>
          <a:srgbClr val="6ECC4C"/>
        </a:hlink>
        <a:folHlink>
          <a:srgbClr val="DD693B"/>
        </a:folHlink>
      </a:clrScheme>
      <a:clrMap bg1="dk2" tx1="lt1" bg2="dk1" tx2="lt2" accent1="accent1" accent2="accent2" accent3="accent3" accent4="accent4" accent5="accent5" accent6="accent6" hlink="hlink" folHlink="folHlink"/>
    </a:extraClrScheme>
    <a:extraClrScheme>
      <a:clrScheme name="574TGp_natural_light_ani 3">
        <a:dk1>
          <a:srgbClr val="808080"/>
        </a:dk1>
        <a:lt1>
          <a:srgbClr val="DDE89A"/>
        </a:lt1>
        <a:dk2>
          <a:srgbClr val="329A2A"/>
        </a:dk2>
        <a:lt2>
          <a:srgbClr val="185E25"/>
        </a:lt2>
        <a:accent1>
          <a:srgbClr val="80CB35"/>
        </a:accent1>
        <a:accent2>
          <a:srgbClr val="518CD3"/>
        </a:accent2>
        <a:accent3>
          <a:srgbClr val="ADCAAC"/>
        </a:accent3>
        <a:accent4>
          <a:srgbClr val="BDC683"/>
        </a:accent4>
        <a:accent5>
          <a:srgbClr val="C0E2AE"/>
        </a:accent5>
        <a:accent6>
          <a:srgbClr val="497EBF"/>
        </a:accent6>
        <a:hlink>
          <a:srgbClr val="E15D7C"/>
        </a:hlink>
        <a:folHlink>
          <a:srgbClr val="DB915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876</TotalTime>
  <Words>3117</Words>
  <Application>Microsoft Office PowerPoint</Application>
  <PresentationFormat>Personnalisé</PresentationFormat>
  <Paragraphs>271</Paragraphs>
  <Slides>40</Slides>
  <Notes>1</Notes>
  <HiddenSlides>0</HiddenSlides>
  <MMClips>0</MMClips>
  <ScaleCrop>false</ScaleCrop>
  <HeadingPairs>
    <vt:vector size="4" baseType="variant">
      <vt:variant>
        <vt:lpstr>Thème</vt:lpstr>
      </vt:variant>
      <vt:variant>
        <vt:i4>1</vt:i4>
      </vt:variant>
      <vt:variant>
        <vt:lpstr>Titres des diapositives</vt:lpstr>
      </vt:variant>
      <vt:variant>
        <vt:i4>40</vt:i4>
      </vt:variant>
    </vt:vector>
  </HeadingPairs>
  <TitlesOfParts>
    <vt:vector size="41" baseType="lpstr">
      <vt:lpstr>574TGp_natural_light_ani</vt:lpstr>
      <vt:lpstr>الشراكة مع المستثمرات الفلاحية وأثرها على مردودية القطاع الفلاحي العام</vt:lpstr>
      <vt:lpstr>عنوان المداخلة ضمانات ومعوقات الشراكة في المستثمرات الفلاحية  </vt:lpstr>
      <vt:lpstr>مقدمة</vt:lpstr>
      <vt:lpstr>Diapositive 4</vt:lpstr>
      <vt:lpstr>مقدمة</vt:lpstr>
      <vt:lpstr>ضمانات ومعوقات الشراكة في المستثمرات الفلاحية </vt:lpstr>
      <vt:lpstr>ضمانات عقد الشراكة على ضوء القانون 10-03</vt:lpstr>
      <vt:lpstr>مزايا الشراكة</vt:lpstr>
      <vt:lpstr>ضمانات عقد الشراكة على ضوء القانون 10-03</vt:lpstr>
      <vt:lpstr>خصائص الشراكة</vt:lpstr>
      <vt:lpstr>Diapositive 11</vt:lpstr>
      <vt:lpstr>الإستفادة من عقد الامتياز</vt:lpstr>
      <vt:lpstr>التنازل عن العقد في الإمتياز</vt:lpstr>
      <vt:lpstr>Diapositive 14</vt:lpstr>
      <vt:lpstr>تحديد الشراكة</vt:lpstr>
      <vt:lpstr>أهداف رسمية عقد الشراكة</vt:lpstr>
      <vt:lpstr>العقد الرسمي</vt:lpstr>
      <vt:lpstr>Diapositive 18</vt:lpstr>
      <vt:lpstr>العقد الرسمي</vt:lpstr>
      <vt:lpstr>شهر عقد الشراكة</vt:lpstr>
      <vt:lpstr>شهر عقد الشراكة</vt:lpstr>
      <vt:lpstr>تبليع الديوان الوطني للأراضي الفلاحية بعقد الشراكة </vt:lpstr>
      <vt:lpstr>تبليع الديوان الوطني للأراضي الفلاحية بعقد الشراكة  </vt:lpstr>
      <vt:lpstr>Diapositive 24</vt:lpstr>
      <vt:lpstr>فسخ عقد الشراكة</vt:lpstr>
      <vt:lpstr>تحديد الحصص الشركاء </vt:lpstr>
      <vt:lpstr>حوصلة</vt:lpstr>
      <vt:lpstr>معوقات الإستثمار في عقد الشراكة</vt:lpstr>
      <vt:lpstr>المعوقات القانونية في عقد الشراكة</vt:lpstr>
      <vt:lpstr>المعوقات القانونية في عقد الشراكة</vt:lpstr>
      <vt:lpstr>المعوقات القانونية في عقد الشراكة</vt:lpstr>
      <vt:lpstr>معوقات العملية للإستثمار في عقد الشراكة</vt:lpstr>
      <vt:lpstr>المعوقات العملية للإستثمار في عقد الشراكة</vt:lpstr>
      <vt:lpstr>المعوقات العملية للإستثمار في عقد الشراكة</vt:lpstr>
      <vt:lpstr>المعوقات العملية للإستثمار في عقد الشراكة</vt:lpstr>
      <vt:lpstr>الخاتمة</vt:lpstr>
      <vt:lpstr>الخاتمة</vt:lpstr>
      <vt:lpstr>الخاتمة</vt:lpstr>
      <vt:lpstr>التوصيات عامة </vt:lpstr>
      <vt:lpstr>Diapositive 40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ANIE-STAT</dc:creator>
  <cp:lastModifiedBy>2020</cp:lastModifiedBy>
  <cp:revision>97</cp:revision>
  <cp:lastPrinted>2023-06-04T13:31:15Z</cp:lastPrinted>
  <dcterms:created xsi:type="dcterms:W3CDTF">2023-05-28T12:15:16Z</dcterms:created>
  <dcterms:modified xsi:type="dcterms:W3CDTF">2023-06-06T10:56:38Z</dcterms:modified>
</cp:coreProperties>
</file>