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75" r:id="rId2"/>
    <p:sldId id="293" r:id="rId3"/>
    <p:sldId id="294" r:id="rId4"/>
    <p:sldId id="295" r:id="rId5"/>
    <p:sldId id="296" r:id="rId6"/>
    <p:sldId id="297" r:id="rId7"/>
    <p:sldId id="298" r:id="rId8"/>
    <p:sldId id="299" r:id="rId9"/>
    <p:sldId id="300"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5" d="100"/>
          <a:sy n="85" d="100"/>
        </p:scale>
        <p:origin x="590"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fr-FR"/>
              <a:t>Modifiez le style du titre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C2ED555C-3477-4A02-BCA0-DB5435C64887}" type="datetimeFigureOut">
              <a:rPr lang="fr-FR" smtClean="0"/>
              <a:t>09/12/2023</a:t>
            </a:fld>
            <a:endParaRPr lang="fr-FR"/>
          </a:p>
        </p:txBody>
      </p:sp>
      <p:sp>
        <p:nvSpPr>
          <p:cNvPr id="5" name="Footer Placeholder 4"/>
          <p:cNvSpPr>
            <a:spLocks noGrp="1"/>
          </p:cNvSpPr>
          <p:nvPr>
            <p:ph type="ftr" sz="quarter" idx="11"/>
          </p:nvPr>
        </p:nvSpPr>
        <p:spPr/>
        <p:txBody>
          <a:bodyPr/>
          <a:lstStyle/>
          <a:p>
            <a:endParaRPr lang="fr-F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EF5945A7-78BC-45E6-A59D-7FC182AF3B14}" type="slidenum">
              <a:rPr lang="fr-FR" smtClean="0"/>
              <a:t>‹N°›</a:t>
            </a:fld>
            <a:endParaRPr lang="fr-FR"/>
          </a:p>
        </p:txBody>
      </p:sp>
    </p:spTree>
    <p:extLst>
      <p:ext uri="{BB962C8B-B14F-4D97-AF65-F5344CB8AC3E}">
        <p14:creationId xmlns:p14="http://schemas.microsoft.com/office/powerpoint/2010/main" val="41625875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fr-FR"/>
              <a:t>Modifiez le style du titre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C2ED555C-3477-4A02-BCA0-DB5435C64887}" type="datetimeFigureOut">
              <a:rPr lang="fr-FR" smtClean="0"/>
              <a:t>09/12/2023</a:t>
            </a:fld>
            <a:endParaRPr lang="fr-FR"/>
          </a:p>
        </p:txBody>
      </p:sp>
      <p:sp>
        <p:nvSpPr>
          <p:cNvPr id="5" name="Footer Placeholder 4"/>
          <p:cNvSpPr>
            <a:spLocks noGrp="1"/>
          </p:cNvSpPr>
          <p:nvPr>
            <p:ph type="ftr" sz="quarter" idx="11"/>
          </p:nvPr>
        </p:nvSpPr>
        <p:spPr/>
        <p:txBody>
          <a:bodyPr/>
          <a:lstStyle/>
          <a:p>
            <a:endParaRPr lang="fr-F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EF5945A7-78BC-45E6-A59D-7FC182AF3B14}" type="slidenum">
              <a:rPr lang="fr-FR" smtClean="0"/>
              <a:t>‹N°›</a:t>
            </a:fld>
            <a:endParaRPr lang="fr-FR"/>
          </a:p>
        </p:txBody>
      </p:sp>
    </p:spTree>
    <p:extLst>
      <p:ext uri="{BB962C8B-B14F-4D97-AF65-F5344CB8AC3E}">
        <p14:creationId xmlns:p14="http://schemas.microsoft.com/office/powerpoint/2010/main" val="3858106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fr-FR"/>
              <a:t>Modifiez le style du titre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Cliquez pour modifier les styles du texte du masque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C2ED555C-3477-4A02-BCA0-DB5435C64887}" type="datetimeFigureOut">
              <a:rPr lang="fr-FR" smtClean="0"/>
              <a:t>09/12/2023</a:t>
            </a:fld>
            <a:endParaRPr lang="fr-FR"/>
          </a:p>
        </p:txBody>
      </p:sp>
      <p:sp>
        <p:nvSpPr>
          <p:cNvPr id="5" name="Footer Placeholder 4"/>
          <p:cNvSpPr>
            <a:spLocks noGrp="1"/>
          </p:cNvSpPr>
          <p:nvPr>
            <p:ph type="ftr" sz="quarter" idx="11"/>
          </p:nvPr>
        </p:nvSpPr>
        <p:spPr/>
        <p:txBody>
          <a:bodyPr/>
          <a:lstStyle/>
          <a:p>
            <a:endParaRPr lang="fr-F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EF5945A7-78BC-45E6-A59D-7FC182AF3B14}" type="slidenum">
              <a:rPr lang="fr-FR" smtClean="0"/>
              <a:t>‹N°›</a:t>
            </a:fld>
            <a:endParaRPr lang="fr-F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47689032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fr-FR"/>
              <a:t>Modifiez le style du titre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a:t>Cliquez pour modifier les styles du texte du masque</a:t>
            </a:r>
          </a:p>
        </p:txBody>
      </p:sp>
      <p:sp>
        <p:nvSpPr>
          <p:cNvPr id="5" name="Date Placeholder 4"/>
          <p:cNvSpPr>
            <a:spLocks noGrp="1"/>
          </p:cNvSpPr>
          <p:nvPr>
            <p:ph type="dt" sz="half" idx="10"/>
          </p:nvPr>
        </p:nvSpPr>
        <p:spPr/>
        <p:txBody>
          <a:bodyPr/>
          <a:lstStyle/>
          <a:p>
            <a:fld id="{C2ED555C-3477-4A02-BCA0-DB5435C64887}" type="datetimeFigureOut">
              <a:rPr lang="fr-FR" smtClean="0"/>
              <a:t>09/12/2023</a:t>
            </a:fld>
            <a:endParaRPr lang="fr-FR"/>
          </a:p>
        </p:txBody>
      </p:sp>
      <p:sp>
        <p:nvSpPr>
          <p:cNvPr id="6" name="Footer Placeholder 5"/>
          <p:cNvSpPr>
            <a:spLocks noGrp="1"/>
          </p:cNvSpPr>
          <p:nvPr>
            <p:ph type="ftr" sz="quarter" idx="11"/>
          </p:nvPr>
        </p:nvSpPr>
        <p:spPr/>
        <p:txBody>
          <a:bodyPr/>
          <a:lstStyle/>
          <a:p>
            <a:endParaRPr lang="fr-F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EF5945A7-78BC-45E6-A59D-7FC182AF3B14}" type="slidenum">
              <a:rPr lang="fr-FR" smtClean="0"/>
              <a:t>‹N°›</a:t>
            </a:fld>
            <a:endParaRPr lang="fr-FR"/>
          </a:p>
        </p:txBody>
      </p:sp>
    </p:spTree>
    <p:extLst>
      <p:ext uri="{BB962C8B-B14F-4D97-AF65-F5344CB8AC3E}">
        <p14:creationId xmlns:p14="http://schemas.microsoft.com/office/powerpoint/2010/main" val="335360959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citation">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fr-FR"/>
              <a:t>Modifiez le style du titre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Cliquez pour modifier les styles du texte du masque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a:t>Cliquez pour modifier les styles du texte du masque</a:t>
            </a:r>
          </a:p>
        </p:txBody>
      </p:sp>
      <p:sp>
        <p:nvSpPr>
          <p:cNvPr id="5" name="Date Placeholder 4"/>
          <p:cNvSpPr>
            <a:spLocks noGrp="1"/>
          </p:cNvSpPr>
          <p:nvPr>
            <p:ph type="dt" sz="half" idx="10"/>
          </p:nvPr>
        </p:nvSpPr>
        <p:spPr/>
        <p:txBody>
          <a:bodyPr/>
          <a:lstStyle/>
          <a:p>
            <a:fld id="{C2ED555C-3477-4A02-BCA0-DB5435C64887}" type="datetimeFigureOut">
              <a:rPr lang="fr-FR" smtClean="0"/>
              <a:t>09/12/2023</a:t>
            </a:fld>
            <a:endParaRPr lang="fr-FR"/>
          </a:p>
        </p:txBody>
      </p:sp>
      <p:sp>
        <p:nvSpPr>
          <p:cNvPr id="6" name="Footer Placeholder 5"/>
          <p:cNvSpPr>
            <a:spLocks noGrp="1"/>
          </p:cNvSpPr>
          <p:nvPr>
            <p:ph type="ftr" sz="quarter" idx="11"/>
          </p:nvPr>
        </p:nvSpPr>
        <p:spPr/>
        <p:txBody>
          <a:bodyPr/>
          <a:lstStyle/>
          <a:p>
            <a:endParaRPr lang="fr-F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EF5945A7-78BC-45E6-A59D-7FC182AF3B14}" type="slidenum">
              <a:rPr lang="fr-FR" smtClean="0"/>
              <a:t>‹N°›</a:t>
            </a:fld>
            <a:endParaRPr lang="fr-F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41862535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rai ou faux">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fr-FR"/>
              <a:t>Modifiez le style du titre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Cliquez pour modifier les styles du texte du masque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a:t>Cliquez pour modifier les styles du texte du masque</a:t>
            </a:r>
          </a:p>
        </p:txBody>
      </p:sp>
      <p:sp>
        <p:nvSpPr>
          <p:cNvPr id="5" name="Date Placeholder 4"/>
          <p:cNvSpPr>
            <a:spLocks noGrp="1"/>
          </p:cNvSpPr>
          <p:nvPr>
            <p:ph type="dt" sz="half" idx="10"/>
          </p:nvPr>
        </p:nvSpPr>
        <p:spPr/>
        <p:txBody>
          <a:bodyPr/>
          <a:lstStyle/>
          <a:p>
            <a:fld id="{C2ED555C-3477-4A02-BCA0-DB5435C64887}" type="datetimeFigureOut">
              <a:rPr lang="fr-FR" smtClean="0"/>
              <a:t>09/12/2023</a:t>
            </a:fld>
            <a:endParaRPr lang="fr-FR"/>
          </a:p>
        </p:txBody>
      </p:sp>
      <p:sp>
        <p:nvSpPr>
          <p:cNvPr id="6" name="Footer Placeholder 5"/>
          <p:cNvSpPr>
            <a:spLocks noGrp="1"/>
          </p:cNvSpPr>
          <p:nvPr>
            <p:ph type="ftr" sz="quarter" idx="11"/>
          </p:nvPr>
        </p:nvSpPr>
        <p:spPr/>
        <p:txBody>
          <a:bodyPr/>
          <a:lstStyle/>
          <a:p>
            <a:endParaRPr lang="fr-F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EF5945A7-78BC-45E6-A59D-7FC182AF3B14}" type="slidenum">
              <a:rPr lang="fr-FR" smtClean="0"/>
              <a:t>‹N°›</a:t>
            </a:fld>
            <a:endParaRPr lang="fr-FR"/>
          </a:p>
        </p:txBody>
      </p:sp>
    </p:spTree>
    <p:extLst>
      <p:ext uri="{BB962C8B-B14F-4D97-AF65-F5344CB8AC3E}">
        <p14:creationId xmlns:p14="http://schemas.microsoft.com/office/powerpoint/2010/main" val="345785335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ncho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C2ED555C-3477-4A02-BCA0-DB5435C64887}" type="datetimeFigureOut">
              <a:rPr lang="fr-FR" smtClean="0"/>
              <a:t>09/12/2023</a:t>
            </a:fld>
            <a:endParaRPr lang="fr-FR"/>
          </a:p>
        </p:txBody>
      </p:sp>
      <p:sp>
        <p:nvSpPr>
          <p:cNvPr id="5" name="Footer Placeholder 4"/>
          <p:cNvSpPr>
            <a:spLocks noGrp="1"/>
          </p:cNvSpPr>
          <p:nvPr>
            <p:ph type="ftr" sz="quarter" idx="11"/>
          </p:nvPr>
        </p:nvSpPr>
        <p:spPr/>
        <p:txBody>
          <a:bodyPr/>
          <a:lstStyle/>
          <a:p>
            <a:endParaRPr lang="fr-F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EF5945A7-78BC-45E6-A59D-7FC182AF3B14}" type="slidenum">
              <a:rPr lang="fr-FR" smtClean="0"/>
              <a:t>‹N°›</a:t>
            </a:fld>
            <a:endParaRPr lang="fr-FR"/>
          </a:p>
        </p:txBody>
      </p:sp>
    </p:spTree>
    <p:extLst>
      <p:ext uri="{BB962C8B-B14F-4D97-AF65-F5344CB8AC3E}">
        <p14:creationId xmlns:p14="http://schemas.microsoft.com/office/powerpoint/2010/main" val="141480036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fr-FR"/>
              <a:t>Modifiez le style du titre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C2ED555C-3477-4A02-BCA0-DB5435C64887}" type="datetimeFigureOut">
              <a:rPr lang="fr-FR" smtClean="0"/>
              <a:t>09/12/2023</a:t>
            </a:fld>
            <a:endParaRPr lang="fr-FR"/>
          </a:p>
        </p:txBody>
      </p:sp>
      <p:sp>
        <p:nvSpPr>
          <p:cNvPr id="5" name="Footer Placeholder 4"/>
          <p:cNvSpPr>
            <a:spLocks noGrp="1"/>
          </p:cNvSpPr>
          <p:nvPr>
            <p:ph type="ftr" sz="quarter" idx="11"/>
          </p:nvPr>
        </p:nvSpPr>
        <p:spPr/>
        <p:txBody>
          <a:bodyPr/>
          <a:lstStyle/>
          <a:p>
            <a:endParaRPr lang="fr-F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EF5945A7-78BC-45E6-A59D-7FC182AF3B14}" type="slidenum">
              <a:rPr lang="fr-FR" smtClean="0"/>
              <a:t>‹N°›</a:t>
            </a:fld>
            <a:endParaRPr lang="fr-FR"/>
          </a:p>
        </p:txBody>
      </p:sp>
    </p:spTree>
    <p:extLst>
      <p:ext uri="{BB962C8B-B14F-4D97-AF65-F5344CB8AC3E}">
        <p14:creationId xmlns:p14="http://schemas.microsoft.com/office/powerpoint/2010/main" val="243596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fr-FR"/>
              <a:t>Modifiez le style du titre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C2ED555C-3477-4A02-BCA0-DB5435C64887}" type="datetimeFigureOut">
              <a:rPr lang="fr-FR" smtClean="0"/>
              <a:t>09/12/2023</a:t>
            </a:fld>
            <a:endParaRPr lang="fr-FR"/>
          </a:p>
        </p:txBody>
      </p:sp>
      <p:sp>
        <p:nvSpPr>
          <p:cNvPr id="5" name="Footer Placeholder 4"/>
          <p:cNvSpPr>
            <a:spLocks noGrp="1"/>
          </p:cNvSpPr>
          <p:nvPr>
            <p:ph type="ftr" sz="quarter" idx="11"/>
          </p:nvPr>
        </p:nvSpPr>
        <p:spPr/>
        <p:txBody>
          <a:bodyPr/>
          <a:lstStyle/>
          <a:p>
            <a:endParaRPr lang="fr-F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EF5945A7-78BC-45E6-A59D-7FC182AF3B14}" type="slidenum">
              <a:rPr lang="fr-FR" smtClean="0"/>
              <a:t>‹N°›</a:t>
            </a:fld>
            <a:endParaRPr lang="fr-FR"/>
          </a:p>
        </p:txBody>
      </p:sp>
    </p:spTree>
    <p:extLst>
      <p:ext uri="{BB962C8B-B14F-4D97-AF65-F5344CB8AC3E}">
        <p14:creationId xmlns:p14="http://schemas.microsoft.com/office/powerpoint/2010/main" val="27231102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fr-FR"/>
              <a:t>Modifiez le style du titre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C2ED555C-3477-4A02-BCA0-DB5435C64887}" type="datetimeFigureOut">
              <a:rPr lang="fr-FR" smtClean="0"/>
              <a:t>09/12/2023</a:t>
            </a:fld>
            <a:endParaRPr lang="fr-FR"/>
          </a:p>
        </p:txBody>
      </p:sp>
      <p:sp>
        <p:nvSpPr>
          <p:cNvPr id="5" name="Footer Placeholder 4"/>
          <p:cNvSpPr>
            <a:spLocks noGrp="1"/>
          </p:cNvSpPr>
          <p:nvPr>
            <p:ph type="ftr" sz="quarter" idx="11"/>
          </p:nvPr>
        </p:nvSpPr>
        <p:spPr/>
        <p:txBody>
          <a:bodyPr/>
          <a:lstStyle/>
          <a:p>
            <a:endParaRPr lang="fr-F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EF5945A7-78BC-45E6-A59D-7FC182AF3B14}" type="slidenum">
              <a:rPr lang="fr-FR" smtClean="0"/>
              <a:t>‹N°›</a:t>
            </a:fld>
            <a:endParaRPr lang="fr-FR"/>
          </a:p>
        </p:txBody>
      </p:sp>
    </p:spTree>
    <p:extLst>
      <p:ext uri="{BB962C8B-B14F-4D97-AF65-F5344CB8AC3E}">
        <p14:creationId xmlns:p14="http://schemas.microsoft.com/office/powerpoint/2010/main" val="36661264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C2ED555C-3477-4A02-BCA0-DB5435C64887}" type="datetimeFigureOut">
              <a:rPr lang="fr-FR" smtClean="0"/>
              <a:t>09/12/2023</a:t>
            </a:fld>
            <a:endParaRPr lang="fr-FR"/>
          </a:p>
        </p:txBody>
      </p:sp>
      <p:sp>
        <p:nvSpPr>
          <p:cNvPr id="6" name="Footer Placeholder 5"/>
          <p:cNvSpPr>
            <a:spLocks noGrp="1"/>
          </p:cNvSpPr>
          <p:nvPr>
            <p:ph type="ftr" sz="quarter" idx="11"/>
          </p:nvPr>
        </p:nvSpPr>
        <p:spPr/>
        <p:txBody>
          <a:bodyPr/>
          <a:lstStyle/>
          <a:p>
            <a:endParaRPr lang="fr-F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EF5945A7-78BC-45E6-A59D-7FC182AF3B14}" type="slidenum">
              <a:rPr lang="fr-FR" smtClean="0"/>
              <a:t>‹N°›</a:t>
            </a:fld>
            <a:endParaRPr lang="fr-FR"/>
          </a:p>
        </p:txBody>
      </p:sp>
    </p:spTree>
    <p:extLst>
      <p:ext uri="{BB962C8B-B14F-4D97-AF65-F5344CB8AC3E}">
        <p14:creationId xmlns:p14="http://schemas.microsoft.com/office/powerpoint/2010/main" val="10239211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fr-FR"/>
              <a:t>Modifiez le style du titre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C2ED555C-3477-4A02-BCA0-DB5435C64887}" type="datetimeFigureOut">
              <a:rPr lang="fr-FR" smtClean="0"/>
              <a:t>09/12/2023</a:t>
            </a:fld>
            <a:endParaRPr lang="fr-FR"/>
          </a:p>
        </p:txBody>
      </p:sp>
      <p:sp>
        <p:nvSpPr>
          <p:cNvPr id="8" name="Footer Placeholder 7"/>
          <p:cNvSpPr>
            <a:spLocks noGrp="1"/>
          </p:cNvSpPr>
          <p:nvPr>
            <p:ph type="ftr" sz="quarter" idx="11"/>
          </p:nvPr>
        </p:nvSpPr>
        <p:spPr/>
        <p:txBody>
          <a:bodyPr/>
          <a:lstStyle/>
          <a:p>
            <a:endParaRPr lang="fr-F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EF5945A7-78BC-45E6-A59D-7FC182AF3B14}" type="slidenum">
              <a:rPr lang="fr-FR" smtClean="0"/>
              <a:t>‹N°›</a:t>
            </a:fld>
            <a:endParaRPr lang="fr-FR"/>
          </a:p>
        </p:txBody>
      </p:sp>
    </p:spTree>
    <p:extLst>
      <p:ext uri="{BB962C8B-B14F-4D97-AF65-F5344CB8AC3E}">
        <p14:creationId xmlns:p14="http://schemas.microsoft.com/office/powerpoint/2010/main" val="9829545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C2ED555C-3477-4A02-BCA0-DB5435C64887}" type="datetimeFigureOut">
              <a:rPr lang="fr-FR" smtClean="0"/>
              <a:t>09/12/2023</a:t>
            </a:fld>
            <a:endParaRPr lang="fr-FR"/>
          </a:p>
        </p:txBody>
      </p:sp>
      <p:sp>
        <p:nvSpPr>
          <p:cNvPr id="4" name="Footer Placeholder 3"/>
          <p:cNvSpPr>
            <a:spLocks noGrp="1"/>
          </p:cNvSpPr>
          <p:nvPr>
            <p:ph type="ftr" sz="quarter" idx="11"/>
          </p:nvPr>
        </p:nvSpPr>
        <p:spPr/>
        <p:txBody>
          <a:bodyPr/>
          <a:lstStyle/>
          <a:p>
            <a:endParaRPr lang="fr-F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EF5945A7-78BC-45E6-A59D-7FC182AF3B14}" type="slidenum">
              <a:rPr lang="fr-FR" smtClean="0"/>
              <a:t>‹N°›</a:t>
            </a:fld>
            <a:endParaRPr lang="fr-FR"/>
          </a:p>
        </p:txBody>
      </p:sp>
    </p:spTree>
    <p:extLst>
      <p:ext uri="{BB962C8B-B14F-4D97-AF65-F5344CB8AC3E}">
        <p14:creationId xmlns:p14="http://schemas.microsoft.com/office/powerpoint/2010/main" val="20625380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ED555C-3477-4A02-BCA0-DB5435C64887}" type="datetimeFigureOut">
              <a:rPr lang="fr-FR" smtClean="0"/>
              <a:t>09/12/2023</a:t>
            </a:fld>
            <a:endParaRPr lang="fr-FR"/>
          </a:p>
        </p:txBody>
      </p:sp>
      <p:sp>
        <p:nvSpPr>
          <p:cNvPr id="3" name="Footer Placeholder 2"/>
          <p:cNvSpPr>
            <a:spLocks noGrp="1"/>
          </p:cNvSpPr>
          <p:nvPr>
            <p:ph type="ftr" sz="quarter" idx="11"/>
          </p:nvPr>
        </p:nvSpPr>
        <p:spPr/>
        <p:txBody>
          <a:bodyPr/>
          <a:lstStyle/>
          <a:p>
            <a:endParaRPr lang="fr-F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EF5945A7-78BC-45E6-A59D-7FC182AF3B14}" type="slidenum">
              <a:rPr lang="fr-FR" smtClean="0"/>
              <a:t>‹N°›</a:t>
            </a:fld>
            <a:endParaRPr lang="fr-FR"/>
          </a:p>
        </p:txBody>
      </p:sp>
    </p:spTree>
    <p:extLst>
      <p:ext uri="{BB962C8B-B14F-4D97-AF65-F5344CB8AC3E}">
        <p14:creationId xmlns:p14="http://schemas.microsoft.com/office/powerpoint/2010/main" val="30727334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fr-FR"/>
              <a:t>Modifiez le style du titre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C2ED555C-3477-4A02-BCA0-DB5435C64887}" type="datetimeFigureOut">
              <a:rPr lang="fr-FR" smtClean="0"/>
              <a:t>09/12/2023</a:t>
            </a:fld>
            <a:endParaRPr lang="fr-FR"/>
          </a:p>
        </p:txBody>
      </p:sp>
      <p:sp>
        <p:nvSpPr>
          <p:cNvPr id="6" name="Footer Placeholder 5"/>
          <p:cNvSpPr>
            <a:spLocks noGrp="1"/>
          </p:cNvSpPr>
          <p:nvPr>
            <p:ph type="ftr" sz="quarter" idx="11"/>
          </p:nvPr>
        </p:nvSpPr>
        <p:spPr/>
        <p:txBody>
          <a:bodyPr/>
          <a:lstStyle/>
          <a:p>
            <a:endParaRPr lang="fr-F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EF5945A7-78BC-45E6-A59D-7FC182AF3B14}" type="slidenum">
              <a:rPr lang="fr-FR" smtClean="0"/>
              <a:t>‹N°›</a:t>
            </a:fld>
            <a:endParaRPr lang="fr-FR"/>
          </a:p>
        </p:txBody>
      </p:sp>
    </p:spTree>
    <p:extLst>
      <p:ext uri="{BB962C8B-B14F-4D97-AF65-F5344CB8AC3E}">
        <p14:creationId xmlns:p14="http://schemas.microsoft.com/office/powerpoint/2010/main" val="29505784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fr-FR"/>
              <a:t>Modifiez le style du titre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C2ED555C-3477-4A02-BCA0-DB5435C64887}" type="datetimeFigureOut">
              <a:rPr lang="fr-FR" smtClean="0"/>
              <a:t>09/12/2023</a:t>
            </a:fld>
            <a:endParaRPr lang="fr-FR"/>
          </a:p>
        </p:txBody>
      </p:sp>
      <p:sp>
        <p:nvSpPr>
          <p:cNvPr id="6" name="Footer Placeholder 5"/>
          <p:cNvSpPr>
            <a:spLocks noGrp="1"/>
          </p:cNvSpPr>
          <p:nvPr>
            <p:ph type="ftr" sz="quarter" idx="11"/>
          </p:nvPr>
        </p:nvSpPr>
        <p:spPr/>
        <p:txBody>
          <a:bodyPr/>
          <a:lstStyle/>
          <a:p>
            <a:endParaRPr lang="fr-F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EF5945A7-78BC-45E6-A59D-7FC182AF3B14}" type="slidenum">
              <a:rPr lang="fr-FR" smtClean="0"/>
              <a:t>‹N°›</a:t>
            </a:fld>
            <a:endParaRPr lang="fr-FR"/>
          </a:p>
        </p:txBody>
      </p:sp>
    </p:spTree>
    <p:extLst>
      <p:ext uri="{BB962C8B-B14F-4D97-AF65-F5344CB8AC3E}">
        <p14:creationId xmlns:p14="http://schemas.microsoft.com/office/powerpoint/2010/main" val="21607507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fr-FR"/>
              <a:t>Modifiez le style du titre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C2ED555C-3477-4A02-BCA0-DB5435C64887}" type="datetimeFigureOut">
              <a:rPr lang="fr-FR" smtClean="0"/>
              <a:t>09/12/2023</a:t>
            </a:fld>
            <a:endParaRPr lang="fr-F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fr-F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EF5945A7-78BC-45E6-A59D-7FC182AF3B14}" type="slidenum">
              <a:rPr lang="fr-FR" smtClean="0"/>
              <a:t>‹N°›</a:t>
            </a:fld>
            <a:endParaRPr lang="fr-FR"/>
          </a:p>
        </p:txBody>
      </p:sp>
    </p:spTree>
    <p:extLst>
      <p:ext uri="{BB962C8B-B14F-4D97-AF65-F5344CB8AC3E}">
        <p14:creationId xmlns:p14="http://schemas.microsoft.com/office/powerpoint/2010/main" val="318604619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61624" y="-99392"/>
            <a:ext cx="9230412" cy="907941"/>
          </a:xfrm>
          <a:prstGeom prst="rect">
            <a:avLst/>
          </a:prstGeom>
        </p:spPr>
        <p:txBody>
          <a:bodyPr wrap="none">
            <a:spAutoFit/>
          </a:bodyPr>
          <a:lstStyle/>
          <a:p>
            <a:pPr>
              <a:spcAft>
                <a:spcPts val="600"/>
              </a:spcAft>
            </a:pPr>
            <a:r>
              <a:rPr lang="fr-FR" sz="2400" b="1" i="1" dirty="0">
                <a:solidFill>
                  <a:srgbClr val="C00000"/>
                </a:solidFill>
                <a:latin typeface="Times New Roman"/>
                <a:ea typeface="Calibri"/>
                <a:cs typeface="Arial"/>
              </a:rPr>
              <a:t>La Déclaration universelle sur la bioéthique et les droits de l’homme de</a:t>
            </a:r>
          </a:p>
          <a:p>
            <a:pPr>
              <a:spcAft>
                <a:spcPts val="600"/>
              </a:spcAft>
            </a:pPr>
            <a:r>
              <a:rPr lang="fr-FR" sz="2400" b="1" i="1" dirty="0">
                <a:solidFill>
                  <a:srgbClr val="C00000"/>
                </a:solidFill>
                <a:latin typeface="Times New Roman"/>
                <a:ea typeface="Calibri"/>
                <a:cs typeface="Arial"/>
              </a:rPr>
              <a:t>l’UNESCO</a:t>
            </a:r>
            <a:endParaRPr lang="fr-FR" sz="2400" b="1" i="1" dirty="0">
              <a:solidFill>
                <a:srgbClr val="C00000"/>
              </a:solidFill>
              <a:ea typeface="Calibri"/>
              <a:cs typeface="Arial"/>
            </a:endParaRPr>
          </a:p>
        </p:txBody>
      </p:sp>
      <p:sp>
        <p:nvSpPr>
          <p:cNvPr id="3" name="Rectangle 2"/>
          <p:cNvSpPr/>
          <p:nvPr/>
        </p:nvSpPr>
        <p:spPr>
          <a:xfrm>
            <a:off x="1447639" y="600237"/>
            <a:ext cx="9242647" cy="6275051"/>
          </a:xfrm>
          <a:prstGeom prst="rect">
            <a:avLst/>
          </a:prstGeom>
        </p:spPr>
        <p:txBody>
          <a:bodyPr wrap="square">
            <a:spAutoFit/>
          </a:bodyPr>
          <a:lstStyle/>
          <a:p>
            <a:pPr algn="just">
              <a:lnSpc>
                <a:spcPct val="150000"/>
              </a:lnSpc>
            </a:pPr>
            <a:r>
              <a:rPr lang="fr-FR" dirty="0">
                <a:latin typeface="Times New Roman"/>
                <a:ea typeface="Times New Roman"/>
              </a:rPr>
              <a:t>  Lors de la conférence générale de l'UNESCO le 19 octobre 2005, la déclaration universelle </a:t>
            </a:r>
          </a:p>
          <a:p>
            <a:pPr algn="just">
              <a:lnSpc>
                <a:spcPct val="150000"/>
              </a:lnSpc>
            </a:pPr>
            <a:r>
              <a:rPr lang="fr-FR" dirty="0">
                <a:latin typeface="Times New Roman"/>
                <a:ea typeface="Times New Roman"/>
              </a:rPr>
              <a:t>sur la bioéthique et les droits de l’homme de l’UNESCO énonce 15 principes de bioéthique :</a:t>
            </a:r>
          </a:p>
          <a:p>
            <a:pPr algn="just">
              <a:lnSpc>
                <a:spcPct val="150000"/>
              </a:lnSpc>
            </a:pPr>
            <a:r>
              <a:rPr lang="fr-FR" b="1" dirty="0">
                <a:latin typeface="Times New Roman"/>
                <a:ea typeface="Times New Roman"/>
              </a:rPr>
              <a:t>Principes </a:t>
            </a:r>
          </a:p>
          <a:p>
            <a:pPr algn="just">
              <a:lnSpc>
                <a:spcPct val="150000"/>
              </a:lnSpc>
            </a:pPr>
            <a:r>
              <a:rPr lang="fr-FR" dirty="0">
                <a:latin typeface="Times New Roman"/>
                <a:ea typeface="Times New Roman"/>
              </a:rPr>
              <a:t>À l’intérieur du champ d’application de la présente Déclaration, les principes ci-après doivent </a:t>
            </a:r>
          </a:p>
          <a:p>
            <a:pPr algn="just">
              <a:lnSpc>
                <a:spcPct val="150000"/>
              </a:lnSpc>
            </a:pPr>
            <a:r>
              <a:rPr lang="fr-FR" dirty="0">
                <a:latin typeface="Times New Roman"/>
                <a:ea typeface="Times New Roman"/>
              </a:rPr>
              <a:t>être respectés par ceux à qui elle s’adresse, dans les décisions qu’ils prennent ou dans les </a:t>
            </a:r>
          </a:p>
          <a:p>
            <a:pPr algn="just">
              <a:lnSpc>
                <a:spcPct val="150000"/>
              </a:lnSpc>
            </a:pPr>
            <a:r>
              <a:rPr lang="fr-FR" dirty="0">
                <a:latin typeface="Times New Roman"/>
                <a:ea typeface="Times New Roman"/>
              </a:rPr>
              <a:t>pratiques qu’ils mettent en œuvre.  </a:t>
            </a:r>
          </a:p>
          <a:p>
            <a:pPr algn="just">
              <a:lnSpc>
                <a:spcPct val="150000"/>
              </a:lnSpc>
            </a:pPr>
            <a:r>
              <a:rPr lang="fr-FR" b="1" dirty="0">
                <a:solidFill>
                  <a:srgbClr val="FF0000"/>
                </a:solidFill>
                <a:latin typeface="Times New Roman"/>
                <a:ea typeface="Times New Roman"/>
              </a:rPr>
              <a:t>Article 3 – Dignité humaine et droits de l’homme </a:t>
            </a:r>
          </a:p>
          <a:p>
            <a:pPr marL="342900" indent="-342900" algn="just">
              <a:lnSpc>
                <a:spcPct val="150000"/>
              </a:lnSpc>
              <a:buAutoNum type="arabicPeriod"/>
            </a:pPr>
            <a:r>
              <a:rPr lang="fr-FR" dirty="0">
                <a:latin typeface="Times New Roman" panose="02020603050405020304" pitchFamily="18" charset="0"/>
                <a:cs typeface="Times New Roman" panose="02020603050405020304" pitchFamily="18" charset="0"/>
              </a:rPr>
              <a:t>La dignité humaine, les droits de l’homme et les libertés fondamentales doivent être pleinement respectés. 2. Les intérêts et le bien-être de l’individu devraient l’emporter sur le seul intérêt de la science ou de la société.</a:t>
            </a:r>
            <a:endParaRPr lang="fr-FR" b="1" dirty="0">
              <a:solidFill>
                <a:srgbClr val="FF0000"/>
              </a:solidFill>
              <a:latin typeface="Times New Roman" panose="02020603050405020304" pitchFamily="18" charset="0"/>
              <a:cs typeface="Times New Roman" panose="02020603050405020304" pitchFamily="18" charset="0"/>
            </a:endParaRPr>
          </a:p>
          <a:p>
            <a:pPr algn="just">
              <a:lnSpc>
                <a:spcPct val="150000"/>
              </a:lnSpc>
            </a:pPr>
            <a:r>
              <a:rPr lang="fr-FR" b="1" dirty="0">
                <a:solidFill>
                  <a:srgbClr val="FF0000"/>
                </a:solidFill>
                <a:latin typeface="Times New Roman" panose="02020603050405020304" pitchFamily="18" charset="0"/>
                <a:cs typeface="Times New Roman" panose="02020603050405020304" pitchFamily="18" charset="0"/>
              </a:rPr>
              <a:t>Article 4 – Effets bénéfiques et effets nocifs </a:t>
            </a:r>
          </a:p>
          <a:p>
            <a:pPr algn="just">
              <a:lnSpc>
                <a:spcPct val="150000"/>
              </a:lnSpc>
            </a:pPr>
            <a:r>
              <a:rPr lang="fr-FR" dirty="0">
                <a:latin typeface="Times New Roman" panose="02020603050405020304" pitchFamily="18" charset="0"/>
                <a:cs typeface="Times New Roman" panose="02020603050405020304" pitchFamily="18" charset="0"/>
              </a:rPr>
              <a:t>Dans l’application et l’avancement des connaissances scientifiques, de la pratique médicale et des technologies qui leur sont associées, les effets bénéfiques directs et indirects pour les patients, les participants à des recherches et les autres individus concernés, devraient être maximisés et tout effet nocif susceptible d’affecter ces individus devrait être réduit au minimum.</a:t>
            </a:r>
          </a:p>
        </p:txBody>
      </p:sp>
    </p:spTree>
    <p:extLst>
      <p:ext uri="{BB962C8B-B14F-4D97-AF65-F5344CB8AC3E}">
        <p14:creationId xmlns:p14="http://schemas.microsoft.com/office/powerpoint/2010/main" val="8650154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16" presetClass="entr" presetSubtype="21" fill="hold" nodeType="clickEffect">
                                  <p:stCondLst>
                                    <p:cond delay="0"/>
                                  </p:stCondLst>
                                  <p:childTnLst>
                                    <p:set>
                                      <p:cBhvr>
                                        <p:cTn id="24" dur="1" fill="hold">
                                          <p:stCondLst>
                                            <p:cond delay="0"/>
                                          </p:stCondLst>
                                        </p:cTn>
                                        <p:tgtEl>
                                          <p:spTgt spid="3">
                                            <p:txEl>
                                              <p:pRg st="0" end="0"/>
                                            </p:txEl>
                                          </p:spTgt>
                                        </p:tgtEl>
                                        <p:attrNameLst>
                                          <p:attrName>style.visibility</p:attrName>
                                        </p:attrNameLst>
                                      </p:cBhvr>
                                      <p:to>
                                        <p:strVal val="visible"/>
                                      </p:to>
                                    </p:set>
                                    <p:animEffect transition="in" filter="barn(inVertical)">
                                      <p:cBhvr>
                                        <p:cTn id="25" dur="500"/>
                                        <p:tgtEl>
                                          <p:spTgt spid="3">
                                            <p:txEl>
                                              <p:pRg st="0" end="0"/>
                                            </p:txEl>
                                          </p:spTgt>
                                        </p:tgtEl>
                                      </p:cBhvr>
                                    </p:animEffect>
                                  </p:childTnLst>
                                </p:cTn>
                              </p:par>
                              <p:par>
                                <p:cTn id="26" presetID="16" presetClass="entr" presetSubtype="21" fill="hold" nodeType="withEffect">
                                  <p:stCondLst>
                                    <p:cond delay="0"/>
                                  </p:stCondLst>
                                  <p:childTnLst>
                                    <p:set>
                                      <p:cBhvr>
                                        <p:cTn id="27" dur="1" fill="hold">
                                          <p:stCondLst>
                                            <p:cond delay="0"/>
                                          </p:stCondLst>
                                        </p:cTn>
                                        <p:tgtEl>
                                          <p:spTgt spid="3">
                                            <p:txEl>
                                              <p:pRg st="1" end="1"/>
                                            </p:txEl>
                                          </p:spTgt>
                                        </p:tgtEl>
                                        <p:attrNameLst>
                                          <p:attrName>style.visibility</p:attrName>
                                        </p:attrNameLst>
                                      </p:cBhvr>
                                      <p:to>
                                        <p:strVal val="visible"/>
                                      </p:to>
                                    </p:set>
                                    <p:animEffect transition="in" filter="barn(inVertical)">
                                      <p:cBhvr>
                                        <p:cTn id="28" dur="500"/>
                                        <p:tgtEl>
                                          <p:spTgt spid="3">
                                            <p:txEl>
                                              <p:pRg st="1" end="1"/>
                                            </p:txEl>
                                          </p:spTgt>
                                        </p:tgtEl>
                                      </p:cBhvr>
                                    </p:animEffect>
                                  </p:childTnLst>
                                </p:cTn>
                              </p:par>
                              <p:par>
                                <p:cTn id="29" presetID="16" presetClass="entr" presetSubtype="21" fill="hold" nodeType="withEffect">
                                  <p:stCondLst>
                                    <p:cond delay="0"/>
                                  </p:stCondLst>
                                  <p:childTnLst>
                                    <p:set>
                                      <p:cBhvr>
                                        <p:cTn id="30" dur="1" fill="hold">
                                          <p:stCondLst>
                                            <p:cond delay="0"/>
                                          </p:stCondLst>
                                        </p:cTn>
                                        <p:tgtEl>
                                          <p:spTgt spid="3">
                                            <p:txEl>
                                              <p:pRg st="2" end="2"/>
                                            </p:txEl>
                                          </p:spTgt>
                                        </p:tgtEl>
                                        <p:attrNameLst>
                                          <p:attrName>style.visibility</p:attrName>
                                        </p:attrNameLst>
                                      </p:cBhvr>
                                      <p:to>
                                        <p:strVal val="visible"/>
                                      </p:to>
                                    </p:set>
                                    <p:animEffect transition="in" filter="barn(inVertical)">
                                      <p:cBhvr>
                                        <p:cTn id="31" dur="500"/>
                                        <p:tgtEl>
                                          <p:spTgt spid="3">
                                            <p:txEl>
                                              <p:pRg st="2" end="2"/>
                                            </p:txEl>
                                          </p:spTgt>
                                        </p:tgtEl>
                                      </p:cBhvr>
                                    </p:animEffect>
                                  </p:childTnLst>
                                </p:cTn>
                              </p:par>
                              <p:par>
                                <p:cTn id="32" presetID="16" presetClass="entr" presetSubtype="21" fill="hold" nodeType="withEffect">
                                  <p:stCondLst>
                                    <p:cond delay="0"/>
                                  </p:stCondLst>
                                  <p:childTnLst>
                                    <p:set>
                                      <p:cBhvr>
                                        <p:cTn id="33" dur="1" fill="hold">
                                          <p:stCondLst>
                                            <p:cond delay="0"/>
                                          </p:stCondLst>
                                        </p:cTn>
                                        <p:tgtEl>
                                          <p:spTgt spid="3">
                                            <p:txEl>
                                              <p:pRg st="3" end="3"/>
                                            </p:txEl>
                                          </p:spTgt>
                                        </p:tgtEl>
                                        <p:attrNameLst>
                                          <p:attrName>style.visibility</p:attrName>
                                        </p:attrNameLst>
                                      </p:cBhvr>
                                      <p:to>
                                        <p:strVal val="visible"/>
                                      </p:to>
                                    </p:set>
                                    <p:animEffect transition="in" filter="barn(inVertical)">
                                      <p:cBhvr>
                                        <p:cTn id="34" dur="500"/>
                                        <p:tgtEl>
                                          <p:spTgt spid="3">
                                            <p:txEl>
                                              <p:pRg st="3" end="3"/>
                                            </p:txEl>
                                          </p:spTgt>
                                        </p:tgtEl>
                                      </p:cBhvr>
                                    </p:animEffect>
                                  </p:childTnLst>
                                </p:cTn>
                              </p:par>
                              <p:par>
                                <p:cTn id="35" presetID="16" presetClass="entr" presetSubtype="21" fill="hold" nodeType="with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Effect transition="in" filter="barn(inVertical)">
                                      <p:cBhvr>
                                        <p:cTn id="37" dur="500"/>
                                        <p:tgtEl>
                                          <p:spTgt spid="3">
                                            <p:txEl>
                                              <p:pRg st="4" end="4"/>
                                            </p:txEl>
                                          </p:spTgt>
                                        </p:tgtEl>
                                      </p:cBhvr>
                                    </p:animEffect>
                                  </p:childTnLst>
                                </p:cTn>
                              </p:par>
                              <p:par>
                                <p:cTn id="38" presetID="16" presetClass="entr" presetSubtype="21" fill="hold" nodeType="withEffect">
                                  <p:stCondLst>
                                    <p:cond delay="0"/>
                                  </p:stCondLst>
                                  <p:childTnLst>
                                    <p:set>
                                      <p:cBhvr>
                                        <p:cTn id="39" dur="1" fill="hold">
                                          <p:stCondLst>
                                            <p:cond delay="0"/>
                                          </p:stCondLst>
                                        </p:cTn>
                                        <p:tgtEl>
                                          <p:spTgt spid="3">
                                            <p:txEl>
                                              <p:pRg st="5" end="5"/>
                                            </p:txEl>
                                          </p:spTgt>
                                        </p:tgtEl>
                                        <p:attrNameLst>
                                          <p:attrName>style.visibility</p:attrName>
                                        </p:attrNameLst>
                                      </p:cBhvr>
                                      <p:to>
                                        <p:strVal val="visible"/>
                                      </p:to>
                                    </p:set>
                                    <p:animEffect transition="in" filter="barn(inVertical)">
                                      <p:cBhvr>
                                        <p:cTn id="40" dur="500"/>
                                        <p:tgtEl>
                                          <p:spTgt spid="3">
                                            <p:txEl>
                                              <p:pRg st="5" end="5"/>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16" presetClass="entr" presetSubtype="21" fill="hold" grpId="0" nodeType="clickEffect">
                                  <p:stCondLst>
                                    <p:cond delay="0"/>
                                  </p:stCondLst>
                                  <p:childTnLst>
                                    <p:set>
                                      <p:cBhvr>
                                        <p:cTn id="44" dur="1" fill="hold">
                                          <p:stCondLst>
                                            <p:cond delay="0"/>
                                          </p:stCondLst>
                                        </p:cTn>
                                        <p:tgtEl>
                                          <p:spTgt spid="3"/>
                                        </p:tgtEl>
                                        <p:attrNameLst>
                                          <p:attrName>style.visibility</p:attrName>
                                        </p:attrNameLst>
                                      </p:cBhvr>
                                      <p:to>
                                        <p:strVal val="visible"/>
                                      </p:to>
                                    </p:set>
                                    <p:animEffect transition="in" filter="barn(inVertical)">
                                      <p:cBhvr>
                                        <p:cTn id="45" dur="1500"/>
                                        <p:tgtEl>
                                          <p:spTgt spid="3"/>
                                        </p:tgtEl>
                                      </p:cBhvr>
                                    </p:animEffect>
                                  </p:childTnLst>
                                </p:cTn>
                              </p:par>
                            </p:childTnLst>
                          </p:cTn>
                        </p:par>
                      </p:childTnLst>
                    </p:cTn>
                  </p:par>
                  <p:par>
                    <p:cTn id="46" fill="hold">
                      <p:stCondLst>
                        <p:cond delay="indefinite"/>
                      </p:stCondLst>
                      <p:childTnLst>
                        <p:par>
                          <p:cTn id="47" fill="hold">
                            <p:stCondLst>
                              <p:cond delay="0"/>
                            </p:stCondLst>
                            <p:childTnLst>
                              <p:par>
                                <p:cTn id="48" presetID="22" presetClass="entr" presetSubtype="4" fill="hold" nodeType="clickEffect">
                                  <p:stCondLst>
                                    <p:cond delay="0"/>
                                  </p:stCondLst>
                                  <p:childTnLst>
                                    <p:set>
                                      <p:cBhvr>
                                        <p:cTn id="49" dur="1" fill="hold">
                                          <p:stCondLst>
                                            <p:cond delay="0"/>
                                          </p:stCondLst>
                                        </p:cTn>
                                        <p:tgtEl>
                                          <p:spTgt spid="3">
                                            <p:txEl>
                                              <p:pRg st="6" end="6"/>
                                            </p:txEl>
                                          </p:spTgt>
                                        </p:tgtEl>
                                        <p:attrNameLst>
                                          <p:attrName>style.visibility</p:attrName>
                                        </p:attrNameLst>
                                      </p:cBhvr>
                                      <p:to>
                                        <p:strVal val="visible"/>
                                      </p:to>
                                    </p:set>
                                    <p:animEffect transition="in" filter="wipe(down)">
                                      <p:cBhvr>
                                        <p:cTn id="50" dur="500"/>
                                        <p:tgtEl>
                                          <p:spTgt spid="3">
                                            <p:txEl>
                                              <p:pRg st="6" end="6"/>
                                            </p:txEl>
                                          </p:spTgt>
                                        </p:tgtEl>
                                      </p:cBhvr>
                                    </p:animEffect>
                                  </p:childTnLst>
                                </p:cTn>
                              </p:par>
                              <p:par>
                                <p:cTn id="51" presetID="22" presetClass="entr" presetSubtype="4" fill="hold" nodeType="withEffect">
                                  <p:stCondLst>
                                    <p:cond delay="0"/>
                                  </p:stCondLst>
                                  <p:childTnLst>
                                    <p:set>
                                      <p:cBhvr>
                                        <p:cTn id="52" dur="1" fill="hold">
                                          <p:stCondLst>
                                            <p:cond delay="0"/>
                                          </p:stCondLst>
                                        </p:cTn>
                                        <p:tgtEl>
                                          <p:spTgt spid="3">
                                            <p:txEl>
                                              <p:pRg st="7" end="7"/>
                                            </p:txEl>
                                          </p:spTgt>
                                        </p:tgtEl>
                                        <p:attrNameLst>
                                          <p:attrName>style.visibility</p:attrName>
                                        </p:attrNameLst>
                                      </p:cBhvr>
                                      <p:to>
                                        <p:strVal val="visible"/>
                                      </p:to>
                                    </p:set>
                                    <p:animEffect transition="in" filter="wipe(down)">
                                      <p:cBhvr>
                                        <p:cTn id="53" dur="500"/>
                                        <p:tgtEl>
                                          <p:spTgt spid="3">
                                            <p:txEl>
                                              <p:pRg st="7" end="7"/>
                                            </p:txEl>
                                          </p:spTgt>
                                        </p:tgtEl>
                                      </p:cBhvr>
                                    </p:animEffect>
                                  </p:childTnLst>
                                </p:cTn>
                              </p:par>
                            </p:childTnLst>
                          </p:cTn>
                        </p:par>
                      </p:childTnLst>
                    </p:cTn>
                  </p:par>
                  <p:par>
                    <p:cTn id="54" fill="hold">
                      <p:stCondLst>
                        <p:cond delay="indefinite"/>
                      </p:stCondLst>
                      <p:childTnLst>
                        <p:par>
                          <p:cTn id="55" fill="hold">
                            <p:stCondLst>
                              <p:cond delay="0"/>
                            </p:stCondLst>
                            <p:childTnLst>
                              <p:par>
                                <p:cTn id="56" presetID="45" presetClass="entr" presetSubtype="0" fill="hold" nodeType="clickEffect">
                                  <p:stCondLst>
                                    <p:cond delay="0"/>
                                  </p:stCondLst>
                                  <p:childTnLst>
                                    <p:set>
                                      <p:cBhvr>
                                        <p:cTn id="57" dur="1" fill="hold">
                                          <p:stCondLst>
                                            <p:cond delay="0"/>
                                          </p:stCondLst>
                                        </p:cTn>
                                        <p:tgtEl>
                                          <p:spTgt spid="3">
                                            <p:txEl>
                                              <p:pRg st="8" end="8"/>
                                            </p:txEl>
                                          </p:spTgt>
                                        </p:tgtEl>
                                        <p:attrNameLst>
                                          <p:attrName>style.visibility</p:attrName>
                                        </p:attrNameLst>
                                      </p:cBhvr>
                                      <p:to>
                                        <p:strVal val="visible"/>
                                      </p:to>
                                    </p:set>
                                    <p:animEffect transition="in" filter="fade">
                                      <p:cBhvr>
                                        <p:cTn id="58" dur="2000"/>
                                        <p:tgtEl>
                                          <p:spTgt spid="3">
                                            <p:txEl>
                                              <p:pRg st="8" end="8"/>
                                            </p:txEl>
                                          </p:spTgt>
                                        </p:tgtEl>
                                      </p:cBhvr>
                                    </p:animEffect>
                                    <p:anim calcmode="lin" valueType="num">
                                      <p:cBhvr>
                                        <p:cTn id="59" dur="2000" fill="hold"/>
                                        <p:tgtEl>
                                          <p:spTgt spid="3">
                                            <p:txEl>
                                              <p:pRg st="8" end="8"/>
                                            </p:txEl>
                                          </p:spTgt>
                                        </p:tgtEl>
                                        <p:attrNameLst>
                                          <p:attrName>ppt_w</p:attrName>
                                        </p:attrNameLst>
                                      </p:cBhvr>
                                      <p:tavLst>
                                        <p:tav tm="0" fmla="#ppt_w*sin(2.5*pi*$)">
                                          <p:val>
                                            <p:fltVal val="0"/>
                                          </p:val>
                                        </p:tav>
                                        <p:tav tm="100000">
                                          <p:val>
                                            <p:fltVal val="1"/>
                                          </p:val>
                                        </p:tav>
                                      </p:tavLst>
                                    </p:anim>
                                    <p:anim calcmode="lin" valueType="num">
                                      <p:cBhvr>
                                        <p:cTn id="60" dur="2000" fill="hold"/>
                                        <p:tgtEl>
                                          <p:spTgt spid="3">
                                            <p:txEl>
                                              <p:pRg st="8" end="8"/>
                                            </p:txEl>
                                          </p:spTgt>
                                        </p:tgtEl>
                                        <p:attrNameLst>
                                          <p:attrName>ppt_h</p:attrName>
                                        </p:attrNameLst>
                                      </p:cBhvr>
                                      <p:tavLst>
                                        <p:tav tm="0">
                                          <p:val>
                                            <p:strVal val="#ppt_h"/>
                                          </p:val>
                                        </p:tav>
                                        <p:tav tm="100000">
                                          <p:val>
                                            <p:strVal val="#ppt_h"/>
                                          </p:val>
                                        </p:tav>
                                      </p:tavLst>
                                    </p:anim>
                                  </p:childTnLst>
                                </p:cTn>
                              </p:par>
                              <p:par>
                                <p:cTn id="61" presetID="45" presetClass="entr" presetSubtype="0" fill="hold" nodeType="withEffect">
                                  <p:stCondLst>
                                    <p:cond delay="0"/>
                                  </p:stCondLst>
                                  <p:childTnLst>
                                    <p:set>
                                      <p:cBhvr>
                                        <p:cTn id="62" dur="1" fill="hold">
                                          <p:stCondLst>
                                            <p:cond delay="0"/>
                                          </p:stCondLst>
                                        </p:cTn>
                                        <p:tgtEl>
                                          <p:spTgt spid="3">
                                            <p:txEl>
                                              <p:pRg st="9" end="9"/>
                                            </p:txEl>
                                          </p:spTgt>
                                        </p:tgtEl>
                                        <p:attrNameLst>
                                          <p:attrName>style.visibility</p:attrName>
                                        </p:attrNameLst>
                                      </p:cBhvr>
                                      <p:to>
                                        <p:strVal val="visible"/>
                                      </p:to>
                                    </p:set>
                                    <p:animEffect transition="in" filter="fade">
                                      <p:cBhvr>
                                        <p:cTn id="63" dur="2000"/>
                                        <p:tgtEl>
                                          <p:spTgt spid="3">
                                            <p:txEl>
                                              <p:pRg st="9" end="9"/>
                                            </p:txEl>
                                          </p:spTgt>
                                        </p:tgtEl>
                                      </p:cBhvr>
                                    </p:animEffect>
                                    <p:anim calcmode="lin" valueType="num">
                                      <p:cBhvr>
                                        <p:cTn id="64" dur="2000" fill="hold"/>
                                        <p:tgtEl>
                                          <p:spTgt spid="3">
                                            <p:txEl>
                                              <p:pRg st="9" end="9"/>
                                            </p:txEl>
                                          </p:spTgt>
                                        </p:tgtEl>
                                        <p:attrNameLst>
                                          <p:attrName>ppt_w</p:attrName>
                                        </p:attrNameLst>
                                      </p:cBhvr>
                                      <p:tavLst>
                                        <p:tav tm="0" fmla="#ppt_w*sin(2.5*pi*$)">
                                          <p:val>
                                            <p:fltVal val="0"/>
                                          </p:val>
                                        </p:tav>
                                        <p:tav tm="100000">
                                          <p:val>
                                            <p:fltVal val="1"/>
                                          </p:val>
                                        </p:tav>
                                      </p:tavLst>
                                    </p:anim>
                                    <p:anim calcmode="lin" valueType="num">
                                      <p:cBhvr>
                                        <p:cTn id="65" dur="2000" fill="hold"/>
                                        <p:tgtEl>
                                          <p:spTgt spid="3">
                                            <p:txEl>
                                              <p:pRg st="9" end="9"/>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0" y="-479619"/>
            <a:ext cx="9230412" cy="959237"/>
          </a:xfrm>
          <a:prstGeom prst="rect">
            <a:avLst/>
          </a:prstGeom>
        </p:spPr>
        <p:txBody>
          <a:bodyPr wrap="none">
            <a:spAutoFit/>
          </a:bodyPr>
          <a:lstStyle/>
          <a:p>
            <a:pPr>
              <a:spcAft>
                <a:spcPts val="1000"/>
              </a:spcAft>
            </a:pPr>
            <a:r>
              <a:rPr lang="fr-FR" sz="2400" b="1" i="1" dirty="0">
                <a:solidFill>
                  <a:srgbClr val="C00000"/>
                </a:solidFill>
                <a:latin typeface="Times New Roman"/>
                <a:ea typeface="Calibri"/>
                <a:cs typeface="Arial"/>
              </a:rPr>
              <a:t>La Déclaration universelle sur la bioéthique et les droits de l’homme de</a:t>
            </a:r>
          </a:p>
          <a:p>
            <a:pPr>
              <a:spcAft>
                <a:spcPts val="1000"/>
              </a:spcAft>
            </a:pPr>
            <a:r>
              <a:rPr lang="fr-FR" sz="2400" b="1" i="1" dirty="0">
                <a:solidFill>
                  <a:srgbClr val="C00000"/>
                </a:solidFill>
                <a:latin typeface="Times New Roman"/>
                <a:ea typeface="Calibri"/>
                <a:cs typeface="Arial"/>
              </a:rPr>
              <a:t>l’UNESCO</a:t>
            </a:r>
            <a:endParaRPr lang="fr-FR" sz="2400" b="1" i="1" dirty="0">
              <a:solidFill>
                <a:srgbClr val="C00000"/>
              </a:solidFill>
              <a:ea typeface="Calibri"/>
              <a:cs typeface="Arial"/>
            </a:endParaRPr>
          </a:p>
        </p:txBody>
      </p:sp>
      <p:sp>
        <p:nvSpPr>
          <p:cNvPr id="3" name="Rectangle 2"/>
          <p:cNvSpPr/>
          <p:nvPr/>
        </p:nvSpPr>
        <p:spPr>
          <a:xfrm>
            <a:off x="1511766" y="167450"/>
            <a:ext cx="9242647" cy="6690550"/>
          </a:xfrm>
          <a:prstGeom prst="rect">
            <a:avLst/>
          </a:prstGeom>
        </p:spPr>
        <p:txBody>
          <a:bodyPr wrap="square">
            <a:spAutoFit/>
          </a:bodyPr>
          <a:lstStyle/>
          <a:p>
            <a:pPr algn="just">
              <a:lnSpc>
                <a:spcPct val="150000"/>
              </a:lnSpc>
            </a:pPr>
            <a:r>
              <a:rPr lang="fr-FR" dirty="0">
                <a:latin typeface="Times New Roman"/>
                <a:ea typeface="Times New Roman"/>
              </a:rPr>
              <a:t>  </a:t>
            </a:r>
            <a:r>
              <a:rPr lang="fr-FR" b="1" dirty="0">
                <a:solidFill>
                  <a:srgbClr val="FF0000"/>
                </a:solidFill>
                <a:latin typeface="Times New Roman"/>
                <a:ea typeface="Times New Roman"/>
              </a:rPr>
              <a:t>Article 5 – Autonomie et responsabilité individuelle</a:t>
            </a:r>
          </a:p>
          <a:p>
            <a:pPr algn="just">
              <a:lnSpc>
                <a:spcPct val="150000"/>
              </a:lnSpc>
            </a:pPr>
            <a:r>
              <a:rPr lang="fr-FR" dirty="0">
                <a:latin typeface="Times New Roman"/>
                <a:ea typeface="Times New Roman"/>
              </a:rPr>
              <a:t>L’autonomie des personnes pour ce qui est de prendre des décisions, tout en en assumant la </a:t>
            </a:r>
          </a:p>
          <a:p>
            <a:pPr algn="just">
              <a:lnSpc>
                <a:spcPct val="150000"/>
              </a:lnSpc>
            </a:pPr>
            <a:r>
              <a:rPr lang="fr-FR" dirty="0">
                <a:latin typeface="Times New Roman"/>
                <a:ea typeface="Times New Roman"/>
              </a:rPr>
              <a:t>responsabilité et en respectant l’autonomie d’autrui, doit être respectée. Pour les personnes </a:t>
            </a:r>
          </a:p>
          <a:p>
            <a:pPr algn="just">
              <a:lnSpc>
                <a:spcPct val="150000"/>
              </a:lnSpc>
            </a:pPr>
            <a:r>
              <a:rPr lang="fr-FR" dirty="0">
                <a:latin typeface="Times New Roman"/>
                <a:ea typeface="Times New Roman"/>
              </a:rPr>
              <a:t>incapables d’exercer leur autonomie, des mesures particulières doivent être prises pour protéger </a:t>
            </a:r>
          </a:p>
          <a:p>
            <a:pPr algn="just">
              <a:lnSpc>
                <a:spcPct val="150000"/>
              </a:lnSpc>
            </a:pPr>
            <a:r>
              <a:rPr lang="fr-FR" dirty="0">
                <a:latin typeface="Times New Roman"/>
                <a:ea typeface="Times New Roman"/>
              </a:rPr>
              <a:t>leurs droits et intérêts. </a:t>
            </a:r>
          </a:p>
          <a:p>
            <a:pPr algn="just">
              <a:lnSpc>
                <a:spcPct val="150000"/>
              </a:lnSpc>
            </a:pPr>
            <a:r>
              <a:rPr lang="fr-FR" b="1" dirty="0">
                <a:solidFill>
                  <a:srgbClr val="FF0000"/>
                </a:solidFill>
                <a:latin typeface="Times New Roman"/>
                <a:ea typeface="Times New Roman"/>
              </a:rPr>
              <a:t>Article 6 – Consentement</a:t>
            </a:r>
          </a:p>
          <a:p>
            <a:pPr algn="just">
              <a:lnSpc>
                <a:spcPct val="150000"/>
              </a:lnSpc>
            </a:pPr>
            <a:r>
              <a:rPr lang="fr-FR" dirty="0">
                <a:latin typeface="Times New Roman" panose="02020603050405020304" pitchFamily="18" charset="0"/>
                <a:cs typeface="Times New Roman" panose="02020603050405020304" pitchFamily="18" charset="0"/>
              </a:rPr>
              <a:t>1.Toute intervention médicale de caractère préventif, diagnostique ou thérapeutique ne </a:t>
            </a:r>
          </a:p>
          <a:p>
            <a:pPr algn="just">
              <a:lnSpc>
                <a:spcPct val="150000"/>
              </a:lnSpc>
            </a:pPr>
            <a:r>
              <a:rPr lang="fr-FR" dirty="0">
                <a:latin typeface="Times New Roman" panose="02020603050405020304" pitchFamily="18" charset="0"/>
                <a:cs typeface="Times New Roman" panose="02020603050405020304" pitchFamily="18" charset="0"/>
              </a:rPr>
              <a:t>doit être mise en œuvre qu’avec le consentement préalable, libre et éclairé de la personne concernée, fondé sur des informations suffisantes. Le cas échéant, le consentement devrait être exprès et la personne concernée peut le retirer à tout moment et pour toute raison sans qu’il en résulte pour elle aucun désavantage ni préjudice.</a:t>
            </a:r>
          </a:p>
          <a:p>
            <a:pPr algn="just">
              <a:lnSpc>
                <a:spcPct val="150000"/>
              </a:lnSpc>
            </a:pPr>
            <a:r>
              <a:rPr lang="fr-FR" dirty="0">
                <a:latin typeface="Times New Roman" panose="02020603050405020304" pitchFamily="18" charset="0"/>
                <a:cs typeface="Times New Roman" panose="02020603050405020304" pitchFamily="18" charset="0"/>
              </a:rPr>
              <a:t>2. Des recherches scientifiques ne devraient être menées qu’avec le consentement préalable, libre, exprès et éclairé de la personne concernée. L’information devrait être suffisante, fournie sous une forme compréhensible et indiquer les modalités de retrait du consentement. La personne concernée peut retirer son consentement à tout moment et pour toute raison sans qu’il en résulte pour elle aucun désavantage ni préjudice.</a:t>
            </a:r>
          </a:p>
        </p:txBody>
      </p:sp>
    </p:spTree>
    <p:extLst>
      <p:ext uri="{BB962C8B-B14F-4D97-AF65-F5344CB8AC3E}">
        <p14:creationId xmlns:p14="http://schemas.microsoft.com/office/powerpoint/2010/main" val="30126808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16" presetClass="entr" presetSubtype="21" fill="hold" grpId="0" nodeType="clickEffect">
                                  <p:stCondLst>
                                    <p:cond delay="0"/>
                                  </p:stCondLst>
                                  <p:childTnLst>
                                    <p:set>
                                      <p:cBhvr>
                                        <p:cTn id="24" dur="1" fill="hold">
                                          <p:stCondLst>
                                            <p:cond delay="0"/>
                                          </p:stCondLst>
                                        </p:cTn>
                                        <p:tgtEl>
                                          <p:spTgt spid="3"/>
                                        </p:tgtEl>
                                        <p:attrNameLst>
                                          <p:attrName>style.visibility</p:attrName>
                                        </p:attrNameLst>
                                      </p:cBhvr>
                                      <p:to>
                                        <p:strVal val="visible"/>
                                      </p:to>
                                    </p:set>
                                    <p:animEffect transition="in" filter="barn(inVertical)">
                                      <p:cBhvr>
                                        <p:cTn id="25" dur="500"/>
                                        <p:tgtEl>
                                          <p:spTgt spid="3"/>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4" fill="hold" nodeType="clickEffect">
                                  <p:stCondLst>
                                    <p:cond delay="0"/>
                                  </p:stCondLst>
                                  <p:childTnLst>
                                    <p:set>
                                      <p:cBhvr>
                                        <p:cTn id="29" dur="1" fill="hold">
                                          <p:stCondLst>
                                            <p:cond delay="0"/>
                                          </p:stCondLst>
                                        </p:cTn>
                                        <p:tgtEl>
                                          <p:spTgt spid="3">
                                            <p:txEl>
                                              <p:pRg st="0" end="0"/>
                                            </p:txEl>
                                          </p:spTgt>
                                        </p:tgtEl>
                                        <p:attrNameLst>
                                          <p:attrName>style.visibility</p:attrName>
                                        </p:attrNameLst>
                                      </p:cBhvr>
                                      <p:to>
                                        <p:strVal val="visible"/>
                                      </p:to>
                                    </p:set>
                                    <p:animEffect transition="in" filter="wipe(down)">
                                      <p:cBhvr>
                                        <p:cTn id="30" dur="500"/>
                                        <p:tgtEl>
                                          <p:spTgt spid="3">
                                            <p:txEl>
                                              <p:pRg st="0" end="0"/>
                                            </p:txEl>
                                          </p:spTgt>
                                        </p:tgtEl>
                                      </p:cBhvr>
                                    </p:animEffect>
                                  </p:childTnLst>
                                </p:cTn>
                              </p:par>
                              <p:par>
                                <p:cTn id="31" presetID="22" presetClass="entr" presetSubtype="4" fill="hold" nodeType="withEffect">
                                  <p:stCondLst>
                                    <p:cond delay="0"/>
                                  </p:stCondLst>
                                  <p:childTnLst>
                                    <p:set>
                                      <p:cBhvr>
                                        <p:cTn id="32" dur="1" fill="hold">
                                          <p:stCondLst>
                                            <p:cond delay="0"/>
                                          </p:stCondLst>
                                        </p:cTn>
                                        <p:tgtEl>
                                          <p:spTgt spid="3">
                                            <p:txEl>
                                              <p:pRg st="1" end="1"/>
                                            </p:txEl>
                                          </p:spTgt>
                                        </p:tgtEl>
                                        <p:attrNameLst>
                                          <p:attrName>style.visibility</p:attrName>
                                        </p:attrNameLst>
                                      </p:cBhvr>
                                      <p:to>
                                        <p:strVal val="visible"/>
                                      </p:to>
                                    </p:set>
                                    <p:animEffect transition="in" filter="wipe(down)">
                                      <p:cBhvr>
                                        <p:cTn id="33" dur="500"/>
                                        <p:tgtEl>
                                          <p:spTgt spid="3">
                                            <p:txEl>
                                              <p:pRg st="1" end="1"/>
                                            </p:txEl>
                                          </p:spTgt>
                                        </p:tgtEl>
                                      </p:cBhvr>
                                    </p:animEffect>
                                  </p:childTnLst>
                                </p:cTn>
                              </p:par>
                              <p:par>
                                <p:cTn id="34" presetID="22" presetClass="entr" presetSubtype="4" fill="hold" nodeType="withEffect">
                                  <p:stCondLst>
                                    <p:cond delay="0"/>
                                  </p:stCondLst>
                                  <p:childTnLst>
                                    <p:set>
                                      <p:cBhvr>
                                        <p:cTn id="35" dur="1" fill="hold">
                                          <p:stCondLst>
                                            <p:cond delay="0"/>
                                          </p:stCondLst>
                                        </p:cTn>
                                        <p:tgtEl>
                                          <p:spTgt spid="3">
                                            <p:txEl>
                                              <p:pRg st="2" end="2"/>
                                            </p:txEl>
                                          </p:spTgt>
                                        </p:tgtEl>
                                        <p:attrNameLst>
                                          <p:attrName>style.visibility</p:attrName>
                                        </p:attrNameLst>
                                      </p:cBhvr>
                                      <p:to>
                                        <p:strVal val="visible"/>
                                      </p:to>
                                    </p:set>
                                    <p:animEffect transition="in" filter="wipe(down)">
                                      <p:cBhvr>
                                        <p:cTn id="36" dur="500"/>
                                        <p:tgtEl>
                                          <p:spTgt spid="3">
                                            <p:txEl>
                                              <p:pRg st="2" end="2"/>
                                            </p:txEl>
                                          </p:spTgt>
                                        </p:tgtEl>
                                      </p:cBhvr>
                                    </p:animEffect>
                                  </p:childTnLst>
                                </p:cTn>
                              </p:par>
                              <p:par>
                                <p:cTn id="37" presetID="22" presetClass="entr" presetSubtype="4" fill="hold" nodeType="withEffect">
                                  <p:stCondLst>
                                    <p:cond delay="0"/>
                                  </p:stCondLst>
                                  <p:childTnLst>
                                    <p:set>
                                      <p:cBhvr>
                                        <p:cTn id="38" dur="1" fill="hold">
                                          <p:stCondLst>
                                            <p:cond delay="0"/>
                                          </p:stCondLst>
                                        </p:cTn>
                                        <p:tgtEl>
                                          <p:spTgt spid="3">
                                            <p:txEl>
                                              <p:pRg st="3" end="3"/>
                                            </p:txEl>
                                          </p:spTgt>
                                        </p:tgtEl>
                                        <p:attrNameLst>
                                          <p:attrName>style.visibility</p:attrName>
                                        </p:attrNameLst>
                                      </p:cBhvr>
                                      <p:to>
                                        <p:strVal val="visible"/>
                                      </p:to>
                                    </p:set>
                                    <p:animEffect transition="in" filter="wipe(down)">
                                      <p:cBhvr>
                                        <p:cTn id="39" dur="500"/>
                                        <p:tgtEl>
                                          <p:spTgt spid="3">
                                            <p:txEl>
                                              <p:pRg st="3" end="3"/>
                                            </p:txEl>
                                          </p:spTgt>
                                        </p:tgtEl>
                                      </p:cBhvr>
                                    </p:animEffect>
                                  </p:childTnLst>
                                </p:cTn>
                              </p:par>
                              <p:par>
                                <p:cTn id="40" presetID="22" presetClass="entr" presetSubtype="4" fill="hold" nodeType="withEffect">
                                  <p:stCondLst>
                                    <p:cond delay="0"/>
                                  </p:stCondLst>
                                  <p:childTnLst>
                                    <p:set>
                                      <p:cBhvr>
                                        <p:cTn id="41" dur="1" fill="hold">
                                          <p:stCondLst>
                                            <p:cond delay="0"/>
                                          </p:stCondLst>
                                        </p:cTn>
                                        <p:tgtEl>
                                          <p:spTgt spid="3">
                                            <p:txEl>
                                              <p:pRg st="4" end="4"/>
                                            </p:txEl>
                                          </p:spTgt>
                                        </p:tgtEl>
                                        <p:attrNameLst>
                                          <p:attrName>style.visibility</p:attrName>
                                        </p:attrNameLst>
                                      </p:cBhvr>
                                      <p:to>
                                        <p:strVal val="visible"/>
                                      </p:to>
                                    </p:set>
                                    <p:animEffect transition="in" filter="wipe(down)">
                                      <p:cBhvr>
                                        <p:cTn id="42" dur="500"/>
                                        <p:tgtEl>
                                          <p:spTgt spid="3">
                                            <p:txEl>
                                              <p:pRg st="4" end="4"/>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3">
                                            <p:txEl>
                                              <p:pRg st="5" end="5"/>
                                            </p:txEl>
                                          </p:spTgt>
                                        </p:tgtEl>
                                        <p:attrNameLst>
                                          <p:attrName>style.visibility</p:attrName>
                                        </p:attrNameLst>
                                      </p:cBhvr>
                                      <p:to>
                                        <p:strVal val="visible"/>
                                      </p:to>
                                    </p:set>
                                    <p:animEffect transition="in" filter="fade">
                                      <p:cBhvr>
                                        <p:cTn id="47" dur="500"/>
                                        <p:tgtEl>
                                          <p:spTgt spid="3">
                                            <p:txEl>
                                              <p:pRg st="5" end="5"/>
                                            </p:txEl>
                                          </p:spTgt>
                                        </p:tgtEl>
                                      </p:cBhvr>
                                    </p:animEffect>
                                  </p:childTnLst>
                                </p:cTn>
                              </p:par>
                              <p:par>
                                <p:cTn id="48" presetID="10" presetClass="entr" presetSubtype="0" fill="hold" nodeType="withEffect">
                                  <p:stCondLst>
                                    <p:cond delay="0"/>
                                  </p:stCondLst>
                                  <p:childTnLst>
                                    <p:set>
                                      <p:cBhvr>
                                        <p:cTn id="49" dur="1" fill="hold">
                                          <p:stCondLst>
                                            <p:cond delay="0"/>
                                          </p:stCondLst>
                                        </p:cTn>
                                        <p:tgtEl>
                                          <p:spTgt spid="3">
                                            <p:txEl>
                                              <p:pRg st="6" end="6"/>
                                            </p:txEl>
                                          </p:spTgt>
                                        </p:tgtEl>
                                        <p:attrNameLst>
                                          <p:attrName>style.visibility</p:attrName>
                                        </p:attrNameLst>
                                      </p:cBhvr>
                                      <p:to>
                                        <p:strVal val="visible"/>
                                      </p:to>
                                    </p:set>
                                    <p:animEffect transition="in" filter="fade">
                                      <p:cBhvr>
                                        <p:cTn id="50" dur="500"/>
                                        <p:tgtEl>
                                          <p:spTgt spid="3">
                                            <p:txEl>
                                              <p:pRg st="6" end="6"/>
                                            </p:txEl>
                                          </p:spTgt>
                                        </p:tgtEl>
                                      </p:cBhvr>
                                    </p:animEffect>
                                  </p:childTnLst>
                                </p:cTn>
                              </p:par>
                              <p:par>
                                <p:cTn id="51" presetID="10" presetClass="entr" presetSubtype="0" fill="hold" nodeType="withEffect">
                                  <p:stCondLst>
                                    <p:cond delay="0"/>
                                  </p:stCondLst>
                                  <p:childTnLst>
                                    <p:set>
                                      <p:cBhvr>
                                        <p:cTn id="52" dur="1" fill="hold">
                                          <p:stCondLst>
                                            <p:cond delay="0"/>
                                          </p:stCondLst>
                                        </p:cTn>
                                        <p:tgtEl>
                                          <p:spTgt spid="3">
                                            <p:txEl>
                                              <p:pRg st="7" end="7"/>
                                            </p:txEl>
                                          </p:spTgt>
                                        </p:tgtEl>
                                        <p:attrNameLst>
                                          <p:attrName>style.visibility</p:attrName>
                                        </p:attrNameLst>
                                      </p:cBhvr>
                                      <p:to>
                                        <p:strVal val="visible"/>
                                      </p:to>
                                    </p:set>
                                    <p:animEffect transition="in" filter="fade">
                                      <p:cBhvr>
                                        <p:cTn id="53" dur="500"/>
                                        <p:tgtEl>
                                          <p:spTgt spid="3">
                                            <p:txEl>
                                              <p:pRg st="7" end="7"/>
                                            </p:txEl>
                                          </p:spTgt>
                                        </p:tgtEl>
                                      </p:cBhvr>
                                    </p:animEffect>
                                  </p:childTnLst>
                                </p:cTn>
                              </p:par>
                            </p:childTnLst>
                          </p:cTn>
                        </p:par>
                      </p:childTnLst>
                    </p:cTn>
                  </p:par>
                  <p:par>
                    <p:cTn id="54" fill="hold">
                      <p:stCondLst>
                        <p:cond delay="indefinite"/>
                      </p:stCondLst>
                      <p:childTnLst>
                        <p:par>
                          <p:cTn id="55" fill="hold">
                            <p:stCondLst>
                              <p:cond delay="0"/>
                            </p:stCondLst>
                            <p:childTnLst>
                              <p:par>
                                <p:cTn id="56" presetID="1" presetClass="entr" presetSubtype="0" fill="hold" nodeType="clickEffect">
                                  <p:stCondLst>
                                    <p:cond delay="0"/>
                                  </p:stCondLst>
                                  <p:childTnLst>
                                    <p:set>
                                      <p:cBhvr>
                                        <p:cTn id="57"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61624" y="-99392"/>
            <a:ext cx="9230412" cy="959237"/>
          </a:xfrm>
          <a:prstGeom prst="rect">
            <a:avLst/>
          </a:prstGeom>
        </p:spPr>
        <p:txBody>
          <a:bodyPr wrap="none">
            <a:spAutoFit/>
          </a:bodyPr>
          <a:lstStyle/>
          <a:p>
            <a:pPr>
              <a:spcAft>
                <a:spcPts val="1000"/>
              </a:spcAft>
            </a:pPr>
            <a:r>
              <a:rPr lang="fr-FR" sz="2400" b="1" i="1" dirty="0">
                <a:solidFill>
                  <a:srgbClr val="C00000"/>
                </a:solidFill>
                <a:latin typeface="Times New Roman"/>
                <a:ea typeface="Calibri"/>
                <a:cs typeface="Arial"/>
              </a:rPr>
              <a:t>La Déclaration universelle sur la bioéthique et les droits de l’homme de</a:t>
            </a:r>
          </a:p>
          <a:p>
            <a:pPr>
              <a:spcAft>
                <a:spcPts val="1000"/>
              </a:spcAft>
            </a:pPr>
            <a:r>
              <a:rPr lang="fr-FR" sz="2400" b="1" i="1" dirty="0">
                <a:solidFill>
                  <a:srgbClr val="C00000"/>
                </a:solidFill>
                <a:latin typeface="Times New Roman"/>
                <a:ea typeface="Calibri"/>
                <a:cs typeface="Arial"/>
              </a:rPr>
              <a:t>l’UNESCO</a:t>
            </a:r>
            <a:endParaRPr lang="fr-FR" sz="2400" b="1" i="1" dirty="0">
              <a:solidFill>
                <a:srgbClr val="C00000"/>
              </a:solidFill>
              <a:ea typeface="Calibri"/>
              <a:cs typeface="Arial"/>
            </a:endParaRPr>
          </a:p>
        </p:txBody>
      </p:sp>
      <p:sp>
        <p:nvSpPr>
          <p:cNvPr id="3" name="Rectangle 2"/>
          <p:cNvSpPr/>
          <p:nvPr/>
        </p:nvSpPr>
        <p:spPr>
          <a:xfrm>
            <a:off x="1474677" y="692697"/>
            <a:ext cx="9242647" cy="6275051"/>
          </a:xfrm>
          <a:prstGeom prst="rect">
            <a:avLst/>
          </a:prstGeom>
        </p:spPr>
        <p:txBody>
          <a:bodyPr wrap="square">
            <a:spAutoFit/>
          </a:bodyPr>
          <a:lstStyle/>
          <a:p>
            <a:pPr algn="just">
              <a:lnSpc>
                <a:spcPct val="150000"/>
              </a:lnSpc>
            </a:pPr>
            <a:r>
              <a:rPr lang="fr-FR" dirty="0">
                <a:latin typeface="Times New Roman"/>
                <a:ea typeface="Times New Roman"/>
              </a:rPr>
              <a:t>  </a:t>
            </a:r>
            <a:r>
              <a:rPr lang="fr-FR" b="1" dirty="0">
                <a:solidFill>
                  <a:srgbClr val="FF0000"/>
                </a:solidFill>
                <a:latin typeface="Times New Roman"/>
                <a:ea typeface="Times New Roman"/>
              </a:rPr>
              <a:t>Article 6 – Consentement</a:t>
            </a:r>
          </a:p>
          <a:p>
            <a:pPr algn="just">
              <a:lnSpc>
                <a:spcPct val="150000"/>
              </a:lnSpc>
            </a:pPr>
            <a:r>
              <a:rPr lang="fr-FR">
                <a:latin typeface="Times New Roman"/>
                <a:ea typeface="Times New Roman"/>
              </a:rPr>
              <a:t>Des </a:t>
            </a:r>
            <a:r>
              <a:rPr lang="fr-FR" dirty="0">
                <a:latin typeface="Times New Roman"/>
                <a:ea typeface="Times New Roman"/>
              </a:rPr>
              <a:t>exceptions à ce principe devraient n’être faites qu’en accord avec les normes éthiques et juridiques adoptées par les États et être compatibles avec les principes et dispositions énoncés dans la présente Déclaration, en particulier à l’article 27, et avec le droit international des droits de l’homme.</a:t>
            </a:r>
          </a:p>
          <a:p>
            <a:pPr algn="just">
              <a:lnSpc>
                <a:spcPct val="150000"/>
              </a:lnSpc>
            </a:pPr>
            <a:r>
              <a:rPr lang="fr-FR" dirty="0">
                <a:latin typeface="Times New Roman"/>
                <a:ea typeface="Times New Roman"/>
              </a:rPr>
              <a:t>3. Dans les cas pertinents de recherches menées sur un groupe de personnes ou une communauté, l’accord des représentants légaux du groupe ou de la communauté concernée peut devoir aussi être sollicité. En aucun cas, l’accord collectif ou le consentement d’un dirigeant de la communauté ou d’une autre autorité ne devrait se substituer au consentement éclairé de l’individu.</a:t>
            </a:r>
          </a:p>
          <a:p>
            <a:pPr algn="just">
              <a:lnSpc>
                <a:spcPct val="150000"/>
              </a:lnSpc>
            </a:pPr>
            <a:r>
              <a:rPr lang="fr-FR" b="1" dirty="0">
                <a:solidFill>
                  <a:srgbClr val="FF0000"/>
                </a:solidFill>
                <a:latin typeface="Times New Roman" panose="02020603050405020304" pitchFamily="18" charset="0"/>
                <a:cs typeface="Times New Roman" panose="02020603050405020304" pitchFamily="18" charset="0"/>
              </a:rPr>
              <a:t>Article 7 – Personnes incapables d’exprimer leur consentement</a:t>
            </a:r>
          </a:p>
          <a:p>
            <a:pPr algn="just">
              <a:lnSpc>
                <a:spcPct val="150000"/>
              </a:lnSpc>
            </a:pPr>
            <a:r>
              <a:rPr lang="fr-FR" dirty="0">
                <a:latin typeface="Times New Roman" panose="02020603050405020304" pitchFamily="18" charset="0"/>
                <a:cs typeface="Times New Roman" panose="02020603050405020304" pitchFamily="18" charset="0"/>
              </a:rPr>
              <a:t>En conformité avec le droit interne, une protection spéciale doit être accordée aux personnes </a:t>
            </a:r>
          </a:p>
          <a:p>
            <a:pPr algn="just">
              <a:lnSpc>
                <a:spcPct val="150000"/>
              </a:lnSpc>
            </a:pPr>
            <a:r>
              <a:rPr lang="fr-FR" dirty="0">
                <a:latin typeface="Times New Roman" panose="02020603050405020304" pitchFamily="18" charset="0"/>
                <a:cs typeface="Times New Roman" panose="02020603050405020304" pitchFamily="18" charset="0"/>
              </a:rPr>
              <a:t>qui sont incapables d’exprimer leur consentement :</a:t>
            </a:r>
          </a:p>
          <a:p>
            <a:pPr algn="just">
              <a:lnSpc>
                <a:spcPct val="150000"/>
              </a:lnSpc>
            </a:pPr>
            <a:r>
              <a:rPr lang="fr-FR" dirty="0">
                <a:latin typeface="Times New Roman" panose="02020603050405020304" pitchFamily="18" charset="0"/>
                <a:cs typeface="Times New Roman" panose="02020603050405020304" pitchFamily="18" charset="0"/>
              </a:rPr>
              <a:t>(a) l’autorisation d’une recherche ou d’une pratique médicale devrait être obtenue conformément à l’intérêt supérieur de la personne concernée et au droit interne. Cependant, la personne concernée devrait être associée dans toute la mesure du possible au processus de décision conduisant au</a:t>
            </a:r>
          </a:p>
        </p:txBody>
      </p:sp>
    </p:spTree>
    <p:extLst>
      <p:ext uri="{BB962C8B-B14F-4D97-AF65-F5344CB8AC3E}">
        <p14:creationId xmlns:p14="http://schemas.microsoft.com/office/powerpoint/2010/main" val="10861090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16" presetClass="entr" presetSubtype="21" fill="hold" grpId="0" nodeType="clickEffect">
                                  <p:stCondLst>
                                    <p:cond delay="0"/>
                                  </p:stCondLst>
                                  <p:childTnLst>
                                    <p:set>
                                      <p:cBhvr>
                                        <p:cTn id="24" dur="1" fill="hold">
                                          <p:stCondLst>
                                            <p:cond delay="0"/>
                                          </p:stCondLst>
                                        </p:cTn>
                                        <p:tgtEl>
                                          <p:spTgt spid="3"/>
                                        </p:tgtEl>
                                        <p:attrNameLst>
                                          <p:attrName>style.visibility</p:attrName>
                                        </p:attrNameLst>
                                      </p:cBhvr>
                                      <p:to>
                                        <p:strVal val="visible"/>
                                      </p:to>
                                    </p:set>
                                    <p:animEffect transition="in" filter="barn(inVertical)">
                                      <p:cBhvr>
                                        <p:cTn id="25" dur="500"/>
                                        <p:tgtEl>
                                          <p:spTgt spid="3"/>
                                        </p:tgtEl>
                                      </p:cBhvr>
                                    </p:animEffect>
                                  </p:childTnLst>
                                </p:cTn>
                              </p:par>
                            </p:childTnLst>
                          </p:cTn>
                        </p:par>
                      </p:childTnLst>
                    </p:cTn>
                  </p:par>
                  <p:par>
                    <p:cTn id="26" fill="hold">
                      <p:stCondLst>
                        <p:cond delay="indefinite"/>
                      </p:stCondLst>
                      <p:childTnLst>
                        <p:par>
                          <p:cTn id="27" fill="hold">
                            <p:stCondLst>
                              <p:cond delay="0"/>
                            </p:stCondLst>
                            <p:childTnLst>
                              <p:par>
                                <p:cTn id="28" presetID="31" presetClass="entr" presetSubtype="0" fill="hold" nodeType="clickEffect">
                                  <p:stCondLst>
                                    <p:cond delay="0"/>
                                  </p:stCondLst>
                                  <p:childTnLst>
                                    <p:set>
                                      <p:cBhvr>
                                        <p:cTn id="29" dur="1" fill="hold">
                                          <p:stCondLst>
                                            <p:cond delay="0"/>
                                          </p:stCondLst>
                                        </p:cTn>
                                        <p:tgtEl>
                                          <p:spTgt spid="3">
                                            <p:txEl>
                                              <p:pRg st="0" end="0"/>
                                            </p:txEl>
                                          </p:spTgt>
                                        </p:tgtEl>
                                        <p:attrNameLst>
                                          <p:attrName>style.visibility</p:attrName>
                                        </p:attrNameLst>
                                      </p:cBhvr>
                                      <p:to>
                                        <p:strVal val="visible"/>
                                      </p:to>
                                    </p:set>
                                    <p:anim calcmode="lin" valueType="num">
                                      <p:cBhvr>
                                        <p:cTn id="30"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31"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32"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33" dur="1000"/>
                                        <p:tgtEl>
                                          <p:spTgt spid="3">
                                            <p:txEl>
                                              <p:pRg st="0" end="0"/>
                                            </p:txEl>
                                          </p:spTgt>
                                        </p:tgtEl>
                                      </p:cBhvr>
                                    </p:animEffect>
                                  </p:childTnLst>
                                </p:cTn>
                              </p:par>
                              <p:par>
                                <p:cTn id="34" presetID="31" presetClass="entr" presetSubtype="0" fill="hold" nodeType="withEffect">
                                  <p:stCondLst>
                                    <p:cond delay="0"/>
                                  </p:stCondLst>
                                  <p:childTnLst>
                                    <p:set>
                                      <p:cBhvr>
                                        <p:cTn id="35" dur="1" fill="hold">
                                          <p:stCondLst>
                                            <p:cond delay="0"/>
                                          </p:stCondLst>
                                        </p:cTn>
                                        <p:tgtEl>
                                          <p:spTgt spid="3">
                                            <p:txEl>
                                              <p:pRg st="1" end="1"/>
                                            </p:txEl>
                                          </p:spTgt>
                                        </p:tgtEl>
                                        <p:attrNameLst>
                                          <p:attrName>style.visibility</p:attrName>
                                        </p:attrNameLst>
                                      </p:cBhvr>
                                      <p:to>
                                        <p:strVal val="visible"/>
                                      </p:to>
                                    </p:set>
                                    <p:anim calcmode="lin" valueType="num">
                                      <p:cBhvr>
                                        <p:cTn id="36"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37"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38"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39" dur="1000"/>
                                        <p:tgtEl>
                                          <p:spTgt spid="3">
                                            <p:txEl>
                                              <p:pRg st="1" end="1"/>
                                            </p:txEl>
                                          </p:spTgt>
                                        </p:tgtEl>
                                      </p:cBhvr>
                                    </p:animEffect>
                                  </p:childTnLst>
                                </p:cTn>
                              </p:par>
                              <p:par>
                                <p:cTn id="40" presetID="31" presetClass="entr" presetSubtype="0" fill="hold" nodeType="withEffect">
                                  <p:stCondLst>
                                    <p:cond delay="0"/>
                                  </p:stCondLst>
                                  <p:childTnLst>
                                    <p:set>
                                      <p:cBhvr>
                                        <p:cTn id="41" dur="1" fill="hold">
                                          <p:stCondLst>
                                            <p:cond delay="0"/>
                                          </p:stCondLst>
                                        </p:cTn>
                                        <p:tgtEl>
                                          <p:spTgt spid="3">
                                            <p:txEl>
                                              <p:pRg st="2" end="2"/>
                                            </p:txEl>
                                          </p:spTgt>
                                        </p:tgtEl>
                                        <p:attrNameLst>
                                          <p:attrName>style.visibility</p:attrName>
                                        </p:attrNameLst>
                                      </p:cBhvr>
                                      <p:to>
                                        <p:strVal val="visible"/>
                                      </p:to>
                                    </p:set>
                                    <p:anim calcmode="lin" valueType="num">
                                      <p:cBhvr>
                                        <p:cTn id="42"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43"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44"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45" dur="1000"/>
                                        <p:tgtEl>
                                          <p:spTgt spid="3">
                                            <p:txEl>
                                              <p:pRg st="2" end="2"/>
                                            </p:txEl>
                                          </p:spTgt>
                                        </p:tgtEl>
                                      </p:cBhvr>
                                    </p:animEffect>
                                  </p:childTnLst>
                                </p:cTn>
                              </p:par>
                            </p:childTnLst>
                          </p:cTn>
                        </p:par>
                      </p:childTnLst>
                    </p:cTn>
                  </p:par>
                  <p:par>
                    <p:cTn id="46" fill="hold">
                      <p:stCondLst>
                        <p:cond delay="indefinite"/>
                      </p:stCondLst>
                      <p:childTnLst>
                        <p:par>
                          <p:cTn id="47" fill="hold">
                            <p:stCondLst>
                              <p:cond delay="0"/>
                            </p:stCondLst>
                            <p:childTnLst>
                              <p:par>
                                <p:cTn id="48" presetID="45" presetClass="entr" presetSubtype="0" fill="hold" nodeType="clickEffect">
                                  <p:stCondLst>
                                    <p:cond delay="0"/>
                                  </p:stCondLst>
                                  <p:childTnLst>
                                    <p:set>
                                      <p:cBhvr>
                                        <p:cTn id="49" dur="1" fill="hold">
                                          <p:stCondLst>
                                            <p:cond delay="0"/>
                                          </p:stCondLst>
                                        </p:cTn>
                                        <p:tgtEl>
                                          <p:spTgt spid="3">
                                            <p:txEl>
                                              <p:pRg st="3" end="3"/>
                                            </p:txEl>
                                          </p:spTgt>
                                        </p:tgtEl>
                                        <p:attrNameLst>
                                          <p:attrName>style.visibility</p:attrName>
                                        </p:attrNameLst>
                                      </p:cBhvr>
                                      <p:to>
                                        <p:strVal val="visible"/>
                                      </p:to>
                                    </p:set>
                                    <p:animEffect transition="in" filter="fade">
                                      <p:cBhvr>
                                        <p:cTn id="50" dur="2000"/>
                                        <p:tgtEl>
                                          <p:spTgt spid="3">
                                            <p:txEl>
                                              <p:pRg st="3" end="3"/>
                                            </p:txEl>
                                          </p:spTgt>
                                        </p:tgtEl>
                                      </p:cBhvr>
                                    </p:animEffect>
                                    <p:anim calcmode="lin" valueType="num">
                                      <p:cBhvr>
                                        <p:cTn id="51" dur="2000" fill="hold"/>
                                        <p:tgtEl>
                                          <p:spTgt spid="3">
                                            <p:txEl>
                                              <p:pRg st="3" end="3"/>
                                            </p:txEl>
                                          </p:spTgt>
                                        </p:tgtEl>
                                        <p:attrNameLst>
                                          <p:attrName>ppt_w</p:attrName>
                                        </p:attrNameLst>
                                      </p:cBhvr>
                                      <p:tavLst>
                                        <p:tav tm="0" fmla="#ppt_w*sin(2.5*pi*$)">
                                          <p:val>
                                            <p:fltVal val="0"/>
                                          </p:val>
                                        </p:tav>
                                        <p:tav tm="100000">
                                          <p:val>
                                            <p:fltVal val="1"/>
                                          </p:val>
                                        </p:tav>
                                      </p:tavLst>
                                    </p:anim>
                                    <p:anim calcmode="lin" valueType="num">
                                      <p:cBhvr>
                                        <p:cTn id="52" dur="2000" fill="hold"/>
                                        <p:tgtEl>
                                          <p:spTgt spid="3">
                                            <p:txEl>
                                              <p:pRg st="3" end="3"/>
                                            </p:txEl>
                                          </p:spTgt>
                                        </p:tgtEl>
                                        <p:attrNameLst>
                                          <p:attrName>ppt_h</p:attrName>
                                        </p:attrNameLst>
                                      </p:cBhvr>
                                      <p:tavLst>
                                        <p:tav tm="0">
                                          <p:val>
                                            <p:strVal val="#ppt_h"/>
                                          </p:val>
                                        </p:tav>
                                        <p:tav tm="100000">
                                          <p:val>
                                            <p:strVal val="#ppt_h"/>
                                          </p:val>
                                        </p:tav>
                                      </p:tavLst>
                                    </p:anim>
                                  </p:childTnLst>
                                </p:cTn>
                              </p:par>
                              <p:par>
                                <p:cTn id="53" presetID="45" presetClass="entr" presetSubtype="0" fill="hold" nodeType="withEffect">
                                  <p:stCondLst>
                                    <p:cond delay="0"/>
                                  </p:stCondLst>
                                  <p:childTnLst>
                                    <p:set>
                                      <p:cBhvr>
                                        <p:cTn id="54" dur="1" fill="hold">
                                          <p:stCondLst>
                                            <p:cond delay="0"/>
                                          </p:stCondLst>
                                        </p:cTn>
                                        <p:tgtEl>
                                          <p:spTgt spid="3">
                                            <p:txEl>
                                              <p:pRg st="4" end="4"/>
                                            </p:txEl>
                                          </p:spTgt>
                                        </p:tgtEl>
                                        <p:attrNameLst>
                                          <p:attrName>style.visibility</p:attrName>
                                        </p:attrNameLst>
                                      </p:cBhvr>
                                      <p:to>
                                        <p:strVal val="visible"/>
                                      </p:to>
                                    </p:set>
                                    <p:animEffect transition="in" filter="fade">
                                      <p:cBhvr>
                                        <p:cTn id="55" dur="2000"/>
                                        <p:tgtEl>
                                          <p:spTgt spid="3">
                                            <p:txEl>
                                              <p:pRg st="4" end="4"/>
                                            </p:txEl>
                                          </p:spTgt>
                                        </p:tgtEl>
                                      </p:cBhvr>
                                    </p:animEffect>
                                    <p:anim calcmode="lin" valueType="num">
                                      <p:cBhvr>
                                        <p:cTn id="56" dur="2000" fill="hold"/>
                                        <p:tgtEl>
                                          <p:spTgt spid="3">
                                            <p:txEl>
                                              <p:pRg st="4" end="4"/>
                                            </p:txEl>
                                          </p:spTgt>
                                        </p:tgtEl>
                                        <p:attrNameLst>
                                          <p:attrName>ppt_w</p:attrName>
                                        </p:attrNameLst>
                                      </p:cBhvr>
                                      <p:tavLst>
                                        <p:tav tm="0" fmla="#ppt_w*sin(2.5*pi*$)">
                                          <p:val>
                                            <p:fltVal val="0"/>
                                          </p:val>
                                        </p:tav>
                                        <p:tav tm="100000">
                                          <p:val>
                                            <p:fltVal val="1"/>
                                          </p:val>
                                        </p:tav>
                                      </p:tavLst>
                                    </p:anim>
                                    <p:anim calcmode="lin" valueType="num">
                                      <p:cBhvr>
                                        <p:cTn id="57" dur="2000" fill="hold"/>
                                        <p:tgtEl>
                                          <p:spTgt spid="3">
                                            <p:txEl>
                                              <p:pRg st="4" end="4"/>
                                            </p:txEl>
                                          </p:spTgt>
                                        </p:tgtEl>
                                        <p:attrNameLst>
                                          <p:attrName>ppt_h</p:attrName>
                                        </p:attrNameLst>
                                      </p:cBhvr>
                                      <p:tavLst>
                                        <p:tav tm="0">
                                          <p:val>
                                            <p:strVal val="#ppt_h"/>
                                          </p:val>
                                        </p:tav>
                                        <p:tav tm="100000">
                                          <p:val>
                                            <p:strVal val="#ppt_h"/>
                                          </p:val>
                                        </p:tav>
                                      </p:tavLst>
                                    </p:anim>
                                  </p:childTnLst>
                                </p:cTn>
                              </p:par>
                              <p:par>
                                <p:cTn id="58" presetID="45" presetClass="entr" presetSubtype="0" fill="hold" nodeType="withEffect">
                                  <p:stCondLst>
                                    <p:cond delay="0"/>
                                  </p:stCondLst>
                                  <p:childTnLst>
                                    <p:set>
                                      <p:cBhvr>
                                        <p:cTn id="59" dur="1" fill="hold">
                                          <p:stCondLst>
                                            <p:cond delay="0"/>
                                          </p:stCondLst>
                                        </p:cTn>
                                        <p:tgtEl>
                                          <p:spTgt spid="3">
                                            <p:txEl>
                                              <p:pRg st="5" end="5"/>
                                            </p:txEl>
                                          </p:spTgt>
                                        </p:tgtEl>
                                        <p:attrNameLst>
                                          <p:attrName>style.visibility</p:attrName>
                                        </p:attrNameLst>
                                      </p:cBhvr>
                                      <p:to>
                                        <p:strVal val="visible"/>
                                      </p:to>
                                    </p:set>
                                    <p:animEffect transition="in" filter="fade">
                                      <p:cBhvr>
                                        <p:cTn id="60" dur="2000"/>
                                        <p:tgtEl>
                                          <p:spTgt spid="3">
                                            <p:txEl>
                                              <p:pRg st="5" end="5"/>
                                            </p:txEl>
                                          </p:spTgt>
                                        </p:tgtEl>
                                      </p:cBhvr>
                                    </p:animEffect>
                                    <p:anim calcmode="lin" valueType="num">
                                      <p:cBhvr>
                                        <p:cTn id="61" dur="2000" fill="hold"/>
                                        <p:tgtEl>
                                          <p:spTgt spid="3">
                                            <p:txEl>
                                              <p:pRg st="5" end="5"/>
                                            </p:txEl>
                                          </p:spTgt>
                                        </p:tgtEl>
                                        <p:attrNameLst>
                                          <p:attrName>ppt_w</p:attrName>
                                        </p:attrNameLst>
                                      </p:cBhvr>
                                      <p:tavLst>
                                        <p:tav tm="0" fmla="#ppt_w*sin(2.5*pi*$)">
                                          <p:val>
                                            <p:fltVal val="0"/>
                                          </p:val>
                                        </p:tav>
                                        <p:tav tm="100000">
                                          <p:val>
                                            <p:fltVal val="1"/>
                                          </p:val>
                                        </p:tav>
                                      </p:tavLst>
                                    </p:anim>
                                    <p:anim calcmode="lin" valueType="num">
                                      <p:cBhvr>
                                        <p:cTn id="62" dur="2000" fill="hold"/>
                                        <p:tgtEl>
                                          <p:spTgt spid="3">
                                            <p:txEl>
                                              <p:pRg st="5" end="5"/>
                                            </p:txEl>
                                          </p:spTgt>
                                        </p:tgtEl>
                                        <p:attrNameLst>
                                          <p:attrName>ppt_h</p:attrName>
                                        </p:attrNameLst>
                                      </p:cBhvr>
                                      <p:tavLst>
                                        <p:tav tm="0">
                                          <p:val>
                                            <p:strVal val="#ppt_h"/>
                                          </p:val>
                                        </p:tav>
                                        <p:tav tm="100000">
                                          <p:val>
                                            <p:strVal val="#ppt_h"/>
                                          </p:val>
                                        </p:tav>
                                      </p:tavLst>
                                    </p:anim>
                                  </p:childTnLst>
                                </p:cTn>
                              </p:par>
                              <p:par>
                                <p:cTn id="63" presetID="45" presetClass="entr" presetSubtype="0" fill="hold" nodeType="withEffect">
                                  <p:stCondLst>
                                    <p:cond delay="0"/>
                                  </p:stCondLst>
                                  <p:childTnLst>
                                    <p:set>
                                      <p:cBhvr>
                                        <p:cTn id="64" dur="1" fill="hold">
                                          <p:stCondLst>
                                            <p:cond delay="0"/>
                                          </p:stCondLst>
                                        </p:cTn>
                                        <p:tgtEl>
                                          <p:spTgt spid="3">
                                            <p:txEl>
                                              <p:pRg st="6" end="6"/>
                                            </p:txEl>
                                          </p:spTgt>
                                        </p:tgtEl>
                                        <p:attrNameLst>
                                          <p:attrName>style.visibility</p:attrName>
                                        </p:attrNameLst>
                                      </p:cBhvr>
                                      <p:to>
                                        <p:strVal val="visible"/>
                                      </p:to>
                                    </p:set>
                                    <p:animEffect transition="in" filter="fade">
                                      <p:cBhvr>
                                        <p:cTn id="65" dur="2000"/>
                                        <p:tgtEl>
                                          <p:spTgt spid="3">
                                            <p:txEl>
                                              <p:pRg st="6" end="6"/>
                                            </p:txEl>
                                          </p:spTgt>
                                        </p:tgtEl>
                                      </p:cBhvr>
                                    </p:animEffect>
                                    <p:anim calcmode="lin" valueType="num">
                                      <p:cBhvr>
                                        <p:cTn id="66" dur="2000" fill="hold"/>
                                        <p:tgtEl>
                                          <p:spTgt spid="3">
                                            <p:txEl>
                                              <p:pRg st="6" end="6"/>
                                            </p:txEl>
                                          </p:spTgt>
                                        </p:tgtEl>
                                        <p:attrNameLst>
                                          <p:attrName>ppt_w</p:attrName>
                                        </p:attrNameLst>
                                      </p:cBhvr>
                                      <p:tavLst>
                                        <p:tav tm="0" fmla="#ppt_w*sin(2.5*pi*$)">
                                          <p:val>
                                            <p:fltVal val="0"/>
                                          </p:val>
                                        </p:tav>
                                        <p:tav tm="100000">
                                          <p:val>
                                            <p:fltVal val="1"/>
                                          </p:val>
                                        </p:tav>
                                      </p:tavLst>
                                    </p:anim>
                                    <p:anim calcmode="lin" valueType="num">
                                      <p:cBhvr>
                                        <p:cTn id="67" dur="2000" fill="hold"/>
                                        <p:tgtEl>
                                          <p:spTgt spid="3">
                                            <p:txEl>
                                              <p:pRg st="6" end="6"/>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61624" y="-99392"/>
            <a:ext cx="9230412" cy="959237"/>
          </a:xfrm>
          <a:prstGeom prst="rect">
            <a:avLst/>
          </a:prstGeom>
        </p:spPr>
        <p:txBody>
          <a:bodyPr wrap="none">
            <a:spAutoFit/>
          </a:bodyPr>
          <a:lstStyle/>
          <a:p>
            <a:pPr>
              <a:spcAft>
                <a:spcPts val="1000"/>
              </a:spcAft>
            </a:pPr>
            <a:r>
              <a:rPr lang="fr-FR" sz="2400" b="1" i="1" dirty="0">
                <a:solidFill>
                  <a:srgbClr val="C00000"/>
                </a:solidFill>
                <a:latin typeface="Times New Roman"/>
                <a:ea typeface="Calibri"/>
                <a:cs typeface="Arial"/>
              </a:rPr>
              <a:t>La Déclaration universelle sur la bioéthique et les droits de l’homme de</a:t>
            </a:r>
          </a:p>
          <a:p>
            <a:pPr>
              <a:spcAft>
                <a:spcPts val="1000"/>
              </a:spcAft>
            </a:pPr>
            <a:r>
              <a:rPr lang="fr-FR" sz="2400" b="1" i="1" dirty="0">
                <a:solidFill>
                  <a:srgbClr val="C00000"/>
                </a:solidFill>
                <a:latin typeface="Times New Roman"/>
                <a:ea typeface="Calibri"/>
                <a:cs typeface="Arial"/>
              </a:rPr>
              <a:t>l’UNESCO</a:t>
            </a:r>
            <a:endParaRPr lang="fr-FR" sz="2400" b="1" i="1" dirty="0">
              <a:solidFill>
                <a:srgbClr val="C00000"/>
              </a:solidFill>
              <a:ea typeface="Calibri"/>
              <a:cs typeface="Arial"/>
            </a:endParaRPr>
          </a:p>
        </p:txBody>
      </p:sp>
      <p:sp>
        <p:nvSpPr>
          <p:cNvPr id="3" name="Rectangle 2"/>
          <p:cNvSpPr/>
          <p:nvPr/>
        </p:nvSpPr>
        <p:spPr>
          <a:xfrm>
            <a:off x="1474677" y="692697"/>
            <a:ext cx="9217360" cy="6186309"/>
          </a:xfrm>
          <a:prstGeom prst="rect">
            <a:avLst/>
          </a:prstGeom>
        </p:spPr>
        <p:txBody>
          <a:bodyPr wrap="square">
            <a:spAutoFit/>
          </a:bodyPr>
          <a:lstStyle/>
          <a:p>
            <a:pPr algn="just">
              <a:lnSpc>
                <a:spcPct val="150000"/>
              </a:lnSpc>
            </a:pPr>
            <a:r>
              <a:rPr lang="fr-FR" dirty="0">
                <a:latin typeface="Times New Roman"/>
                <a:ea typeface="Times New Roman"/>
              </a:rPr>
              <a:t> </a:t>
            </a:r>
            <a:r>
              <a:rPr lang="fr-FR" dirty="0">
                <a:latin typeface="Times New Roman" panose="02020603050405020304" pitchFamily="18" charset="0"/>
                <a:cs typeface="Times New Roman" panose="02020603050405020304" pitchFamily="18" charset="0"/>
              </a:rPr>
              <a:t>consentement ainsi qu’à celui conduisant à son retrait ;</a:t>
            </a:r>
            <a:endParaRPr lang="fr-FR" b="1" dirty="0">
              <a:solidFill>
                <a:srgbClr val="FF0000"/>
              </a:solidFill>
              <a:latin typeface="Times New Roman"/>
              <a:ea typeface="Times New Roman"/>
            </a:endParaRPr>
          </a:p>
          <a:p>
            <a:pPr algn="just">
              <a:lnSpc>
                <a:spcPct val="150000"/>
              </a:lnSpc>
            </a:pPr>
            <a:r>
              <a:rPr lang="fr-FR" dirty="0">
                <a:latin typeface="Times New Roman"/>
                <a:ea typeface="Times New Roman"/>
              </a:rPr>
              <a:t> (b) une recherche ne devrait être menée qu’au bénéfice direct de la santé de la personne concernée, sous réserve des autorisations et des mesures de protection prescrites par la loi et si il n’y a pas d’autre option de recherche d’efficacité comparable faisant appel à des participants capables d’exprimer leur consentement. Une recherche ne permettant pas d’escompter un bénéfice direct pour la santé ne devrait être entreprise qu’à titre exceptionnel, avec la plus grande retenue, en veillant à n’exposer la personne qu’à un risque et une contrainte minimums et si cette recherche est effectuée dans l’intérêt de la santé d’autres personnes appartenant à la même catégorie, et sous réserve qu’elle se fasse dans les conditions prévues par la loi et soit compatible avec la protection des droits individuels de la personne concernée. Le refus de ces personnes de participer à la recherche devrait être respecté</a:t>
            </a:r>
            <a:endParaRPr lang="fr-FR" b="1" dirty="0">
              <a:solidFill>
                <a:srgbClr val="FF0000"/>
              </a:solidFill>
              <a:latin typeface="Times New Roman"/>
              <a:cs typeface="Times New Roman" panose="02020603050405020304" pitchFamily="18" charset="0"/>
            </a:endParaRPr>
          </a:p>
          <a:p>
            <a:pPr algn="just">
              <a:lnSpc>
                <a:spcPct val="150000"/>
              </a:lnSpc>
            </a:pPr>
            <a:r>
              <a:rPr lang="fr-FR" b="1" dirty="0">
                <a:solidFill>
                  <a:srgbClr val="FF0000"/>
                </a:solidFill>
                <a:latin typeface="Times New Roman" panose="02020603050405020304" pitchFamily="18" charset="0"/>
                <a:cs typeface="Times New Roman" panose="02020603050405020304" pitchFamily="18" charset="0"/>
              </a:rPr>
              <a:t>Article 8 – Respect de la vulnérabilité humaine et de l’intégrité personnelle</a:t>
            </a:r>
          </a:p>
          <a:p>
            <a:pPr algn="just"/>
            <a:r>
              <a:rPr lang="fr-FR" dirty="0">
                <a:latin typeface="Times New Roman" panose="02020603050405020304" pitchFamily="18" charset="0"/>
                <a:cs typeface="Times New Roman" panose="02020603050405020304" pitchFamily="18" charset="0"/>
              </a:rPr>
              <a:t>Dans l’application et l’avancement des connaissances scientifiques, de la pratique médicale et des technologies qui leur sont associées, la vulnérabilité humaine devrait être prise en compte. Les individus et les groupes particulièrement vulnérables devraient être protégés et l’intégrité personnelle des individus concernés devrait être respectée. </a:t>
            </a:r>
          </a:p>
        </p:txBody>
      </p:sp>
    </p:spTree>
    <p:extLst>
      <p:ext uri="{BB962C8B-B14F-4D97-AF65-F5344CB8AC3E}">
        <p14:creationId xmlns:p14="http://schemas.microsoft.com/office/powerpoint/2010/main" val="29109699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16" presetClass="entr" presetSubtype="21" fill="hold" grpId="0" nodeType="clickEffect">
                                  <p:stCondLst>
                                    <p:cond delay="0"/>
                                  </p:stCondLst>
                                  <p:childTnLst>
                                    <p:set>
                                      <p:cBhvr>
                                        <p:cTn id="24" dur="1" fill="hold">
                                          <p:stCondLst>
                                            <p:cond delay="0"/>
                                          </p:stCondLst>
                                        </p:cTn>
                                        <p:tgtEl>
                                          <p:spTgt spid="3"/>
                                        </p:tgtEl>
                                        <p:attrNameLst>
                                          <p:attrName>style.visibility</p:attrName>
                                        </p:attrNameLst>
                                      </p:cBhvr>
                                      <p:to>
                                        <p:strVal val="visible"/>
                                      </p:to>
                                    </p:set>
                                    <p:animEffect transition="in" filter="barn(inVertical)">
                                      <p:cBhvr>
                                        <p:cTn id="25" dur="500"/>
                                        <p:tgtEl>
                                          <p:spTgt spid="3"/>
                                        </p:tgtEl>
                                      </p:cBhvr>
                                    </p:animEffect>
                                  </p:childTnLst>
                                </p:cTn>
                              </p:par>
                            </p:childTnLst>
                          </p:cTn>
                        </p:par>
                      </p:childTnLst>
                    </p:cTn>
                  </p:par>
                  <p:par>
                    <p:cTn id="26" fill="hold">
                      <p:stCondLst>
                        <p:cond delay="indefinite"/>
                      </p:stCondLst>
                      <p:childTnLst>
                        <p:par>
                          <p:cTn id="27" fill="hold">
                            <p:stCondLst>
                              <p:cond delay="0"/>
                            </p:stCondLst>
                            <p:childTnLst>
                              <p:par>
                                <p:cTn id="28" presetID="45" presetClass="entr" presetSubtype="0" fill="hold" nodeType="clickEffect">
                                  <p:stCondLst>
                                    <p:cond delay="0"/>
                                  </p:stCondLst>
                                  <p:childTnLst>
                                    <p:set>
                                      <p:cBhvr>
                                        <p:cTn id="29" dur="1" fill="hold">
                                          <p:stCondLst>
                                            <p:cond delay="0"/>
                                          </p:stCondLst>
                                        </p:cTn>
                                        <p:tgtEl>
                                          <p:spTgt spid="3">
                                            <p:txEl>
                                              <p:pRg st="0" end="0"/>
                                            </p:txEl>
                                          </p:spTgt>
                                        </p:tgtEl>
                                        <p:attrNameLst>
                                          <p:attrName>style.visibility</p:attrName>
                                        </p:attrNameLst>
                                      </p:cBhvr>
                                      <p:to>
                                        <p:strVal val="visible"/>
                                      </p:to>
                                    </p:set>
                                    <p:animEffect transition="in" filter="fade">
                                      <p:cBhvr>
                                        <p:cTn id="30" dur="2000"/>
                                        <p:tgtEl>
                                          <p:spTgt spid="3">
                                            <p:txEl>
                                              <p:pRg st="0" end="0"/>
                                            </p:txEl>
                                          </p:spTgt>
                                        </p:tgtEl>
                                      </p:cBhvr>
                                    </p:animEffect>
                                    <p:anim calcmode="lin" valueType="num">
                                      <p:cBhvr>
                                        <p:cTn id="31" dur="2000" fill="hold"/>
                                        <p:tgtEl>
                                          <p:spTgt spid="3">
                                            <p:txEl>
                                              <p:pRg st="0" end="0"/>
                                            </p:txEl>
                                          </p:spTgt>
                                        </p:tgtEl>
                                        <p:attrNameLst>
                                          <p:attrName>ppt_w</p:attrName>
                                        </p:attrNameLst>
                                      </p:cBhvr>
                                      <p:tavLst>
                                        <p:tav tm="0" fmla="#ppt_w*sin(2.5*pi*$)">
                                          <p:val>
                                            <p:fltVal val="0"/>
                                          </p:val>
                                        </p:tav>
                                        <p:tav tm="100000">
                                          <p:val>
                                            <p:fltVal val="1"/>
                                          </p:val>
                                        </p:tav>
                                      </p:tavLst>
                                    </p:anim>
                                    <p:anim calcmode="lin" valueType="num">
                                      <p:cBhvr>
                                        <p:cTn id="32" dur="2000" fill="hold"/>
                                        <p:tgtEl>
                                          <p:spTgt spid="3">
                                            <p:txEl>
                                              <p:pRg st="0" end="0"/>
                                            </p:txEl>
                                          </p:spTgt>
                                        </p:tgtEl>
                                        <p:attrNameLst>
                                          <p:attrName>ppt_h</p:attrName>
                                        </p:attrNameLst>
                                      </p:cBhvr>
                                      <p:tavLst>
                                        <p:tav tm="0">
                                          <p:val>
                                            <p:strVal val="#ppt_h"/>
                                          </p:val>
                                        </p:tav>
                                        <p:tav tm="100000">
                                          <p:val>
                                            <p:strVal val="#ppt_h"/>
                                          </p:val>
                                        </p:tav>
                                      </p:tavLst>
                                    </p:anim>
                                  </p:childTnLst>
                                </p:cTn>
                              </p:par>
                              <p:par>
                                <p:cTn id="33" presetID="45" presetClass="entr" presetSubtype="0" fill="hold" nodeType="withEffect">
                                  <p:stCondLst>
                                    <p:cond delay="0"/>
                                  </p:stCondLst>
                                  <p:childTnLst>
                                    <p:set>
                                      <p:cBhvr>
                                        <p:cTn id="34" dur="1" fill="hold">
                                          <p:stCondLst>
                                            <p:cond delay="0"/>
                                          </p:stCondLst>
                                        </p:cTn>
                                        <p:tgtEl>
                                          <p:spTgt spid="3">
                                            <p:txEl>
                                              <p:pRg st="1" end="1"/>
                                            </p:txEl>
                                          </p:spTgt>
                                        </p:tgtEl>
                                        <p:attrNameLst>
                                          <p:attrName>style.visibility</p:attrName>
                                        </p:attrNameLst>
                                      </p:cBhvr>
                                      <p:to>
                                        <p:strVal val="visible"/>
                                      </p:to>
                                    </p:set>
                                    <p:animEffect transition="in" filter="fade">
                                      <p:cBhvr>
                                        <p:cTn id="35" dur="2000"/>
                                        <p:tgtEl>
                                          <p:spTgt spid="3">
                                            <p:txEl>
                                              <p:pRg st="1" end="1"/>
                                            </p:txEl>
                                          </p:spTgt>
                                        </p:tgtEl>
                                      </p:cBhvr>
                                    </p:animEffect>
                                    <p:anim calcmode="lin" valueType="num">
                                      <p:cBhvr>
                                        <p:cTn id="36" dur="2000" fill="hold"/>
                                        <p:tgtEl>
                                          <p:spTgt spid="3">
                                            <p:txEl>
                                              <p:pRg st="1" end="1"/>
                                            </p:txEl>
                                          </p:spTgt>
                                        </p:tgtEl>
                                        <p:attrNameLst>
                                          <p:attrName>ppt_w</p:attrName>
                                        </p:attrNameLst>
                                      </p:cBhvr>
                                      <p:tavLst>
                                        <p:tav tm="0" fmla="#ppt_w*sin(2.5*pi*$)">
                                          <p:val>
                                            <p:fltVal val="0"/>
                                          </p:val>
                                        </p:tav>
                                        <p:tav tm="100000">
                                          <p:val>
                                            <p:fltVal val="1"/>
                                          </p:val>
                                        </p:tav>
                                      </p:tavLst>
                                    </p:anim>
                                    <p:anim calcmode="lin" valueType="num">
                                      <p:cBhvr>
                                        <p:cTn id="37" dur="2000" fill="hold"/>
                                        <p:tgtEl>
                                          <p:spTgt spid="3">
                                            <p:txEl>
                                              <p:pRg st="1" end="1"/>
                                            </p:txEl>
                                          </p:spTgt>
                                        </p:tgtEl>
                                        <p:attrNameLst>
                                          <p:attrName>ppt_h</p:attrName>
                                        </p:attrNameLst>
                                      </p:cBhvr>
                                      <p:tavLst>
                                        <p:tav tm="0">
                                          <p:val>
                                            <p:strVal val="#ppt_h"/>
                                          </p:val>
                                        </p:tav>
                                        <p:tav tm="100000">
                                          <p:val>
                                            <p:strVal val="#ppt_h"/>
                                          </p:val>
                                        </p:tav>
                                      </p:tavLst>
                                    </p:anim>
                                  </p:childTnLst>
                                </p:cTn>
                              </p:par>
                            </p:childTnLst>
                          </p:cTn>
                        </p:par>
                      </p:childTnLst>
                    </p:cTn>
                  </p:par>
                  <p:par>
                    <p:cTn id="38" fill="hold">
                      <p:stCondLst>
                        <p:cond delay="indefinite"/>
                      </p:stCondLst>
                      <p:childTnLst>
                        <p:par>
                          <p:cTn id="39" fill="hold">
                            <p:stCondLst>
                              <p:cond delay="0"/>
                            </p:stCondLst>
                            <p:childTnLst>
                              <p:par>
                                <p:cTn id="40" presetID="21" presetClass="entr" presetSubtype="1" fill="hold" nodeType="clickEffect">
                                  <p:stCondLst>
                                    <p:cond delay="0"/>
                                  </p:stCondLst>
                                  <p:childTnLst>
                                    <p:set>
                                      <p:cBhvr>
                                        <p:cTn id="41" dur="1" fill="hold">
                                          <p:stCondLst>
                                            <p:cond delay="0"/>
                                          </p:stCondLst>
                                        </p:cTn>
                                        <p:tgtEl>
                                          <p:spTgt spid="3">
                                            <p:txEl>
                                              <p:pRg st="2" end="2"/>
                                            </p:txEl>
                                          </p:spTgt>
                                        </p:tgtEl>
                                        <p:attrNameLst>
                                          <p:attrName>style.visibility</p:attrName>
                                        </p:attrNameLst>
                                      </p:cBhvr>
                                      <p:to>
                                        <p:strVal val="visible"/>
                                      </p:to>
                                    </p:set>
                                    <p:animEffect transition="in" filter="wheel(1)">
                                      <p:cBhvr>
                                        <p:cTn id="42" dur="2000"/>
                                        <p:tgtEl>
                                          <p:spTgt spid="3">
                                            <p:txEl>
                                              <p:pRg st="2" end="2"/>
                                            </p:txEl>
                                          </p:spTgt>
                                        </p:tgtEl>
                                      </p:cBhvr>
                                    </p:animEffect>
                                  </p:childTnLst>
                                </p:cTn>
                              </p:par>
                              <p:par>
                                <p:cTn id="43" presetID="21" presetClass="entr" presetSubtype="1" fill="hold" nodeType="withEffect">
                                  <p:stCondLst>
                                    <p:cond delay="0"/>
                                  </p:stCondLst>
                                  <p:childTnLst>
                                    <p:set>
                                      <p:cBhvr>
                                        <p:cTn id="44" dur="1" fill="hold">
                                          <p:stCondLst>
                                            <p:cond delay="0"/>
                                          </p:stCondLst>
                                        </p:cTn>
                                        <p:tgtEl>
                                          <p:spTgt spid="3">
                                            <p:txEl>
                                              <p:pRg st="3" end="3"/>
                                            </p:txEl>
                                          </p:spTgt>
                                        </p:tgtEl>
                                        <p:attrNameLst>
                                          <p:attrName>style.visibility</p:attrName>
                                        </p:attrNameLst>
                                      </p:cBhvr>
                                      <p:to>
                                        <p:strVal val="visible"/>
                                      </p:to>
                                    </p:set>
                                    <p:animEffect transition="in" filter="wheel(1)">
                                      <p:cBhvr>
                                        <p:cTn id="45"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61624" y="-99392"/>
            <a:ext cx="9230412" cy="959237"/>
          </a:xfrm>
          <a:prstGeom prst="rect">
            <a:avLst/>
          </a:prstGeom>
        </p:spPr>
        <p:txBody>
          <a:bodyPr wrap="none">
            <a:spAutoFit/>
          </a:bodyPr>
          <a:lstStyle/>
          <a:p>
            <a:pPr>
              <a:spcAft>
                <a:spcPts val="1000"/>
              </a:spcAft>
            </a:pPr>
            <a:r>
              <a:rPr lang="fr-FR" sz="2400" b="1" i="1" dirty="0">
                <a:solidFill>
                  <a:srgbClr val="C00000"/>
                </a:solidFill>
                <a:latin typeface="Times New Roman"/>
                <a:ea typeface="Calibri"/>
                <a:cs typeface="Arial"/>
              </a:rPr>
              <a:t>La Déclaration universelle sur la bioéthique et les droits de l’homme de</a:t>
            </a:r>
          </a:p>
          <a:p>
            <a:pPr>
              <a:spcAft>
                <a:spcPts val="1000"/>
              </a:spcAft>
            </a:pPr>
            <a:r>
              <a:rPr lang="fr-FR" sz="2400" b="1" i="1" dirty="0">
                <a:solidFill>
                  <a:srgbClr val="C00000"/>
                </a:solidFill>
                <a:latin typeface="Times New Roman"/>
                <a:ea typeface="Calibri"/>
                <a:cs typeface="Arial"/>
              </a:rPr>
              <a:t>l’UNESCO</a:t>
            </a:r>
            <a:endParaRPr lang="fr-FR" sz="2400" b="1" i="1" dirty="0">
              <a:solidFill>
                <a:srgbClr val="C00000"/>
              </a:solidFill>
              <a:ea typeface="Calibri"/>
              <a:cs typeface="Arial"/>
            </a:endParaRPr>
          </a:p>
        </p:txBody>
      </p:sp>
      <p:sp>
        <p:nvSpPr>
          <p:cNvPr id="3" name="Rectangle 2"/>
          <p:cNvSpPr/>
          <p:nvPr/>
        </p:nvSpPr>
        <p:spPr>
          <a:xfrm>
            <a:off x="1474677" y="692697"/>
            <a:ext cx="9217360" cy="5864875"/>
          </a:xfrm>
          <a:prstGeom prst="rect">
            <a:avLst/>
          </a:prstGeom>
        </p:spPr>
        <p:txBody>
          <a:bodyPr wrap="square">
            <a:spAutoFit/>
          </a:bodyPr>
          <a:lstStyle/>
          <a:p>
            <a:pPr algn="just">
              <a:lnSpc>
                <a:spcPct val="150000"/>
              </a:lnSpc>
            </a:pPr>
            <a:r>
              <a:rPr lang="fr-FR" b="1" dirty="0">
                <a:solidFill>
                  <a:srgbClr val="FF0000"/>
                </a:solidFill>
                <a:latin typeface="Times New Roman" panose="02020603050405020304" pitchFamily="18" charset="0"/>
                <a:cs typeface="Times New Roman" panose="02020603050405020304" pitchFamily="18" charset="0"/>
              </a:rPr>
              <a:t>Article 9 – Vie privée et confidentialité</a:t>
            </a:r>
          </a:p>
          <a:p>
            <a:pPr algn="just">
              <a:lnSpc>
                <a:spcPct val="150000"/>
              </a:lnSpc>
            </a:pPr>
            <a:r>
              <a:rPr lang="fr-FR" dirty="0">
                <a:latin typeface="Times New Roman"/>
                <a:ea typeface="Times New Roman"/>
              </a:rPr>
              <a:t> La vie privée des personnes concernées et la confidentialité des informations les touchant </a:t>
            </a:r>
          </a:p>
          <a:p>
            <a:pPr algn="just">
              <a:lnSpc>
                <a:spcPct val="150000"/>
              </a:lnSpc>
            </a:pPr>
            <a:r>
              <a:rPr lang="fr-FR" dirty="0">
                <a:latin typeface="Times New Roman"/>
                <a:ea typeface="Times New Roman"/>
              </a:rPr>
              <a:t>personnellement devraient être respectées. Dans toute la mesure du possible, ces </a:t>
            </a:r>
          </a:p>
          <a:p>
            <a:pPr algn="just">
              <a:lnSpc>
                <a:spcPct val="150000"/>
              </a:lnSpc>
            </a:pPr>
            <a:r>
              <a:rPr lang="fr-FR" dirty="0">
                <a:latin typeface="Times New Roman"/>
                <a:ea typeface="Times New Roman"/>
              </a:rPr>
              <a:t>informations ne devraient pas être utilisées ou diffusées à des fins autres que celles pour </a:t>
            </a:r>
          </a:p>
          <a:p>
            <a:pPr algn="just">
              <a:lnSpc>
                <a:spcPct val="150000"/>
              </a:lnSpc>
            </a:pPr>
            <a:r>
              <a:rPr lang="fr-FR" dirty="0">
                <a:latin typeface="Times New Roman"/>
                <a:ea typeface="Times New Roman"/>
              </a:rPr>
              <a:t>lesquelles elles ont été collectées ou pour lesquelles un consentement a été donné, en </a:t>
            </a:r>
          </a:p>
          <a:p>
            <a:pPr algn="just">
              <a:lnSpc>
                <a:spcPct val="150000"/>
              </a:lnSpc>
            </a:pPr>
            <a:r>
              <a:rPr lang="fr-FR" dirty="0">
                <a:latin typeface="Times New Roman"/>
                <a:ea typeface="Times New Roman"/>
              </a:rPr>
              <a:t>conformité avec le droit international, et notamment avec le droit international des droits de </a:t>
            </a:r>
          </a:p>
          <a:p>
            <a:pPr algn="just">
              <a:lnSpc>
                <a:spcPct val="150000"/>
              </a:lnSpc>
            </a:pPr>
            <a:r>
              <a:rPr lang="fr-FR" dirty="0">
                <a:latin typeface="Times New Roman"/>
                <a:ea typeface="Times New Roman"/>
              </a:rPr>
              <a:t>l’homme. </a:t>
            </a:r>
          </a:p>
          <a:p>
            <a:pPr algn="just">
              <a:lnSpc>
                <a:spcPct val="150000"/>
              </a:lnSpc>
            </a:pPr>
            <a:r>
              <a:rPr lang="fr-FR" b="1" dirty="0">
                <a:solidFill>
                  <a:srgbClr val="FF0000"/>
                </a:solidFill>
                <a:latin typeface="Times New Roman" panose="02020603050405020304" pitchFamily="18" charset="0"/>
                <a:cs typeface="Times New Roman" panose="02020603050405020304" pitchFamily="18" charset="0"/>
              </a:rPr>
              <a:t>Article 10 – Égalité, justice et équité</a:t>
            </a:r>
          </a:p>
          <a:p>
            <a:pPr algn="just">
              <a:lnSpc>
                <a:spcPct val="150000"/>
              </a:lnSpc>
            </a:pPr>
            <a:r>
              <a:rPr lang="fr-FR" dirty="0">
                <a:latin typeface="Times New Roman" panose="02020603050405020304" pitchFamily="18" charset="0"/>
                <a:cs typeface="Times New Roman" panose="02020603050405020304" pitchFamily="18" charset="0"/>
              </a:rPr>
              <a:t>L’égalité fondamentale de tous les êtres humains en dignité et en droit doit être respectée </a:t>
            </a:r>
          </a:p>
          <a:p>
            <a:pPr algn="just">
              <a:lnSpc>
                <a:spcPct val="150000"/>
              </a:lnSpc>
            </a:pPr>
            <a:r>
              <a:rPr lang="fr-FR" dirty="0">
                <a:latin typeface="Times New Roman" panose="02020603050405020304" pitchFamily="18" charset="0"/>
                <a:cs typeface="Times New Roman" panose="02020603050405020304" pitchFamily="18" charset="0"/>
              </a:rPr>
              <a:t>de manière à ce qu’ils soient traités de façon juste et équitable. </a:t>
            </a:r>
          </a:p>
          <a:p>
            <a:pPr algn="just">
              <a:lnSpc>
                <a:spcPct val="150000"/>
              </a:lnSpc>
            </a:pPr>
            <a:r>
              <a:rPr lang="fr-FR" b="1" dirty="0">
                <a:solidFill>
                  <a:srgbClr val="FF0000"/>
                </a:solidFill>
                <a:latin typeface="Times New Roman" panose="02020603050405020304" pitchFamily="18" charset="0"/>
                <a:cs typeface="Times New Roman" panose="02020603050405020304" pitchFamily="18" charset="0"/>
              </a:rPr>
              <a:t>Article 11 – Non-discrimination et non-stigmatisation </a:t>
            </a:r>
          </a:p>
          <a:p>
            <a:pPr algn="just">
              <a:lnSpc>
                <a:spcPct val="150000"/>
              </a:lnSpc>
            </a:pPr>
            <a:r>
              <a:rPr lang="fr-FR" dirty="0">
                <a:latin typeface="Times New Roman" panose="02020603050405020304" pitchFamily="18" charset="0"/>
                <a:cs typeface="Times New Roman" panose="02020603050405020304" pitchFamily="18" charset="0"/>
              </a:rPr>
              <a:t>Aucun individu ou groupe ne devrait être soumis, en violation de la dignité humaine, des droits de l’homme et des libertés fondamentales, à une discrimination ou à une stigmatisation pour quelque motif que ce soit.</a:t>
            </a:r>
          </a:p>
        </p:txBody>
      </p:sp>
    </p:spTree>
    <p:extLst>
      <p:ext uri="{BB962C8B-B14F-4D97-AF65-F5344CB8AC3E}">
        <p14:creationId xmlns:p14="http://schemas.microsoft.com/office/powerpoint/2010/main" val="29134625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16" presetClass="entr" presetSubtype="21" fill="hold" grpId="0" nodeType="clickEffect">
                                  <p:stCondLst>
                                    <p:cond delay="0"/>
                                  </p:stCondLst>
                                  <p:childTnLst>
                                    <p:set>
                                      <p:cBhvr>
                                        <p:cTn id="24" dur="1" fill="hold">
                                          <p:stCondLst>
                                            <p:cond delay="0"/>
                                          </p:stCondLst>
                                        </p:cTn>
                                        <p:tgtEl>
                                          <p:spTgt spid="3"/>
                                        </p:tgtEl>
                                        <p:attrNameLst>
                                          <p:attrName>style.visibility</p:attrName>
                                        </p:attrNameLst>
                                      </p:cBhvr>
                                      <p:to>
                                        <p:strVal val="visible"/>
                                      </p:to>
                                    </p:set>
                                    <p:animEffect transition="in" filter="barn(inVertical)">
                                      <p:cBhvr>
                                        <p:cTn id="25" dur="500"/>
                                        <p:tgtEl>
                                          <p:spTgt spid="3"/>
                                        </p:tgtEl>
                                      </p:cBhvr>
                                    </p:animEffect>
                                  </p:childTnLst>
                                </p:cTn>
                              </p:par>
                            </p:childTnLst>
                          </p:cTn>
                        </p:par>
                      </p:childTnLst>
                    </p:cTn>
                  </p:par>
                  <p:par>
                    <p:cTn id="26" fill="hold">
                      <p:stCondLst>
                        <p:cond delay="indefinite"/>
                      </p:stCondLst>
                      <p:childTnLst>
                        <p:par>
                          <p:cTn id="27" fill="hold">
                            <p:stCondLst>
                              <p:cond delay="0"/>
                            </p:stCondLst>
                            <p:childTnLst>
                              <p:par>
                                <p:cTn id="28" presetID="16" presetClass="entr" presetSubtype="21" fill="hold" nodeType="clickEffect">
                                  <p:stCondLst>
                                    <p:cond delay="0"/>
                                  </p:stCondLst>
                                  <p:childTnLst>
                                    <p:set>
                                      <p:cBhvr>
                                        <p:cTn id="29" dur="1" fill="hold">
                                          <p:stCondLst>
                                            <p:cond delay="0"/>
                                          </p:stCondLst>
                                        </p:cTn>
                                        <p:tgtEl>
                                          <p:spTgt spid="3">
                                            <p:txEl>
                                              <p:pRg st="0" end="0"/>
                                            </p:txEl>
                                          </p:spTgt>
                                        </p:tgtEl>
                                        <p:attrNameLst>
                                          <p:attrName>style.visibility</p:attrName>
                                        </p:attrNameLst>
                                      </p:cBhvr>
                                      <p:to>
                                        <p:strVal val="visible"/>
                                      </p:to>
                                    </p:set>
                                    <p:animEffect transition="in" filter="barn(inVertical)">
                                      <p:cBhvr>
                                        <p:cTn id="30" dur="500"/>
                                        <p:tgtEl>
                                          <p:spTgt spid="3">
                                            <p:txEl>
                                              <p:pRg st="0" end="0"/>
                                            </p:txEl>
                                          </p:spTgt>
                                        </p:tgtEl>
                                      </p:cBhvr>
                                    </p:animEffect>
                                  </p:childTnLst>
                                </p:cTn>
                              </p:par>
                              <p:par>
                                <p:cTn id="31" presetID="16" presetClass="entr" presetSubtype="21" fill="hold" nodeType="withEffect">
                                  <p:stCondLst>
                                    <p:cond delay="0"/>
                                  </p:stCondLst>
                                  <p:childTnLst>
                                    <p:set>
                                      <p:cBhvr>
                                        <p:cTn id="32" dur="1" fill="hold">
                                          <p:stCondLst>
                                            <p:cond delay="0"/>
                                          </p:stCondLst>
                                        </p:cTn>
                                        <p:tgtEl>
                                          <p:spTgt spid="3">
                                            <p:txEl>
                                              <p:pRg st="1" end="1"/>
                                            </p:txEl>
                                          </p:spTgt>
                                        </p:tgtEl>
                                        <p:attrNameLst>
                                          <p:attrName>style.visibility</p:attrName>
                                        </p:attrNameLst>
                                      </p:cBhvr>
                                      <p:to>
                                        <p:strVal val="visible"/>
                                      </p:to>
                                    </p:set>
                                    <p:animEffect transition="in" filter="barn(inVertical)">
                                      <p:cBhvr>
                                        <p:cTn id="33" dur="500"/>
                                        <p:tgtEl>
                                          <p:spTgt spid="3">
                                            <p:txEl>
                                              <p:pRg st="1" end="1"/>
                                            </p:txEl>
                                          </p:spTgt>
                                        </p:tgtEl>
                                      </p:cBhvr>
                                    </p:animEffect>
                                  </p:childTnLst>
                                </p:cTn>
                              </p:par>
                              <p:par>
                                <p:cTn id="34" presetID="16" presetClass="entr" presetSubtype="21" fill="hold" nodeType="withEffect">
                                  <p:stCondLst>
                                    <p:cond delay="0"/>
                                  </p:stCondLst>
                                  <p:childTnLst>
                                    <p:set>
                                      <p:cBhvr>
                                        <p:cTn id="35" dur="1" fill="hold">
                                          <p:stCondLst>
                                            <p:cond delay="0"/>
                                          </p:stCondLst>
                                        </p:cTn>
                                        <p:tgtEl>
                                          <p:spTgt spid="3">
                                            <p:txEl>
                                              <p:pRg st="2" end="2"/>
                                            </p:txEl>
                                          </p:spTgt>
                                        </p:tgtEl>
                                        <p:attrNameLst>
                                          <p:attrName>style.visibility</p:attrName>
                                        </p:attrNameLst>
                                      </p:cBhvr>
                                      <p:to>
                                        <p:strVal val="visible"/>
                                      </p:to>
                                    </p:set>
                                    <p:animEffect transition="in" filter="barn(inVertical)">
                                      <p:cBhvr>
                                        <p:cTn id="36" dur="500"/>
                                        <p:tgtEl>
                                          <p:spTgt spid="3">
                                            <p:txEl>
                                              <p:pRg st="2" end="2"/>
                                            </p:txEl>
                                          </p:spTgt>
                                        </p:tgtEl>
                                      </p:cBhvr>
                                    </p:animEffect>
                                  </p:childTnLst>
                                </p:cTn>
                              </p:par>
                              <p:par>
                                <p:cTn id="37" presetID="16" presetClass="entr" presetSubtype="21" fill="hold" nodeType="withEffect">
                                  <p:stCondLst>
                                    <p:cond delay="0"/>
                                  </p:stCondLst>
                                  <p:childTnLst>
                                    <p:set>
                                      <p:cBhvr>
                                        <p:cTn id="38" dur="1" fill="hold">
                                          <p:stCondLst>
                                            <p:cond delay="0"/>
                                          </p:stCondLst>
                                        </p:cTn>
                                        <p:tgtEl>
                                          <p:spTgt spid="3">
                                            <p:txEl>
                                              <p:pRg st="3" end="3"/>
                                            </p:txEl>
                                          </p:spTgt>
                                        </p:tgtEl>
                                        <p:attrNameLst>
                                          <p:attrName>style.visibility</p:attrName>
                                        </p:attrNameLst>
                                      </p:cBhvr>
                                      <p:to>
                                        <p:strVal val="visible"/>
                                      </p:to>
                                    </p:set>
                                    <p:animEffect transition="in" filter="barn(inVertical)">
                                      <p:cBhvr>
                                        <p:cTn id="39" dur="500"/>
                                        <p:tgtEl>
                                          <p:spTgt spid="3">
                                            <p:txEl>
                                              <p:pRg st="3" end="3"/>
                                            </p:txEl>
                                          </p:spTgt>
                                        </p:tgtEl>
                                      </p:cBhvr>
                                    </p:animEffect>
                                  </p:childTnLst>
                                </p:cTn>
                              </p:par>
                              <p:par>
                                <p:cTn id="40" presetID="16" presetClass="entr" presetSubtype="21" fill="hold" nodeType="withEffect">
                                  <p:stCondLst>
                                    <p:cond delay="0"/>
                                  </p:stCondLst>
                                  <p:childTnLst>
                                    <p:set>
                                      <p:cBhvr>
                                        <p:cTn id="41" dur="1" fill="hold">
                                          <p:stCondLst>
                                            <p:cond delay="0"/>
                                          </p:stCondLst>
                                        </p:cTn>
                                        <p:tgtEl>
                                          <p:spTgt spid="3">
                                            <p:txEl>
                                              <p:pRg st="4" end="4"/>
                                            </p:txEl>
                                          </p:spTgt>
                                        </p:tgtEl>
                                        <p:attrNameLst>
                                          <p:attrName>style.visibility</p:attrName>
                                        </p:attrNameLst>
                                      </p:cBhvr>
                                      <p:to>
                                        <p:strVal val="visible"/>
                                      </p:to>
                                    </p:set>
                                    <p:animEffect transition="in" filter="barn(inVertical)">
                                      <p:cBhvr>
                                        <p:cTn id="42" dur="500"/>
                                        <p:tgtEl>
                                          <p:spTgt spid="3">
                                            <p:txEl>
                                              <p:pRg st="4" end="4"/>
                                            </p:txEl>
                                          </p:spTgt>
                                        </p:tgtEl>
                                      </p:cBhvr>
                                    </p:animEffect>
                                  </p:childTnLst>
                                </p:cTn>
                              </p:par>
                              <p:par>
                                <p:cTn id="43" presetID="16" presetClass="entr" presetSubtype="21" fill="hold" nodeType="withEffect">
                                  <p:stCondLst>
                                    <p:cond delay="0"/>
                                  </p:stCondLst>
                                  <p:childTnLst>
                                    <p:set>
                                      <p:cBhvr>
                                        <p:cTn id="44" dur="1" fill="hold">
                                          <p:stCondLst>
                                            <p:cond delay="0"/>
                                          </p:stCondLst>
                                        </p:cTn>
                                        <p:tgtEl>
                                          <p:spTgt spid="3">
                                            <p:txEl>
                                              <p:pRg st="5" end="5"/>
                                            </p:txEl>
                                          </p:spTgt>
                                        </p:tgtEl>
                                        <p:attrNameLst>
                                          <p:attrName>style.visibility</p:attrName>
                                        </p:attrNameLst>
                                      </p:cBhvr>
                                      <p:to>
                                        <p:strVal val="visible"/>
                                      </p:to>
                                    </p:set>
                                    <p:animEffect transition="in" filter="barn(inVertical)">
                                      <p:cBhvr>
                                        <p:cTn id="45" dur="500"/>
                                        <p:tgtEl>
                                          <p:spTgt spid="3">
                                            <p:txEl>
                                              <p:pRg st="5" end="5"/>
                                            </p:txEl>
                                          </p:spTgt>
                                        </p:tgtEl>
                                      </p:cBhvr>
                                    </p:animEffect>
                                  </p:childTnLst>
                                </p:cTn>
                              </p:par>
                              <p:par>
                                <p:cTn id="46" presetID="16" presetClass="entr" presetSubtype="21" fill="hold" nodeType="withEffect">
                                  <p:stCondLst>
                                    <p:cond delay="0"/>
                                  </p:stCondLst>
                                  <p:childTnLst>
                                    <p:set>
                                      <p:cBhvr>
                                        <p:cTn id="47" dur="1" fill="hold">
                                          <p:stCondLst>
                                            <p:cond delay="0"/>
                                          </p:stCondLst>
                                        </p:cTn>
                                        <p:tgtEl>
                                          <p:spTgt spid="3">
                                            <p:txEl>
                                              <p:pRg st="6" end="6"/>
                                            </p:txEl>
                                          </p:spTgt>
                                        </p:tgtEl>
                                        <p:attrNameLst>
                                          <p:attrName>style.visibility</p:attrName>
                                        </p:attrNameLst>
                                      </p:cBhvr>
                                      <p:to>
                                        <p:strVal val="visible"/>
                                      </p:to>
                                    </p:set>
                                    <p:animEffect transition="in" filter="barn(inVertical)">
                                      <p:cBhvr>
                                        <p:cTn id="48" dur="500"/>
                                        <p:tgtEl>
                                          <p:spTgt spid="3">
                                            <p:txEl>
                                              <p:pRg st="6" end="6"/>
                                            </p:txEl>
                                          </p:spTgt>
                                        </p:tgtEl>
                                      </p:cBhvr>
                                    </p:animEffect>
                                  </p:childTnLst>
                                </p:cTn>
                              </p:par>
                            </p:childTnLst>
                          </p:cTn>
                        </p:par>
                      </p:childTnLst>
                    </p:cTn>
                  </p:par>
                  <p:par>
                    <p:cTn id="49" fill="hold">
                      <p:stCondLst>
                        <p:cond delay="indefinite"/>
                      </p:stCondLst>
                      <p:childTnLst>
                        <p:par>
                          <p:cTn id="50" fill="hold">
                            <p:stCondLst>
                              <p:cond delay="0"/>
                            </p:stCondLst>
                            <p:childTnLst>
                              <p:par>
                                <p:cTn id="51" presetID="22" presetClass="entr" presetSubtype="4" fill="hold" nodeType="clickEffect">
                                  <p:stCondLst>
                                    <p:cond delay="0"/>
                                  </p:stCondLst>
                                  <p:childTnLst>
                                    <p:set>
                                      <p:cBhvr>
                                        <p:cTn id="52" dur="1" fill="hold">
                                          <p:stCondLst>
                                            <p:cond delay="0"/>
                                          </p:stCondLst>
                                        </p:cTn>
                                        <p:tgtEl>
                                          <p:spTgt spid="3">
                                            <p:txEl>
                                              <p:pRg st="7" end="7"/>
                                            </p:txEl>
                                          </p:spTgt>
                                        </p:tgtEl>
                                        <p:attrNameLst>
                                          <p:attrName>style.visibility</p:attrName>
                                        </p:attrNameLst>
                                      </p:cBhvr>
                                      <p:to>
                                        <p:strVal val="visible"/>
                                      </p:to>
                                    </p:set>
                                    <p:animEffect transition="in" filter="wipe(down)">
                                      <p:cBhvr>
                                        <p:cTn id="53" dur="500"/>
                                        <p:tgtEl>
                                          <p:spTgt spid="3">
                                            <p:txEl>
                                              <p:pRg st="7" end="7"/>
                                            </p:txEl>
                                          </p:spTgt>
                                        </p:tgtEl>
                                      </p:cBhvr>
                                    </p:animEffect>
                                  </p:childTnLst>
                                </p:cTn>
                              </p:par>
                              <p:par>
                                <p:cTn id="54" presetID="22" presetClass="entr" presetSubtype="4" fill="hold" nodeType="withEffect">
                                  <p:stCondLst>
                                    <p:cond delay="0"/>
                                  </p:stCondLst>
                                  <p:childTnLst>
                                    <p:set>
                                      <p:cBhvr>
                                        <p:cTn id="55" dur="1" fill="hold">
                                          <p:stCondLst>
                                            <p:cond delay="0"/>
                                          </p:stCondLst>
                                        </p:cTn>
                                        <p:tgtEl>
                                          <p:spTgt spid="3">
                                            <p:txEl>
                                              <p:pRg st="8" end="8"/>
                                            </p:txEl>
                                          </p:spTgt>
                                        </p:tgtEl>
                                        <p:attrNameLst>
                                          <p:attrName>style.visibility</p:attrName>
                                        </p:attrNameLst>
                                      </p:cBhvr>
                                      <p:to>
                                        <p:strVal val="visible"/>
                                      </p:to>
                                    </p:set>
                                    <p:animEffect transition="in" filter="wipe(down)">
                                      <p:cBhvr>
                                        <p:cTn id="56" dur="500"/>
                                        <p:tgtEl>
                                          <p:spTgt spid="3">
                                            <p:txEl>
                                              <p:pRg st="8" end="8"/>
                                            </p:txEl>
                                          </p:spTgt>
                                        </p:tgtEl>
                                      </p:cBhvr>
                                    </p:animEffect>
                                  </p:childTnLst>
                                </p:cTn>
                              </p:par>
                              <p:par>
                                <p:cTn id="57" presetID="22" presetClass="entr" presetSubtype="4" fill="hold" nodeType="withEffect">
                                  <p:stCondLst>
                                    <p:cond delay="0"/>
                                  </p:stCondLst>
                                  <p:childTnLst>
                                    <p:set>
                                      <p:cBhvr>
                                        <p:cTn id="58" dur="1" fill="hold">
                                          <p:stCondLst>
                                            <p:cond delay="0"/>
                                          </p:stCondLst>
                                        </p:cTn>
                                        <p:tgtEl>
                                          <p:spTgt spid="3">
                                            <p:txEl>
                                              <p:pRg st="9" end="9"/>
                                            </p:txEl>
                                          </p:spTgt>
                                        </p:tgtEl>
                                        <p:attrNameLst>
                                          <p:attrName>style.visibility</p:attrName>
                                        </p:attrNameLst>
                                      </p:cBhvr>
                                      <p:to>
                                        <p:strVal val="visible"/>
                                      </p:to>
                                    </p:set>
                                    <p:animEffect transition="in" filter="wipe(down)">
                                      <p:cBhvr>
                                        <p:cTn id="59" dur="500"/>
                                        <p:tgtEl>
                                          <p:spTgt spid="3">
                                            <p:txEl>
                                              <p:pRg st="9" end="9"/>
                                            </p:txEl>
                                          </p:spTgt>
                                        </p:tgtEl>
                                      </p:cBhvr>
                                    </p:animEffect>
                                  </p:childTnLst>
                                </p:cTn>
                              </p:par>
                            </p:childTnLst>
                          </p:cTn>
                        </p:par>
                      </p:childTnLst>
                    </p:cTn>
                  </p:par>
                  <p:par>
                    <p:cTn id="60" fill="hold">
                      <p:stCondLst>
                        <p:cond delay="indefinite"/>
                      </p:stCondLst>
                      <p:childTnLst>
                        <p:par>
                          <p:cTn id="61" fill="hold">
                            <p:stCondLst>
                              <p:cond delay="0"/>
                            </p:stCondLst>
                            <p:childTnLst>
                              <p:par>
                                <p:cTn id="62" presetID="10" presetClass="entr" presetSubtype="0" fill="hold" nodeType="clickEffect">
                                  <p:stCondLst>
                                    <p:cond delay="0"/>
                                  </p:stCondLst>
                                  <p:childTnLst>
                                    <p:set>
                                      <p:cBhvr>
                                        <p:cTn id="63" dur="1" fill="hold">
                                          <p:stCondLst>
                                            <p:cond delay="0"/>
                                          </p:stCondLst>
                                        </p:cTn>
                                        <p:tgtEl>
                                          <p:spTgt spid="3">
                                            <p:txEl>
                                              <p:pRg st="10" end="10"/>
                                            </p:txEl>
                                          </p:spTgt>
                                        </p:tgtEl>
                                        <p:attrNameLst>
                                          <p:attrName>style.visibility</p:attrName>
                                        </p:attrNameLst>
                                      </p:cBhvr>
                                      <p:to>
                                        <p:strVal val="visible"/>
                                      </p:to>
                                    </p:set>
                                    <p:animEffect transition="in" filter="fade">
                                      <p:cBhvr>
                                        <p:cTn id="64" dur="500"/>
                                        <p:tgtEl>
                                          <p:spTgt spid="3">
                                            <p:txEl>
                                              <p:pRg st="10" end="10"/>
                                            </p:txEl>
                                          </p:spTgt>
                                        </p:tgtEl>
                                      </p:cBhvr>
                                    </p:animEffect>
                                  </p:childTnLst>
                                </p:cTn>
                              </p:par>
                              <p:par>
                                <p:cTn id="65" presetID="10" presetClass="entr" presetSubtype="0" fill="hold" nodeType="withEffect">
                                  <p:stCondLst>
                                    <p:cond delay="0"/>
                                  </p:stCondLst>
                                  <p:childTnLst>
                                    <p:set>
                                      <p:cBhvr>
                                        <p:cTn id="66" dur="1" fill="hold">
                                          <p:stCondLst>
                                            <p:cond delay="0"/>
                                          </p:stCondLst>
                                        </p:cTn>
                                        <p:tgtEl>
                                          <p:spTgt spid="3">
                                            <p:txEl>
                                              <p:pRg st="11" end="11"/>
                                            </p:txEl>
                                          </p:spTgt>
                                        </p:tgtEl>
                                        <p:attrNameLst>
                                          <p:attrName>style.visibility</p:attrName>
                                        </p:attrNameLst>
                                      </p:cBhvr>
                                      <p:to>
                                        <p:strVal val="visible"/>
                                      </p:to>
                                    </p:set>
                                    <p:animEffect transition="in" filter="fade">
                                      <p:cBhvr>
                                        <p:cTn id="67" dur="500"/>
                                        <p:tgtEl>
                                          <p:spTgt spid="3">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61624" y="-99392"/>
            <a:ext cx="9230412" cy="959237"/>
          </a:xfrm>
          <a:prstGeom prst="rect">
            <a:avLst/>
          </a:prstGeom>
        </p:spPr>
        <p:txBody>
          <a:bodyPr wrap="none">
            <a:spAutoFit/>
          </a:bodyPr>
          <a:lstStyle/>
          <a:p>
            <a:pPr>
              <a:spcAft>
                <a:spcPts val="1000"/>
              </a:spcAft>
            </a:pPr>
            <a:r>
              <a:rPr lang="fr-FR" sz="2400" b="1" i="1" dirty="0">
                <a:solidFill>
                  <a:srgbClr val="C00000"/>
                </a:solidFill>
                <a:latin typeface="Times New Roman"/>
                <a:ea typeface="Calibri"/>
                <a:cs typeface="Arial"/>
              </a:rPr>
              <a:t>La Déclaration universelle sur la bioéthique et les droits de l’homme de</a:t>
            </a:r>
          </a:p>
          <a:p>
            <a:pPr>
              <a:spcAft>
                <a:spcPts val="1000"/>
              </a:spcAft>
            </a:pPr>
            <a:r>
              <a:rPr lang="fr-FR" sz="2400" b="1" i="1" dirty="0">
                <a:solidFill>
                  <a:srgbClr val="C00000"/>
                </a:solidFill>
                <a:latin typeface="Times New Roman"/>
                <a:ea typeface="Calibri"/>
                <a:cs typeface="Arial"/>
              </a:rPr>
              <a:t>l’UNESCO</a:t>
            </a:r>
            <a:endParaRPr lang="fr-FR" sz="2400" b="1" i="1" dirty="0">
              <a:solidFill>
                <a:srgbClr val="C00000"/>
              </a:solidFill>
              <a:ea typeface="Calibri"/>
              <a:cs typeface="Arial"/>
            </a:endParaRPr>
          </a:p>
        </p:txBody>
      </p:sp>
      <p:sp>
        <p:nvSpPr>
          <p:cNvPr id="3" name="Rectangle 2"/>
          <p:cNvSpPr/>
          <p:nvPr/>
        </p:nvSpPr>
        <p:spPr>
          <a:xfrm>
            <a:off x="1474677" y="692697"/>
            <a:ext cx="9217360" cy="6275051"/>
          </a:xfrm>
          <a:prstGeom prst="rect">
            <a:avLst/>
          </a:prstGeom>
        </p:spPr>
        <p:txBody>
          <a:bodyPr wrap="square">
            <a:spAutoFit/>
          </a:bodyPr>
          <a:lstStyle/>
          <a:p>
            <a:pPr algn="just">
              <a:lnSpc>
                <a:spcPct val="150000"/>
              </a:lnSpc>
            </a:pPr>
            <a:r>
              <a:rPr lang="fr-FR" b="1" dirty="0">
                <a:solidFill>
                  <a:srgbClr val="FF0000"/>
                </a:solidFill>
                <a:latin typeface="Times New Roman" panose="02020603050405020304" pitchFamily="18" charset="0"/>
                <a:cs typeface="Times New Roman" panose="02020603050405020304" pitchFamily="18" charset="0"/>
              </a:rPr>
              <a:t>Article 12 – Respect de la diversité culturelle et du pluralisme</a:t>
            </a:r>
          </a:p>
          <a:p>
            <a:pPr algn="just">
              <a:lnSpc>
                <a:spcPct val="150000"/>
              </a:lnSpc>
            </a:pPr>
            <a:r>
              <a:rPr lang="fr-FR" dirty="0">
                <a:latin typeface="Times New Roman"/>
                <a:ea typeface="Times New Roman"/>
              </a:rPr>
              <a:t>Il devrait être tenu dûment compte de l’importance de la diversité culturelle et du pluralisme. Toutefois, ces considérations ne doivent pas être invoquées pour porter atteinte à la dignité humaine, aux droits de l’homme et aux libertés fondamentales ou aux principes énoncés dans la présente Déclaration, ni pour en limiter.</a:t>
            </a:r>
          </a:p>
          <a:p>
            <a:pPr algn="just">
              <a:lnSpc>
                <a:spcPct val="150000"/>
              </a:lnSpc>
            </a:pPr>
            <a:r>
              <a:rPr lang="fr-FR" b="1" dirty="0">
                <a:solidFill>
                  <a:srgbClr val="FF0000"/>
                </a:solidFill>
                <a:latin typeface="Times New Roman" panose="02020603050405020304" pitchFamily="18" charset="0"/>
                <a:cs typeface="Times New Roman" panose="02020603050405020304" pitchFamily="18" charset="0"/>
              </a:rPr>
              <a:t>Article 13 – Solidarité et coopération</a:t>
            </a:r>
          </a:p>
          <a:p>
            <a:pPr algn="just">
              <a:lnSpc>
                <a:spcPct val="150000"/>
              </a:lnSpc>
            </a:pPr>
            <a:r>
              <a:rPr lang="fr-FR" dirty="0">
                <a:latin typeface="Times New Roman" panose="02020603050405020304" pitchFamily="18" charset="0"/>
                <a:cs typeface="Times New Roman" panose="02020603050405020304" pitchFamily="18" charset="0"/>
              </a:rPr>
              <a:t>La solidarité entre les êtres humains ainsi que la coopération internationale à cette fin doivent être encouragées.</a:t>
            </a:r>
          </a:p>
          <a:p>
            <a:pPr algn="just">
              <a:lnSpc>
                <a:spcPct val="150000"/>
              </a:lnSpc>
            </a:pPr>
            <a:r>
              <a:rPr lang="fr-FR" b="1" dirty="0">
                <a:solidFill>
                  <a:srgbClr val="FF0000"/>
                </a:solidFill>
                <a:latin typeface="Times New Roman" panose="02020603050405020304" pitchFamily="18" charset="0"/>
                <a:cs typeface="Times New Roman" panose="02020603050405020304" pitchFamily="18" charset="0"/>
              </a:rPr>
              <a:t>Article 14 – Responsabilité sociale et santé</a:t>
            </a:r>
          </a:p>
          <a:p>
            <a:pPr algn="just">
              <a:lnSpc>
                <a:spcPct val="150000"/>
              </a:lnSpc>
            </a:pPr>
            <a:r>
              <a:rPr lang="fr-FR" dirty="0">
                <a:latin typeface="Times New Roman" panose="02020603050405020304" pitchFamily="18" charset="0"/>
                <a:cs typeface="Times New Roman" panose="02020603050405020304" pitchFamily="18" charset="0"/>
              </a:rPr>
              <a:t>1. La promotion de la santé et du développement social au bénéfice de leurs peuples est un objectif fondamental des gouvernements que partagent tous les secteurs de la société. </a:t>
            </a:r>
          </a:p>
          <a:p>
            <a:pPr algn="just">
              <a:lnSpc>
                <a:spcPct val="150000"/>
              </a:lnSpc>
            </a:pPr>
            <a:r>
              <a:rPr lang="fr-FR" dirty="0">
                <a:latin typeface="Times New Roman" panose="02020603050405020304" pitchFamily="18" charset="0"/>
                <a:cs typeface="Times New Roman" panose="02020603050405020304" pitchFamily="18" charset="0"/>
              </a:rPr>
              <a:t>2. Compte tenu du fait que la possession du meilleur état de santé qu’il est capable d’atteindre constitue l’un des droits fondamentaux de tout être humain, quelles que soient sa race, sa religion, ses opinions politiques ou sa condition économique ou sociale, le progrès des sciences et des technologies devrait favoriser : </a:t>
            </a:r>
          </a:p>
        </p:txBody>
      </p:sp>
    </p:spTree>
    <p:extLst>
      <p:ext uri="{BB962C8B-B14F-4D97-AF65-F5344CB8AC3E}">
        <p14:creationId xmlns:p14="http://schemas.microsoft.com/office/powerpoint/2010/main" val="25721125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16" presetClass="entr" presetSubtype="21" fill="hold" grpId="0" nodeType="clickEffect">
                                  <p:stCondLst>
                                    <p:cond delay="0"/>
                                  </p:stCondLst>
                                  <p:childTnLst>
                                    <p:set>
                                      <p:cBhvr>
                                        <p:cTn id="24" dur="1" fill="hold">
                                          <p:stCondLst>
                                            <p:cond delay="0"/>
                                          </p:stCondLst>
                                        </p:cTn>
                                        <p:tgtEl>
                                          <p:spTgt spid="3"/>
                                        </p:tgtEl>
                                        <p:attrNameLst>
                                          <p:attrName>style.visibility</p:attrName>
                                        </p:attrNameLst>
                                      </p:cBhvr>
                                      <p:to>
                                        <p:strVal val="visible"/>
                                      </p:to>
                                    </p:set>
                                    <p:animEffect transition="in" filter="barn(inVertical)">
                                      <p:cBhvr>
                                        <p:cTn id="25" dur="500"/>
                                        <p:tgtEl>
                                          <p:spTgt spid="3"/>
                                        </p:tgtEl>
                                      </p:cBhvr>
                                    </p:animEffect>
                                  </p:childTnLst>
                                </p:cTn>
                              </p:par>
                            </p:childTnLst>
                          </p:cTn>
                        </p:par>
                      </p:childTnLst>
                    </p:cTn>
                  </p:par>
                  <p:par>
                    <p:cTn id="26" fill="hold">
                      <p:stCondLst>
                        <p:cond delay="indefinite"/>
                      </p:stCondLst>
                      <p:childTnLst>
                        <p:par>
                          <p:cTn id="27" fill="hold">
                            <p:stCondLst>
                              <p:cond delay="0"/>
                            </p:stCondLst>
                            <p:childTnLst>
                              <p:par>
                                <p:cTn id="28" presetID="16" presetClass="entr" presetSubtype="21" fill="hold" nodeType="clickEffect">
                                  <p:stCondLst>
                                    <p:cond delay="0"/>
                                  </p:stCondLst>
                                  <p:childTnLst>
                                    <p:set>
                                      <p:cBhvr>
                                        <p:cTn id="29" dur="1" fill="hold">
                                          <p:stCondLst>
                                            <p:cond delay="0"/>
                                          </p:stCondLst>
                                        </p:cTn>
                                        <p:tgtEl>
                                          <p:spTgt spid="3">
                                            <p:txEl>
                                              <p:pRg st="0" end="0"/>
                                            </p:txEl>
                                          </p:spTgt>
                                        </p:tgtEl>
                                        <p:attrNameLst>
                                          <p:attrName>style.visibility</p:attrName>
                                        </p:attrNameLst>
                                      </p:cBhvr>
                                      <p:to>
                                        <p:strVal val="visible"/>
                                      </p:to>
                                    </p:set>
                                    <p:animEffect transition="in" filter="barn(inVertical)">
                                      <p:cBhvr>
                                        <p:cTn id="30" dur="500"/>
                                        <p:tgtEl>
                                          <p:spTgt spid="3">
                                            <p:txEl>
                                              <p:pRg st="0" end="0"/>
                                            </p:txEl>
                                          </p:spTgt>
                                        </p:tgtEl>
                                      </p:cBhvr>
                                    </p:animEffect>
                                  </p:childTnLst>
                                </p:cTn>
                              </p:par>
                              <p:par>
                                <p:cTn id="31" presetID="16" presetClass="entr" presetSubtype="21" fill="hold" nodeType="withEffect">
                                  <p:stCondLst>
                                    <p:cond delay="0"/>
                                  </p:stCondLst>
                                  <p:childTnLst>
                                    <p:set>
                                      <p:cBhvr>
                                        <p:cTn id="32" dur="1" fill="hold">
                                          <p:stCondLst>
                                            <p:cond delay="0"/>
                                          </p:stCondLst>
                                        </p:cTn>
                                        <p:tgtEl>
                                          <p:spTgt spid="3">
                                            <p:txEl>
                                              <p:pRg st="1" end="1"/>
                                            </p:txEl>
                                          </p:spTgt>
                                        </p:tgtEl>
                                        <p:attrNameLst>
                                          <p:attrName>style.visibility</p:attrName>
                                        </p:attrNameLst>
                                      </p:cBhvr>
                                      <p:to>
                                        <p:strVal val="visible"/>
                                      </p:to>
                                    </p:set>
                                    <p:animEffect transition="in" filter="barn(inVertical)">
                                      <p:cBhvr>
                                        <p:cTn id="33" dur="500"/>
                                        <p:tgtEl>
                                          <p:spTgt spid="3">
                                            <p:txEl>
                                              <p:pRg st="1" end="1"/>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6" presetClass="entr" presetSubtype="16" fill="hold" nodeType="clickEffect">
                                  <p:stCondLst>
                                    <p:cond delay="0"/>
                                  </p:stCondLst>
                                  <p:childTnLst>
                                    <p:set>
                                      <p:cBhvr>
                                        <p:cTn id="37" dur="1" fill="hold">
                                          <p:stCondLst>
                                            <p:cond delay="0"/>
                                          </p:stCondLst>
                                        </p:cTn>
                                        <p:tgtEl>
                                          <p:spTgt spid="3">
                                            <p:txEl>
                                              <p:pRg st="2" end="2"/>
                                            </p:txEl>
                                          </p:spTgt>
                                        </p:tgtEl>
                                        <p:attrNameLst>
                                          <p:attrName>style.visibility</p:attrName>
                                        </p:attrNameLst>
                                      </p:cBhvr>
                                      <p:to>
                                        <p:strVal val="visible"/>
                                      </p:to>
                                    </p:set>
                                    <p:animEffect transition="in" filter="circle(in)">
                                      <p:cBhvr>
                                        <p:cTn id="38" dur="2000"/>
                                        <p:tgtEl>
                                          <p:spTgt spid="3">
                                            <p:txEl>
                                              <p:pRg st="2" end="2"/>
                                            </p:txEl>
                                          </p:spTgt>
                                        </p:tgtEl>
                                      </p:cBhvr>
                                    </p:animEffect>
                                  </p:childTnLst>
                                </p:cTn>
                              </p:par>
                              <p:par>
                                <p:cTn id="39" presetID="6" presetClass="entr" presetSubtype="16" fill="hold" nodeType="withEffect">
                                  <p:stCondLst>
                                    <p:cond delay="0"/>
                                  </p:stCondLst>
                                  <p:childTnLst>
                                    <p:set>
                                      <p:cBhvr>
                                        <p:cTn id="40" dur="1" fill="hold">
                                          <p:stCondLst>
                                            <p:cond delay="0"/>
                                          </p:stCondLst>
                                        </p:cTn>
                                        <p:tgtEl>
                                          <p:spTgt spid="3">
                                            <p:txEl>
                                              <p:pRg st="3" end="3"/>
                                            </p:txEl>
                                          </p:spTgt>
                                        </p:tgtEl>
                                        <p:attrNameLst>
                                          <p:attrName>style.visibility</p:attrName>
                                        </p:attrNameLst>
                                      </p:cBhvr>
                                      <p:to>
                                        <p:strVal val="visible"/>
                                      </p:to>
                                    </p:set>
                                    <p:animEffect transition="in" filter="circle(in)">
                                      <p:cBhvr>
                                        <p:cTn id="41" dur="2000"/>
                                        <p:tgtEl>
                                          <p:spTgt spid="3">
                                            <p:txEl>
                                              <p:pRg st="3" end="3"/>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2" presetClass="entr" presetSubtype="4" fill="hold" nodeType="clickEffect">
                                  <p:stCondLst>
                                    <p:cond delay="0"/>
                                  </p:stCondLst>
                                  <p:childTnLst>
                                    <p:set>
                                      <p:cBhvr>
                                        <p:cTn id="45" dur="1" fill="hold">
                                          <p:stCondLst>
                                            <p:cond delay="0"/>
                                          </p:stCondLst>
                                        </p:cTn>
                                        <p:tgtEl>
                                          <p:spTgt spid="3">
                                            <p:txEl>
                                              <p:pRg st="4" end="4"/>
                                            </p:txEl>
                                          </p:spTgt>
                                        </p:tgtEl>
                                        <p:attrNameLst>
                                          <p:attrName>style.visibility</p:attrName>
                                        </p:attrNameLst>
                                      </p:cBhvr>
                                      <p:to>
                                        <p:strVal val="visible"/>
                                      </p:to>
                                    </p:set>
                                    <p:anim calcmode="lin" valueType="num">
                                      <p:cBhvr additive="base">
                                        <p:cTn id="46"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47" dur="500" fill="hold"/>
                                        <p:tgtEl>
                                          <p:spTgt spid="3">
                                            <p:txEl>
                                              <p:pRg st="4" end="4"/>
                                            </p:txEl>
                                          </p:spTgt>
                                        </p:tgtEl>
                                        <p:attrNameLst>
                                          <p:attrName>ppt_y</p:attrName>
                                        </p:attrNameLst>
                                      </p:cBhvr>
                                      <p:tavLst>
                                        <p:tav tm="0">
                                          <p:val>
                                            <p:strVal val="1+#ppt_h/2"/>
                                          </p:val>
                                        </p:tav>
                                        <p:tav tm="100000">
                                          <p:val>
                                            <p:strVal val="#ppt_y"/>
                                          </p:val>
                                        </p:tav>
                                      </p:tavLst>
                                    </p:anim>
                                  </p:childTnLst>
                                </p:cTn>
                              </p:par>
                              <p:par>
                                <p:cTn id="48" presetID="2" presetClass="entr" presetSubtype="4" fill="hold" nodeType="withEffect">
                                  <p:stCondLst>
                                    <p:cond delay="0"/>
                                  </p:stCondLst>
                                  <p:childTnLst>
                                    <p:set>
                                      <p:cBhvr>
                                        <p:cTn id="49" dur="1" fill="hold">
                                          <p:stCondLst>
                                            <p:cond delay="0"/>
                                          </p:stCondLst>
                                        </p:cTn>
                                        <p:tgtEl>
                                          <p:spTgt spid="3">
                                            <p:txEl>
                                              <p:pRg st="5" end="5"/>
                                            </p:txEl>
                                          </p:spTgt>
                                        </p:tgtEl>
                                        <p:attrNameLst>
                                          <p:attrName>style.visibility</p:attrName>
                                        </p:attrNameLst>
                                      </p:cBhvr>
                                      <p:to>
                                        <p:strVal val="visible"/>
                                      </p:to>
                                    </p:set>
                                    <p:anim calcmode="lin" valueType="num">
                                      <p:cBhvr additive="base">
                                        <p:cTn id="50"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51" dur="500" fill="hold"/>
                                        <p:tgtEl>
                                          <p:spTgt spid="3">
                                            <p:txEl>
                                              <p:pRg st="5" end="5"/>
                                            </p:txEl>
                                          </p:spTgt>
                                        </p:tgtEl>
                                        <p:attrNameLst>
                                          <p:attrName>ppt_y</p:attrName>
                                        </p:attrNameLst>
                                      </p:cBhvr>
                                      <p:tavLst>
                                        <p:tav tm="0">
                                          <p:val>
                                            <p:strVal val="1+#ppt_h/2"/>
                                          </p:val>
                                        </p:tav>
                                        <p:tav tm="100000">
                                          <p:val>
                                            <p:strVal val="#ppt_y"/>
                                          </p:val>
                                        </p:tav>
                                      </p:tavLst>
                                    </p:anim>
                                  </p:childTnLst>
                                </p:cTn>
                              </p:par>
                              <p:par>
                                <p:cTn id="52" presetID="2" presetClass="entr" presetSubtype="4" fill="hold" nodeType="withEffect">
                                  <p:stCondLst>
                                    <p:cond delay="0"/>
                                  </p:stCondLst>
                                  <p:childTnLst>
                                    <p:set>
                                      <p:cBhvr>
                                        <p:cTn id="53" dur="1" fill="hold">
                                          <p:stCondLst>
                                            <p:cond delay="0"/>
                                          </p:stCondLst>
                                        </p:cTn>
                                        <p:tgtEl>
                                          <p:spTgt spid="3">
                                            <p:txEl>
                                              <p:pRg st="6" end="6"/>
                                            </p:txEl>
                                          </p:spTgt>
                                        </p:tgtEl>
                                        <p:attrNameLst>
                                          <p:attrName>style.visibility</p:attrName>
                                        </p:attrNameLst>
                                      </p:cBhvr>
                                      <p:to>
                                        <p:strVal val="visible"/>
                                      </p:to>
                                    </p:set>
                                    <p:anim calcmode="lin" valueType="num">
                                      <p:cBhvr additive="base">
                                        <p:cTn id="54"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55"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61624" y="-99392"/>
            <a:ext cx="9230412" cy="959237"/>
          </a:xfrm>
          <a:prstGeom prst="rect">
            <a:avLst/>
          </a:prstGeom>
        </p:spPr>
        <p:txBody>
          <a:bodyPr wrap="none">
            <a:spAutoFit/>
          </a:bodyPr>
          <a:lstStyle/>
          <a:p>
            <a:pPr>
              <a:spcAft>
                <a:spcPts val="1000"/>
              </a:spcAft>
            </a:pPr>
            <a:r>
              <a:rPr lang="fr-FR" sz="2400" b="1" i="1" dirty="0">
                <a:solidFill>
                  <a:srgbClr val="C00000"/>
                </a:solidFill>
                <a:latin typeface="Times New Roman"/>
                <a:ea typeface="Calibri"/>
                <a:cs typeface="Arial"/>
              </a:rPr>
              <a:t>La Déclaration universelle sur la bioéthique et les droits de l’homme de</a:t>
            </a:r>
          </a:p>
          <a:p>
            <a:pPr>
              <a:spcAft>
                <a:spcPts val="1000"/>
              </a:spcAft>
            </a:pPr>
            <a:r>
              <a:rPr lang="fr-FR" sz="2400" b="1" i="1" dirty="0">
                <a:solidFill>
                  <a:srgbClr val="C00000"/>
                </a:solidFill>
                <a:latin typeface="Times New Roman"/>
                <a:ea typeface="Calibri"/>
                <a:cs typeface="Arial"/>
              </a:rPr>
              <a:t>l’UNESCO</a:t>
            </a:r>
            <a:endParaRPr lang="fr-FR" sz="2400" b="1" i="1" dirty="0">
              <a:solidFill>
                <a:srgbClr val="C00000"/>
              </a:solidFill>
              <a:ea typeface="Calibri"/>
              <a:cs typeface="Arial"/>
            </a:endParaRPr>
          </a:p>
        </p:txBody>
      </p:sp>
      <p:sp>
        <p:nvSpPr>
          <p:cNvPr id="3" name="Rectangle 2"/>
          <p:cNvSpPr/>
          <p:nvPr/>
        </p:nvSpPr>
        <p:spPr>
          <a:xfrm>
            <a:off x="1474677" y="692697"/>
            <a:ext cx="9217360" cy="5859553"/>
          </a:xfrm>
          <a:prstGeom prst="rect">
            <a:avLst/>
          </a:prstGeom>
        </p:spPr>
        <p:txBody>
          <a:bodyPr wrap="square">
            <a:spAutoFit/>
          </a:bodyPr>
          <a:lstStyle/>
          <a:p>
            <a:pPr algn="just">
              <a:lnSpc>
                <a:spcPct val="150000"/>
              </a:lnSpc>
            </a:pPr>
            <a:r>
              <a:rPr lang="fr-FR" b="1" dirty="0">
                <a:solidFill>
                  <a:srgbClr val="FF0000"/>
                </a:solidFill>
                <a:latin typeface="Times New Roman" panose="02020603050405020304" pitchFamily="18" charset="0"/>
                <a:cs typeface="Times New Roman" panose="02020603050405020304" pitchFamily="18" charset="0"/>
              </a:rPr>
              <a:t>Article 14 – Responsabilité sociale et santé</a:t>
            </a:r>
          </a:p>
          <a:p>
            <a:pPr algn="just">
              <a:lnSpc>
                <a:spcPct val="150000"/>
              </a:lnSpc>
            </a:pPr>
            <a:r>
              <a:rPr lang="fr-FR" dirty="0">
                <a:latin typeface="Times New Roman"/>
                <a:ea typeface="Times New Roman"/>
              </a:rPr>
              <a:t>(a) l’accès à des soins de santé de qualité et aux médicaments essentiels, notamment dans </a:t>
            </a:r>
          </a:p>
          <a:p>
            <a:pPr algn="just">
              <a:lnSpc>
                <a:spcPct val="150000"/>
              </a:lnSpc>
            </a:pPr>
            <a:r>
              <a:rPr lang="fr-FR" dirty="0">
                <a:latin typeface="Times New Roman"/>
                <a:ea typeface="Times New Roman"/>
              </a:rPr>
              <a:t>l’intérêt de la santé des femmes et des enfants, car la santé est essentielle à la vie même et </a:t>
            </a:r>
          </a:p>
          <a:p>
            <a:pPr algn="just">
              <a:lnSpc>
                <a:spcPct val="150000"/>
              </a:lnSpc>
            </a:pPr>
            <a:r>
              <a:rPr lang="fr-FR" dirty="0">
                <a:latin typeface="Times New Roman"/>
                <a:ea typeface="Times New Roman"/>
              </a:rPr>
              <a:t>doit être considérée comme un bien social et humain ;</a:t>
            </a:r>
          </a:p>
          <a:p>
            <a:pPr algn="just">
              <a:lnSpc>
                <a:spcPct val="150000"/>
              </a:lnSpc>
            </a:pPr>
            <a:r>
              <a:rPr lang="fr-FR" dirty="0">
                <a:latin typeface="Times New Roman"/>
                <a:ea typeface="Times New Roman"/>
              </a:rPr>
              <a:t>(b) l’accès à une alimentation et à une eau adéquates ; </a:t>
            </a:r>
          </a:p>
          <a:p>
            <a:pPr algn="just">
              <a:lnSpc>
                <a:spcPct val="150000"/>
              </a:lnSpc>
            </a:pPr>
            <a:r>
              <a:rPr lang="fr-FR" dirty="0">
                <a:latin typeface="Times New Roman"/>
                <a:ea typeface="Times New Roman"/>
              </a:rPr>
              <a:t>(c) l’amélioration des conditions de vie et de l’environnement ; </a:t>
            </a:r>
          </a:p>
          <a:p>
            <a:pPr algn="just">
              <a:lnSpc>
                <a:spcPct val="150000"/>
              </a:lnSpc>
            </a:pPr>
            <a:r>
              <a:rPr lang="fr-FR" dirty="0">
                <a:latin typeface="Times New Roman"/>
                <a:ea typeface="Times New Roman"/>
              </a:rPr>
              <a:t>(d) l’élimination de la marginalisation et de l’exclusion fondées sur quelque motif que ce soit ; </a:t>
            </a:r>
          </a:p>
          <a:p>
            <a:pPr algn="just">
              <a:lnSpc>
                <a:spcPct val="150000"/>
              </a:lnSpc>
            </a:pPr>
            <a:r>
              <a:rPr lang="fr-FR" dirty="0">
                <a:latin typeface="Times New Roman"/>
                <a:ea typeface="Times New Roman"/>
              </a:rPr>
              <a:t>(e) la réduction de la pauvreté et de l’analphabétisme. </a:t>
            </a:r>
          </a:p>
          <a:p>
            <a:pPr algn="just">
              <a:lnSpc>
                <a:spcPct val="150000"/>
              </a:lnSpc>
            </a:pPr>
            <a:r>
              <a:rPr lang="fr-FR" b="1" dirty="0">
                <a:solidFill>
                  <a:srgbClr val="FF0000"/>
                </a:solidFill>
                <a:latin typeface="Times New Roman" panose="02020603050405020304" pitchFamily="18" charset="0"/>
                <a:cs typeface="Times New Roman" panose="02020603050405020304" pitchFamily="18" charset="0"/>
              </a:rPr>
              <a:t>Article 15 – Partage des bienfaits</a:t>
            </a:r>
          </a:p>
          <a:p>
            <a:pPr marL="342900" indent="-342900" algn="just">
              <a:lnSpc>
                <a:spcPct val="150000"/>
              </a:lnSpc>
              <a:buAutoNum type="arabicPeriod"/>
            </a:pPr>
            <a:r>
              <a:rPr lang="fr-FR" dirty="0">
                <a:latin typeface="Times New Roman" panose="02020603050405020304" pitchFamily="18" charset="0"/>
                <a:cs typeface="Times New Roman" panose="02020603050405020304" pitchFamily="18" charset="0"/>
              </a:rPr>
              <a:t>Les bienfaits résultant de toute recherche scientifique et de ses applications devraient être partagés avec la société dans son ensemble ainsi qu’au sein de la communauté internationale, en particulier avec les pays en développement. Aux fins de donner effet à ce principe, ces bienfaits peuvent prendre les formes suivantes :</a:t>
            </a:r>
          </a:p>
          <a:p>
            <a:pPr algn="just">
              <a:lnSpc>
                <a:spcPct val="150000"/>
              </a:lnSpc>
            </a:pPr>
            <a:r>
              <a:rPr lang="fr-FR" dirty="0">
                <a:latin typeface="Times New Roman" panose="02020603050405020304" pitchFamily="18" charset="0"/>
                <a:cs typeface="Times New Roman" panose="02020603050405020304" pitchFamily="18" charset="0"/>
              </a:rPr>
              <a:t>(a) assistance spéciale et durable et expression de reconnaissance aux personnes et groupes ayant</a:t>
            </a:r>
            <a:endParaRPr lang="fr-FR" b="1"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262383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16" presetClass="entr" presetSubtype="21" fill="hold" grpId="0" nodeType="clickEffect">
                                  <p:stCondLst>
                                    <p:cond delay="0"/>
                                  </p:stCondLst>
                                  <p:childTnLst>
                                    <p:set>
                                      <p:cBhvr>
                                        <p:cTn id="24" dur="1" fill="hold">
                                          <p:stCondLst>
                                            <p:cond delay="0"/>
                                          </p:stCondLst>
                                        </p:cTn>
                                        <p:tgtEl>
                                          <p:spTgt spid="3"/>
                                        </p:tgtEl>
                                        <p:attrNameLst>
                                          <p:attrName>style.visibility</p:attrName>
                                        </p:attrNameLst>
                                      </p:cBhvr>
                                      <p:to>
                                        <p:strVal val="visible"/>
                                      </p:to>
                                    </p:set>
                                    <p:animEffect transition="in" filter="barn(inVertical)">
                                      <p:cBhvr>
                                        <p:cTn id="25" dur="500"/>
                                        <p:tgtEl>
                                          <p:spTgt spid="3"/>
                                        </p:tgtEl>
                                      </p:cBhvr>
                                    </p:animEffect>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nodeType="clickEffect">
                                  <p:stCondLst>
                                    <p:cond delay="0"/>
                                  </p:stCondLst>
                                  <p:childTnLst>
                                    <p:set>
                                      <p:cBhvr>
                                        <p:cTn id="29" dur="1" fill="hold">
                                          <p:stCondLst>
                                            <p:cond delay="0"/>
                                          </p:stCondLst>
                                        </p:cTn>
                                        <p:tgtEl>
                                          <p:spTgt spid="3">
                                            <p:txEl>
                                              <p:pRg st="0" end="0"/>
                                            </p:txEl>
                                          </p:spTgt>
                                        </p:tgtEl>
                                        <p:attrNameLst>
                                          <p:attrName>style.visibility</p:attrName>
                                        </p:attrNameLst>
                                      </p:cBhvr>
                                      <p:to>
                                        <p:strVal val="visible"/>
                                      </p:to>
                                    </p:set>
                                    <p:anim calcmode="lin" valueType="num">
                                      <p:cBhvr additive="base">
                                        <p:cTn id="30"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3">
                                            <p:txEl>
                                              <p:pRg st="0" end="0"/>
                                            </p:txEl>
                                          </p:spTgt>
                                        </p:tgtEl>
                                        <p:attrNameLst>
                                          <p:attrName>ppt_y</p:attrName>
                                        </p:attrNameLst>
                                      </p:cBhvr>
                                      <p:tavLst>
                                        <p:tav tm="0">
                                          <p:val>
                                            <p:strVal val="1+#ppt_h/2"/>
                                          </p:val>
                                        </p:tav>
                                        <p:tav tm="100000">
                                          <p:val>
                                            <p:strVal val="#ppt_y"/>
                                          </p:val>
                                        </p:tav>
                                      </p:tavLst>
                                    </p:anim>
                                  </p:childTnLst>
                                </p:cTn>
                              </p:par>
                              <p:par>
                                <p:cTn id="32" presetID="2" presetClass="entr" presetSubtype="4" fill="hold" nodeType="withEffect">
                                  <p:stCondLst>
                                    <p:cond delay="0"/>
                                  </p:stCondLst>
                                  <p:childTnLst>
                                    <p:set>
                                      <p:cBhvr>
                                        <p:cTn id="33" dur="1" fill="hold">
                                          <p:stCondLst>
                                            <p:cond delay="0"/>
                                          </p:stCondLst>
                                        </p:cTn>
                                        <p:tgtEl>
                                          <p:spTgt spid="3">
                                            <p:txEl>
                                              <p:pRg st="1" end="1"/>
                                            </p:txEl>
                                          </p:spTgt>
                                        </p:tgtEl>
                                        <p:attrNameLst>
                                          <p:attrName>style.visibility</p:attrName>
                                        </p:attrNameLst>
                                      </p:cBhvr>
                                      <p:to>
                                        <p:strVal val="visible"/>
                                      </p:to>
                                    </p:set>
                                    <p:anim calcmode="lin" valueType="num">
                                      <p:cBhvr additive="base">
                                        <p:cTn id="34"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35" dur="500" fill="hold"/>
                                        <p:tgtEl>
                                          <p:spTgt spid="3">
                                            <p:txEl>
                                              <p:pRg st="1" end="1"/>
                                            </p:txEl>
                                          </p:spTgt>
                                        </p:tgtEl>
                                        <p:attrNameLst>
                                          <p:attrName>ppt_y</p:attrName>
                                        </p:attrNameLst>
                                      </p:cBhvr>
                                      <p:tavLst>
                                        <p:tav tm="0">
                                          <p:val>
                                            <p:strVal val="1+#ppt_h/2"/>
                                          </p:val>
                                        </p:tav>
                                        <p:tav tm="100000">
                                          <p:val>
                                            <p:strVal val="#ppt_y"/>
                                          </p:val>
                                        </p:tav>
                                      </p:tavLst>
                                    </p:anim>
                                  </p:childTnLst>
                                </p:cTn>
                              </p:par>
                              <p:par>
                                <p:cTn id="36" presetID="2" presetClass="entr" presetSubtype="4" fill="hold" nodeType="withEffect">
                                  <p:stCondLst>
                                    <p:cond delay="0"/>
                                  </p:stCondLst>
                                  <p:childTnLst>
                                    <p:set>
                                      <p:cBhvr>
                                        <p:cTn id="37" dur="1" fill="hold">
                                          <p:stCondLst>
                                            <p:cond delay="0"/>
                                          </p:stCondLst>
                                        </p:cTn>
                                        <p:tgtEl>
                                          <p:spTgt spid="3">
                                            <p:txEl>
                                              <p:pRg st="2" end="2"/>
                                            </p:txEl>
                                          </p:spTgt>
                                        </p:tgtEl>
                                        <p:attrNameLst>
                                          <p:attrName>style.visibility</p:attrName>
                                        </p:attrNameLst>
                                      </p:cBhvr>
                                      <p:to>
                                        <p:strVal val="visible"/>
                                      </p:to>
                                    </p:set>
                                    <p:anim calcmode="lin" valueType="num">
                                      <p:cBhvr additive="base">
                                        <p:cTn id="38"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39" dur="500" fill="hold"/>
                                        <p:tgtEl>
                                          <p:spTgt spid="3">
                                            <p:txEl>
                                              <p:pRg st="2" end="2"/>
                                            </p:txEl>
                                          </p:spTgt>
                                        </p:tgtEl>
                                        <p:attrNameLst>
                                          <p:attrName>ppt_y</p:attrName>
                                        </p:attrNameLst>
                                      </p:cBhvr>
                                      <p:tavLst>
                                        <p:tav tm="0">
                                          <p:val>
                                            <p:strVal val="1+#ppt_h/2"/>
                                          </p:val>
                                        </p:tav>
                                        <p:tav tm="100000">
                                          <p:val>
                                            <p:strVal val="#ppt_y"/>
                                          </p:val>
                                        </p:tav>
                                      </p:tavLst>
                                    </p:anim>
                                  </p:childTnLst>
                                </p:cTn>
                              </p:par>
                              <p:par>
                                <p:cTn id="40" presetID="2" presetClass="entr" presetSubtype="4" fill="hold" nodeType="withEffect">
                                  <p:stCondLst>
                                    <p:cond delay="0"/>
                                  </p:stCondLst>
                                  <p:childTnLst>
                                    <p:set>
                                      <p:cBhvr>
                                        <p:cTn id="41" dur="1" fill="hold">
                                          <p:stCondLst>
                                            <p:cond delay="0"/>
                                          </p:stCondLst>
                                        </p:cTn>
                                        <p:tgtEl>
                                          <p:spTgt spid="3">
                                            <p:txEl>
                                              <p:pRg st="3" end="3"/>
                                            </p:txEl>
                                          </p:spTgt>
                                        </p:tgtEl>
                                        <p:attrNameLst>
                                          <p:attrName>style.visibility</p:attrName>
                                        </p:attrNameLst>
                                      </p:cBhvr>
                                      <p:to>
                                        <p:strVal val="visible"/>
                                      </p:to>
                                    </p:set>
                                    <p:anim calcmode="lin" valueType="num">
                                      <p:cBhvr additive="base">
                                        <p:cTn id="42"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43" dur="500" fill="hold"/>
                                        <p:tgtEl>
                                          <p:spTgt spid="3">
                                            <p:txEl>
                                              <p:pRg st="3" end="3"/>
                                            </p:txEl>
                                          </p:spTgt>
                                        </p:tgtEl>
                                        <p:attrNameLst>
                                          <p:attrName>ppt_y</p:attrName>
                                        </p:attrNameLst>
                                      </p:cBhvr>
                                      <p:tavLst>
                                        <p:tav tm="0">
                                          <p:val>
                                            <p:strVal val="1+#ppt_h/2"/>
                                          </p:val>
                                        </p:tav>
                                        <p:tav tm="100000">
                                          <p:val>
                                            <p:strVal val="#ppt_y"/>
                                          </p:val>
                                        </p:tav>
                                      </p:tavLst>
                                    </p:anim>
                                  </p:childTnLst>
                                </p:cTn>
                              </p:par>
                              <p:par>
                                <p:cTn id="44" presetID="2" presetClass="entr" presetSubtype="4" fill="hold" nodeType="withEffect">
                                  <p:stCondLst>
                                    <p:cond delay="0"/>
                                  </p:stCondLst>
                                  <p:childTnLst>
                                    <p:set>
                                      <p:cBhvr>
                                        <p:cTn id="45" dur="1" fill="hold">
                                          <p:stCondLst>
                                            <p:cond delay="0"/>
                                          </p:stCondLst>
                                        </p:cTn>
                                        <p:tgtEl>
                                          <p:spTgt spid="3">
                                            <p:txEl>
                                              <p:pRg st="4" end="4"/>
                                            </p:txEl>
                                          </p:spTgt>
                                        </p:tgtEl>
                                        <p:attrNameLst>
                                          <p:attrName>style.visibility</p:attrName>
                                        </p:attrNameLst>
                                      </p:cBhvr>
                                      <p:to>
                                        <p:strVal val="visible"/>
                                      </p:to>
                                    </p:set>
                                    <p:anim calcmode="lin" valueType="num">
                                      <p:cBhvr additive="base">
                                        <p:cTn id="46"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47" dur="500" fill="hold"/>
                                        <p:tgtEl>
                                          <p:spTgt spid="3">
                                            <p:txEl>
                                              <p:pRg st="4" end="4"/>
                                            </p:txEl>
                                          </p:spTgt>
                                        </p:tgtEl>
                                        <p:attrNameLst>
                                          <p:attrName>ppt_y</p:attrName>
                                        </p:attrNameLst>
                                      </p:cBhvr>
                                      <p:tavLst>
                                        <p:tav tm="0">
                                          <p:val>
                                            <p:strVal val="1+#ppt_h/2"/>
                                          </p:val>
                                        </p:tav>
                                        <p:tav tm="100000">
                                          <p:val>
                                            <p:strVal val="#ppt_y"/>
                                          </p:val>
                                        </p:tav>
                                      </p:tavLst>
                                    </p:anim>
                                  </p:childTnLst>
                                </p:cTn>
                              </p:par>
                              <p:par>
                                <p:cTn id="48" presetID="2" presetClass="entr" presetSubtype="4" fill="hold" nodeType="withEffect">
                                  <p:stCondLst>
                                    <p:cond delay="0"/>
                                  </p:stCondLst>
                                  <p:childTnLst>
                                    <p:set>
                                      <p:cBhvr>
                                        <p:cTn id="49" dur="1" fill="hold">
                                          <p:stCondLst>
                                            <p:cond delay="0"/>
                                          </p:stCondLst>
                                        </p:cTn>
                                        <p:tgtEl>
                                          <p:spTgt spid="3">
                                            <p:txEl>
                                              <p:pRg st="5" end="5"/>
                                            </p:txEl>
                                          </p:spTgt>
                                        </p:tgtEl>
                                        <p:attrNameLst>
                                          <p:attrName>style.visibility</p:attrName>
                                        </p:attrNameLst>
                                      </p:cBhvr>
                                      <p:to>
                                        <p:strVal val="visible"/>
                                      </p:to>
                                    </p:set>
                                    <p:anim calcmode="lin" valueType="num">
                                      <p:cBhvr additive="base">
                                        <p:cTn id="50"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51" dur="500" fill="hold"/>
                                        <p:tgtEl>
                                          <p:spTgt spid="3">
                                            <p:txEl>
                                              <p:pRg st="5" end="5"/>
                                            </p:txEl>
                                          </p:spTgt>
                                        </p:tgtEl>
                                        <p:attrNameLst>
                                          <p:attrName>ppt_y</p:attrName>
                                        </p:attrNameLst>
                                      </p:cBhvr>
                                      <p:tavLst>
                                        <p:tav tm="0">
                                          <p:val>
                                            <p:strVal val="1+#ppt_h/2"/>
                                          </p:val>
                                        </p:tav>
                                        <p:tav tm="100000">
                                          <p:val>
                                            <p:strVal val="#ppt_y"/>
                                          </p:val>
                                        </p:tav>
                                      </p:tavLst>
                                    </p:anim>
                                  </p:childTnLst>
                                </p:cTn>
                              </p:par>
                              <p:par>
                                <p:cTn id="52" presetID="2" presetClass="entr" presetSubtype="4" fill="hold" nodeType="withEffect">
                                  <p:stCondLst>
                                    <p:cond delay="0"/>
                                  </p:stCondLst>
                                  <p:childTnLst>
                                    <p:set>
                                      <p:cBhvr>
                                        <p:cTn id="53" dur="1" fill="hold">
                                          <p:stCondLst>
                                            <p:cond delay="0"/>
                                          </p:stCondLst>
                                        </p:cTn>
                                        <p:tgtEl>
                                          <p:spTgt spid="3">
                                            <p:txEl>
                                              <p:pRg st="6" end="6"/>
                                            </p:txEl>
                                          </p:spTgt>
                                        </p:tgtEl>
                                        <p:attrNameLst>
                                          <p:attrName>style.visibility</p:attrName>
                                        </p:attrNameLst>
                                      </p:cBhvr>
                                      <p:to>
                                        <p:strVal val="visible"/>
                                      </p:to>
                                    </p:set>
                                    <p:anim calcmode="lin" valueType="num">
                                      <p:cBhvr additive="base">
                                        <p:cTn id="54"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55" dur="500" fill="hold"/>
                                        <p:tgtEl>
                                          <p:spTgt spid="3">
                                            <p:txEl>
                                              <p:pRg st="6" end="6"/>
                                            </p:txEl>
                                          </p:spTgt>
                                        </p:tgtEl>
                                        <p:attrNameLst>
                                          <p:attrName>ppt_y</p:attrName>
                                        </p:attrNameLst>
                                      </p:cBhvr>
                                      <p:tavLst>
                                        <p:tav tm="0">
                                          <p:val>
                                            <p:strVal val="1+#ppt_h/2"/>
                                          </p:val>
                                        </p:tav>
                                        <p:tav tm="100000">
                                          <p:val>
                                            <p:strVal val="#ppt_y"/>
                                          </p:val>
                                        </p:tav>
                                      </p:tavLst>
                                    </p:anim>
                                  </p:childTnLst>
                                </p:cTn>
                              </p:par>
                              <p:par>
                                <p:cTn id="56" presetID="2" presetClass="entr" presetSubtype="4" fill="hold" nodeType="withEffect">
                                  <p:stCondLst>
                                    <p:cond delay="0"/>
                                  </p:stCondLst>
                                  <p:childTnLst>
                                    <p:set>
                                      <p:cBhvr>
                                        <p:cTn id="57" dur="1" fill="hold">
                                          <p:stCondLst>
                                            <p:cond delay="0"/>
                                          </p:stCondLst>
                                        </p:cTn>
                                        <p:tgtEl>
                                          <p:spTgt spid="3">
                                            <p:txEl>
                                              <p:pRg st="7" end="7"/>
                                            </p:txEl>
                                          </p:spTgt>
                                        </p:tgtEl>
                                        <p:attrNameLst>
                                          <p:attrName>style.visibility</p:attrName>
                                        </p:attrNameLst>
                                      </p:cBhvr>
                                      <p:to>
                                        <p:strVal val="visible"/>
                                      </p:to>
                                    </p:set>
                                    <p:anim calcmode="lin" valueType="num">
                                      <p:cBhvr additive="base">
                                        <p:cTn id="58"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9"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60" fill="hold">
                      <p:stCondLst>
                        <p:cond delay="indefinite"/>
                      </p:stCondLst>
                      <p:childTnLst>
                        <p:par>
                          <p:cTn id="61" fill="hold">
                            <p:stCondLst>
                              <p:cond delay="0"/>
                            </p:stCondLst>
                            <p:childTnLst>
                              <p:par>
                                <p:cTn id="62" presetID="26" presetClass="entr" presetSubtype="0" fill="hold" nodeType="clickEffect">
                                  <p:stCondLst>
                                    <p:cond delay="0"/>
                                  </p:stCondLst>
                                  <p:childTnLst>
                                    <p:set>
                                      <p:cBhvr>
                                        <p:cTn id="63" dur="1" fill="hold">
                                          <p:stCondLst>
                                            <p:cond delay="0"/>
                                          </p:stCondLst>
                                        </p:cTn>
                                        <p:tgtEl>
                                          <p:spTgt spid="3">
                                            <p:txEl>
                                              <p:pRg st="8" end="8"/>
                                            </p:txEl>
                                          </p:spTgt>
                                        </p:tgtEl>
                                        <p:attrNameLst>
                                          <p:attrName>style.visibility</p:attrName>
                                        </p:attrNameLst>
                                      </p:cBhvr>
                                      <p:to>
                                        <p:strVal val="visible"/>
                                      </p:to>
                                    </p:set>
                                    <p:animEffect transition="in" filter="wipe(down)">
                                      <p:cBhvr>
                                        <p:cTn id="64" dur="580">
                                          <p:stCondLst>
                                            <p:cond delay="0"/>
                                          </p:stCondLst>
                                        </p:cTn>
                                        <p:tgtEl>
                                          <p:spTgt spid="3">
                                            <p:txEl>
                                              <p:pRg st="8" end="8"/>
                                            </p:txEl>
                                          </p:spTgt>
                                        </p:tgtEl>
                                      </p:cBhvr>
                                    </p:animEffect>
                                    <p:anim calcmode="lin" valueType="num">
                                      <p:cBhvr>
                                        <p:cTn id="65" dur="1822" tmFilter="0,0; 0.14,0.36; 0.43,0.73; 0.71,0.91; 1.0,1.0">
                                          <p:stCondLst>
                                            <p:cond delay="0"/>
                                          </p:stCondLst>
                                        </p:cTn>
                                        <p:tgtEl>
                                          <p:spTgt spid="3">
                                            <p:txEl>
                                              <p:pRg st="8" end="8"/>
                                            </p:txEl>
                                          </p:spTgt>
                                        </p:tgtEl>
                                        <p:attrNameLst>
                                          <p:attrName>ppt_x</p:attrName>
                                        </p:attrNameLst>
                                      </p:cBhvr>
                                      <p:tavLst>
                                        <p:tav tm="0">
                                          <p:val>
                                            <p:strVal val="#ppt_x-0.25"/>
                                          </p:val>
                                        </p:tav>
                                        <p:tav tm="100000">
                                          <p:val>
                                            <p:strVal val="#ppt_x"/>
                                          </p:val>
                                        </p:tav>
                                      </p:tavLst>
                                    </p:anim>
                                    <p:anim calcmode="lin" valueType="num">
                                      <p:cBhvr>
                                        <p:cTn id="66" dur="664" tmFilter="0.0,0.0; 0.25,0.07; 0.50,0.2; 0.75,0.467; 1.0,1.0">
                                          <p:stCondLst>
                                            <p:cond delay="0"/>
                                          </p:stCondLst>
                                        </p:cTn>
                                        <p:tgtEl>
                                          <p:spTgt spid="3">
                                            <p:txEl>
                                              <p:pRg st="8" end="8"/>
                                            </p:txEl>
                                          </p:spTgt>
                                        </p:tgtEl>
                                        <p:attrNameLst>
                                          <p:attrName>ppt_y</p:attrName>
                                        </p:attrNameLst>
                                      </p:cBhvr>
                                      <p:tavLst>
                                        <p:tav tm="0" fmla="#ppt_y-sin(pi*$)/3">
                                          <p:val>
                                            <p:fltVal val="0.5"/>
                                          </p:val>
                                        </p:tav>
                                        <p:tav tm="100000">
                                          <p:val>
                                            <p:fltVal val="1"/>
                                          </p:val>
                                        </p:tav>
                                      </p:tavLst>
                                    </p:anim>
                                    <p:anim calcmode="lin" valueType="num">
                                      <p:cBhvr>
                                        <p:cTn id="67" dur="664" tmFilter="0, 0; 0.125,0.2665; 0.25,0.4; 0.375,0.465; 0.5,0.5;  0.625,0.535; 0.75,0.6; 0.875,0.7335; 1,1">
                                          <p:stCondLst>
                                            <p:cond delay="664"/>
                                          </p:stCondLst>
                                        </p:cTn>
                                        <p:tgtEl>
                                          <p:spTgt spid="3">
                                            <p:txEl>
                                              <p:pRg st="8" end="8"/>
                                            </p:txEl>
                                          </p:spTgt>
                                        </p:tgtEl>
                                        <p:attrNameLst>
                                          <p:attrName>ppt_y</p:attrName>
                                        </p:attrNameLst>
                                      </p:cBhvr>
                                      <p:tavLst>
                                        <p:tav tm="0" fmla="#ppt_y-sin(pi*$)/9">
                                          <p:val>
                                            <p:fltVal val="0"/>
                                          </p:val>
                                        </p:tav>
                                        <p:tav tm="100000">
                                          <p:val>
                                            <p:fltVal val="1"/>
                                          </p:val>
                                        </p:tav>
                                      </p:tavLst>
                                    </p:anim>
                                    <p:anim calcmode="lin" valueType="num">
                                      <p:cBhvr>
                                        <p:cTn id="68" dur="332" tmFilter="0, 0; 0.125,0.2665; 0.25,0.4; 0.375,0.465; 0.5,0.5;  0.625,0.535; 0.75,0.6; 0.875,0.7335; 1,1">
                                          <p:stCondLst>
                                            <p:cond delay="1324"/>
                                          </p:stCondLst>
                                        </p:cTn>
                                        <p:tgtEl>
                                          <p:spTgt spid="3">
                                            <p:txEl>
                                              <p:pRg st="8" end="8"/>
                                            </p:txEl>
                                          </p:spTgt>
                                        </p:tgtEl>
                                        <p:attrNameLst>
                                          <p:attrName>ppt_y</p:attrName>
                                        </p:attrNameLst>
                                      </p:cBhvr>
                                      <p:tavLst>
                                        <p:tav tm="0" fmla="#ppt_y-sin(pi*$)/27">
                                          <p:val>
                                            <p:fltVal val="0"/>
                                          </p:val>
                                        </p:tav>
                                        <p:tav tm="100000">
                                          <p:val>
                                            <p:fltVal val="1"/>
                                          </p:val>
                                        </p:tav>
                                      </p:tavLst>
                                    </p:anim>
                                    <p:anim calcmode="lin" valueType="num">
                                      <p:cBhvr>
                                        <p:cTn id="69" dur="164" tmFilter="0, 0; 0.125,0.2665; 0.25,0.4; 0.375,0.465; 0.5,0.5;  0.625,0.535; 0.75,0.6; 0.875,0.7335; 1,1">
                                          <p:stCondLst>
                                            <p:cond delay="1656"/>
                                          </p:stCondLst>
                                        </p:cTn>
                                        <p:tgtEl>
                                          <p:spTgt spid="3">
                                            <p:txEl>
                                              <p:pRg st="8" end="8"/>
                                            </p:txEl>
                                          </p:spTgt>
                                        </p:tgtEl>
                                        <p:attrNameLst>
                                          <p:attrName>ppt_y</p:attrName>
                                        </p:attrNameLst>
                                      </p:cBhvr>
                                      <p:tavLst>
                                        <p:tav tm="0" fmla="#ppt_y-sin(pi*$)/81">
                                          <p:val>
                                            <p:fltVal val="0"/>
                                          </p:val>
                                        </p:tav>
                                        <p:tav tm="100000">
                                          <p:val>
                                            <p:fltVal val="1"/>
                                          </p:val>
                                        </p:tav>
                                      </p:tavLst>
                                    </p:anim>
                                    <p:animScale>
                                      <p:cBhvr>
                                        <p:cTn id="70" dur="26">
                                          <p:stCondLst>
                                            <p:cond delay="650"/>
                                          </p:stCondLst>
                                        </p:cTn>
                                        <p:tgtEl>
                                          <p:spTgt spid="3">
                                            <p:txEl>
                                              <p:pRg st="8" end="8"/>
                                            </p:txEl>
                                          </p:spTgt>
                                        </p:tgtEl>
                                      </p:cBhvr>
                                      <p:to x="100000" y="60000"/>
                                    </p:animScale>
                                    <p:animScale>
                                      <p:cBhvr>
                                        <p:cTn id="71" dur="166" decel="50000">
                                          <p:stCondLst>
                                            <p:cond delay="676"/>
                                          </p:stCondLst>
                                        </p:cTn>
                                        <p:tgtEl>
                                          <p:spTgt spid="3">
                                            <p:txEl>
                                              <p:pRg st="8" end="8"/>
                                            </p:txEl>
                                          </p:spTgt>
                                        </p:tgtEl>
                                      </p:cBhvr>
                                      <p:to x="100000" y="100000"/>
                                    </p:animScale>
                                    <p:animScale>
                                      <p:cBhvr>
                                        <p:cTn id="72" dur="26">
                                          <p:stCondLst>
                                            <p:cond delay="1312"/>
                                          </p:stCondLst>
                                        </p:cTn>
                                        <p:tgtEl>
                                          <p:spTgt spid="3">
                                            <p:txEl>
                                              <p:pRg st="8" end="8"/>
                                            </p:txEl>
                                          </p:spTgt>
                                        </p:tgtEl>
                                      </p:cBhvr>
                                      <p:to x="100000" y="80000"/>
                                    </p:animScale>
                                    <p:animScale>
                                      <p:cBhvr>
                                        <p:cTn id="73" dur="166" decel="50000">
                                          <p:stCondLst>
                                            <p:cond delay="1338"/>
                                          </p:stCondLst>
                                        </p:cTn>
                                        <p:tgtEl>
                                          <p:spTgt spid="3">
                                            <p:txEl>
                                              <p:pRg st="8" end="8"/>
                                            </p:txEl>
                                          </p:spTgt>
                                        </p:tgtEl>
                                      </p:cBhvr>
                                      <p:to x="100000" y="100000"/>
                                    </p:animScale>
                                    <p:animScale>
                                      <p:cBhvr>
                                        <p:cTn id="74" dur="26">
                                          <p:stCondLst>
                                            <p:cond delay="1642"/>
                                          </p:stCondLst>
                                        </p:cTn>
                                        <p:tgtEl>
                                          <p:spTgt spid="3">
                                            <p:txEl>
                                              <p:pRg st="8" end="8"/>
                                            </p:txEl>
                                          </p:spTgt>
                                        </p:tgtEl>
                                      </p:cBhvr>
                                      <p:to x="100000" y="90000"/>
                                    </p:animScale>
                                    <p:animScale>
                                      <p:cBhvr>
                                        <p:cTn id="75" dur="166" decel="50000">
                                          <p:stCondLst>
                                            <p:cond delay="1668"/>
                                          </p:stCondLst>
                                        </p:cTn>
                                        <p:tgtEl>
                                          <p:spTgt spid="3">
                                            <p:txEl>
                                              <p:pRg st="8" end="8"/>
                                            </p:txEl>
                                          </p:spTgt>
                                        </p:tgtEl>
                                      </p:cBhvr>
                                      <p:to x="100000" y="100000"/>
                                    </p:animScale>
                                    <p:animScale>
                                      <p:cBhvr>
                                        <p:cTn id="76" dur="26">
                                          <p:stCondLst>
                                            <p:cond delay="1808"/>
                                          </p:stCondLst>
                                        </p:cTn>
                                        <p:tgtEl>
                                          <p:spTgt spid="3">
                                            <p:txEl>
                                              <p:pRg st="8" end="8"/>
                                            </p:txEl>
                                          </p:spTgt>
                                        </p:tgtEl>
                                      </p:cBhvr>
                                      <p:to x="100000" y="95000"/>
                                    </p:animScale>
                                    <p:animScale>
                                      <p:cBhvr>
                                        <p:cTn id="77" dur="166" decel="50000">
                                          <p:stCondLst>
                                            <p:cond delay="1834"/>
                                          </p:stCondLst>
                                        </p:cTn>
                                        <p:tgtEl>
                                          <p:spTgt spid="3">
                                            <p:txEl>
                                              <p:pRg st="8" end="8"/>
                                            </p:txEl>
                                          </p:spTgt>
                                        </p:tgtEl>
                                      </p:cBhvr>
                                      <p:to x="100000" y="100000"/>
                                    </p:animScale>
                                  </p:childTnLst>
                                </p:cTn>
                              </p:par>
                              <p:par>
                                <p:cTn id="78" presetID="26" presetClass="entr" presetSubtype="0" fill="hold" nodeType="withEffect">
                                  <p:stCondLst>
                                    <p:cond delay="0"/>
                                  </p:stCondLst>
                                  <p:childTnLst>
                                    <p:set>
                                      <p:cBhvr>
                                        <p:cTn id="79" dur="1" fill="hold">
                                          <p:stCondLst>
                                            <p:cond delay="0"/>
                                          </p:stCondLst>
                                        </p:cTn>
                                        <p:tgtEl>
                                          <p:spTgt spid="3">
                                            <p:txEl>
                                              <p:pRg st="9" end="9"/>
                                            </p:txEl>
                                          </p:spTgt>
                                        </p:tgtEl>
                                        <p:attrNameLst>
                                          <p:attrName>style.visibility</p:attrName>
                                        </p:attrNameLst>
                                      </p:cBhvr>
                                      <p:to>
                                        <p:strVal val="visible"/>
                                      </p:to>
                                    </p:set>
                                    <p:animEffect transition="in" filter="wipe(down)">
                                      <p:cBhvr>
                                        <p:cTn id="80" dur="580">
                                          <p:stCondLst>
                                            <p:cond delay="0"/>
                                          </p:stCondLst>
                                        </p:cTn>
                                        <p:tgtEl>
                                          <p:spTgt spid="3">
                                            <p:txEl>
                                              <p:pRg st="9" end="9"/>
                                            </p:txEl>
                                          </p:spTgt>
                                        </p:tgtEl>
                                      </p:cBhvr>
                                    </p:animEffect>
                                    <p:anim calcmode="lin" valueType="num">
                                      <p:cBhvr>
                                        <p:cTn id="81" dur="1822" tmFilter="0,0; 0.14,0.36; 0.43,0.73; 0.71,0.91; 1.0,1.0">
                                          <p:stCondLst>
                                            <p:cond delay="0"/>
                                          </p:stCondLst>
                                        </p:cTn>
                                        <p:tgtEl>
                                          <p:spTgt spid="3">
                                            <p:txEl>
                                              <p:pRg st="9" end="9"/>
                                            </p:txEl>
                                          </p:spTgt>
                                        </p:tgtEl>
                                        <p:attrNameLst>
                                          <p:attrName>ppt_x</p:attrName>
                                        </p:attrNameLst>
                                      </p:cBhvr>
                                      <p:tavLst>
                                        <p:tav tm="0">
                                          <p:val>
                                            <p:strVal val="#ppt_x-0.25"/>
                                          </p:val>
                                        </p:tav>
                                        <p:tav tm="100000">
                                          <p:val>
                                            <p:strVal val="#ppt_x"/>
                                          </p:val>
                                        </p:tav>
                                      </p:tavLst>
                                    </p:anim>
                                    <p:anim calcmode="lin" valueType="num">
                                      <p:cBhvr>
                                        <p:cTn id="82" dur="664" tmFilter="0.0,0.0; 0.25,0.07; 0.50,0.2; 0.75,0.467; 1.0,1.0">
                                          <p:stCondLst>
                                            <p:cond delay="0"/>
                                          </p:stCondLst>
                                        </p:cTn>
                                        <p:tgtEl>
                                          <p:spTgt spid="3">
                                            <p:txEl>
                                              <p:pRg st="9" end="9"/>
                                            </p:txEl>
                                          </p:spTgt>
                                        </p:tgtEl>
                                        <p:attrNameLst>
                                          <p:attrName>ppt_y</p:attrName>
                                        </p:attrNameLst>
                                      </p:cBhvr>
                                      <p:tavLst>
                                        <p:tav tm="0" fmla="#ppt_y-sin(pi*$)/3">
                                          <p:val>
                                            <p:fltVal val="0.5"/>
                                          </p:val>
                                        </p:tav>
                                        <p:tav tm="100000">
                                          <p:val>
                                            <p:fltVal val="1"/>
                                          </p:val>
                                        </p:tav>
                                      </p:tavLst>
                                    </p:anim>
                                    <p:anim calcmode="lin" valueType="num">
                                      <p:cBhvr>
                                        <p:cTn id="83" dur="664" tmFilter="0, 0; 0.125,0.2665; 0.25,0.4; 0.375,0.465; 0.5,0.5;  0.625,0.535; 0.75,0.6; 0.875,0.7335; 1,1">
                                          <p:stCondLst>
                                            <p:cond delay="664"/>
                                          </p:stCondLst>
                                        </p:cTn>
                                        <p:tgtEl>
                                          <p:spTgt spid="3">
                                            <p:txEl>
                                              <p:pRg st="9" end="9"/>
                                            </p:txEl>
                                          </p:spTgt>
                                        </p:tgtEl>
                                        <p:attrNameLst>
                                          <p:attrName>ppt_y</p:attrName>
                                        </p:attrNameLst>
                                      </p:cBhvr>
                                      <p:tavLst>
                                        <p:tav tm="0" fmla="#ppt_y-sin(pi*$)/9">
                                          <p:val>
                                            <p:fltVal val="0"/>
                                          </p:val>
                                        </p:tav>
                                        <p:tav tm="100000">
                                          <p:val>
                                            <p:fltVal val="1"/>
                                          </p:val>
                                        </p:tav>
                                      </p:tavLst>
                                    </p:anim>
                                    <p:anim calcmode="lin" valueType="num">
                                      <p:cBhvr>
                                        <p:cTn id="84" dur="332" tmFilter="0, 0; 0.125,0.2665; 0.25,0.4; 0.375,0.465; 0.5,0.5;  0.625,0.535; 0.75,0.6; 0.875,0.7335; 1,1">
                                          <p:stCondLst>
                                            <p:cond delay="1324"/>
                                          </p:stCondLst>
                                        </p:cTn>
                                        <p:tgtEl>
                                          <p:spTgt spid="3">
                                            <p:txEl>
                                              <p:pRg st="9" end="9"/>
                                            </p:txEl>
                                          </p:spTgt>
                                        </p:tgtEl>
                                        <p:attrNameLst>
                                          <p:attrName>ppt_y</p:attrName>
                                        </p:attrNameLst>
                                      </p:cBhvr>
                                      <p:tavLst>
                                        <p:tav tm="0" fmla="#ppt_y-sin(pi*$)/27">
                                          <p:val>
                                            <p:fltVal val="0"/>
                                          </p:val>
                                        </p:tav>
                                        <p:tav tm="100000">
                                          <p:val>
                                            <p:fltVal val="1"/>
                                          </p:val>
                                        </p:tav>
                                      </p:tavLst>
                                    </p:anim>
                                    <p:anim calcmode="lin" valueType="num">
                                      <p:cBhvr>
                                        <p:cTn id="85" dur="164" tmFilter="0, 0; 0.125,0.2665; 0.25,0.4; 0.375,0.465; 0.5,0.5;  0.625,0.535; 0.75,0.6; 0.875,0.7335; 1,1">
                                          <p:stCondLst>
                                            <p:cond delay="1656"/>
                                          </p:stCondLst>
                                        </p:cTn>
                                        <p:tgtEl>
                                          <p:spTgt spid="3">
                                            <p:txEl>
                                              <p:pRg st="9" end="9"/>
                                            </p:txEl>
                                          </p:spTgt>
                                        </p:tgtEl>
                                        <p:attrNameLst>
                                          <p:attrName>ppt_y</p:attrName>
                                        </p:attrNameLst>
                                      </p:cBhvr>
                                      <p:tavLst>
                                        <p:tav tm="0" fmla="#ppt_y-sin(pi*$)/81">
                                          <p:val>
                                            <p:fltVal val="0"/>
                                          </p:val>
                                        </p:tav>
                                        <p:tav tm="100000">
                                          <p:val>
                                            <p:fltVal val="1"/>
                                          </p:val>
                                        </p:tav>
                                      </p:tavLst>
                                    </p:anim>
                                    <p:animScale>
                                      <p:cBhvr>
                                        <p:cTn id="86" dur="26">
                                          <p:stCondLst>
                                            <p:cond delay="650"/>
                                          </p:stCondLst>
                                        </p:cTn>
                                        <p:tgtEl>
                                          <p:spTgt spid="3">
                                            <p:txEl>
                                              <p:pRg st="9" end="9"/>
                                            </p:txEl>
                                          </p:spTgt>
                                        </p:tgtEl>
                                      </p:cBhvr>
                                      <p:to x="100000" y="60000"/>
                                    </p:animScale>
                                    <p:animScale>
                                      <p:cBhvr>
                                        <p:cTn id="87" dur="166" decel="50000">
                                          <p:stCondLst>
                                            <p:cond delay="676"/>
                                          </p:stCondLst>
                                        </p:cTn>
                                        <p:tgtEl>
                                          <p:spTgt spid="3">
                                            <p:txEl>
                                              <p:pRg st="9" end="9"/>
                                            </p:txEl>
                                          </p:spTgt>
                                        </p:tgtEl>
                                      </p:cBhvr>
                                      <p:to x="100000" y="100000"/>
                                    </p:animScale>
                                    <p:animScale>
                                      <p:cBhvr>
                                        <p:cTn id="88" dur="26">
                                          <p:stCondLst>
                                            <p:cond delay="1312"/>
                                          </p:stCondLst>
                                        </p:cTn>
                                        <p:tgtEl>
                                          <p:spTgt spid="3">
                                            <p:txEl>
                                              <p:pRg st="9" end="9"/>
                                            </p:txEl>
                                          </p:spTgt>
                                        </p:tgtEl>
                                      </p:cBhvr>
                                      <p:to x="100000" y="80000"/>
                                    </p:animScale>
                                    <p:animScale>
                                      <p:cBhvr>
                                        <p:cTn id="89" dur="166" decel="50000">
                                          <p:stCondLst>
                                            <p:cond delay="1338"/>
                                          </p:stCondLst>
                                        </p:cTn>
                                        <p:tgtEl>
                                          <p:spTgt spid="3">
                                            <p:txEl>
                                              <p:pRg st="9" end="9"/>
                                            </p:txEl>
                                          </p:spTgt>
                                        </p:tgtEl>
                                      </p:cBhvr>
                                      <p:to x="100000" y="100000"/>
                                    </p:animScale>
                                    <p:animScale>
                                      <p:cBhvr>
                                        <p:cTn id="90" dur="26">
                                          <p:stCondLst>
                                            <p:cond delay="1642"/>
                                          </p:stCondLst>
                                        </p:cTn>
                                        <p:tgtEl>
                                          <p:spTgt spid="3">
                                            <p:txEl>
                                              <p:pRg st="9" end="9"/>
                                            </p:txEl>
                                          </p:spTgt>
                                        </p:tgtEl>
                                      </p:cBhvr>
                                      <p:to x="100000" y="90000"/>
                                    </p:animScale>
                                    <p:animScale>
                                      <p:cBhvr>
                                        <p:cTn id="91" dur="166" decel="50000">
                                          <p:stCondLst>
                                            <p:cond delay="1668"/>
                                          </p:stCondLst>
                                        </p:cTn>
                                        <p:tgtEl>
                                          <p:spTgt spid="3">
                                            <p:txEl>
                                              <p:pRg st="9" end="9"/>
                                            </p:txEl>
                                          </p:spTgt>
                                        </p:tgtEl>
                                      </p:cBhvr>
                                      <p:to x="100000" y="100000"/>
                                    </p:animScale>
                                    <p:animScale>
                                      <p:cBhvr>
                                        <p:cTn id="92" dur="26">
                                          <p:stCondLst>
                                            <p:cond delay="1808"/>
                                          </p:stCondLst>
                                        </p:cTn>
                                        <p:tgtEl>
                                          <p:spTgt spid="3">
                                            <p:txEl>
                                              <p:pRg st="9" end="9"/>
                                            </p:txEl>
                                          </p:spTgt>
                                        </p:tgtEl>
                                      </p:cBhvr>
                                      <p:to x="100000" y="95000"/>
                                    </p:animScale>
                                    <p:animScale>
                                      <p:cBhvr>
                                        <p:cTn id="93" dur="166" decel="50000">
                                          <p:stCondLst>
                                            <p:cond delay="1834"/>
                                          </p:stCondLst>
                                        </p:cTn>
                                        <p:tgtEl>
                                          <p:spTgt spid="3">
                                            <p:txEl>
                                              <p:pRg st="9" end="9"/>
                                            </p:txEl>
                                          </p:spTgt>
                                        </p:tgtEl>
                                      </p:cBhvr>
                                      <p:to x="100000" y="100000"/>
                                    </p:animScale>
                                  </p:childTnLst>
                                </p:cTn>
                              </p:par>
                              <p:par>
                                <p:cTn id="94" presetID="26" presetClass="entr" presetSubtype="0" fill="hold" nodeType="withEffect">
                                  <p:stCondLst>
                                    <p:cond delay="0"/>
                                  </p:stCondLst>
                                  <p:childTnLst>
                                    <p:set>
                                      <p:cBhvr>
                                        <p:cTn id="95" dur="1" fill="hold">
                                          <p:stCondLst>
                                            <p:cond delay="0"/>
                                          </p:stCondLst>
                                        </p:cTn>
                                        <p:tgtEl>
                                          <p:spTgt spid="3">
                                            <p:txEl>
                                              <p:pRg st="10" end="10"/>
                                            </p:txEl>
                                          </p:spTgt>
                                        </p:tgtEl>
                                        <p:attrNameLst>
                                          <p:attrName>style.visibility</p:attrName>
                                        </p:attrNameLst>
                                      </p:cBhvr>
                                      <p:to>
                                        <p:strVal val="visible"/>
                                      </p:to>
                                    </p:set>
                                    <p:animEffect transition="in" filter="wipe(down)">
                                      <p:cBhvr>
                                        <p:cTn id="96" dur="580">
                                          <p:stCondLst>
                                            <p:cond delay="0"/>
                                          </p:stCondLst>
                                        </p:cTn>
                                        <p:tgtEl>
                                          <p:spTgt spid="3">
                                            <p:txEl>
                                              <p:pRg st="10" end="10"/>
                                            </p:txEl>
                                          </p:spTgt>
                                        </p:tgtEl>
                                      </p:cBhvr>
                                    </p:animEffect>
                                    <p:anim calcmode="lin" valueType="num">
                                      <p:cBhvr>
                                        <p:cTn id="97" dur="1822" tmFilter="0,0; 0.14,0.36; 0.43,0.73; 0.71,0.91; 1.0,1.0">
                                          <p:stCondLst>
                                            <p:cond delay="0"/>
                                          </p:stCondLst>
                                        </p:cTn>
                                        <p:tgtEl>
                                          <p:spTgt spid="3">
                                            <p:txEl>
                                              <p:pRg st="10" end="10"/>
                                            </p:txEl>
                                          </p:spTgt>
                                        </p:tgtEl>
                                        <p:attrNameLst>
                                          <p:attrName>ppt_x</p:attrName>
                                        </p:attrNameLst>
                                      </p:cBhvr>
                                      <p:tavLst>
                                        <p:tav tm="0">
                                          <p:val>
                                            <p:strVal val="#ppt_x-0.25"/>
                                          </p:val>
                                        </p:tav>
                                        <p:tav tm="100000">
                                          <p:val>
                                            <p:strVal val="#ppt_x"/>
                                          </p:val>
                                        </p:tav>
                                      </p:tavLst>
                                    </p:anim>
                                    <p:anim calcmode="lin" valueType="num">
                                      <p:cBhvr>
                                        <p:cTn id="98" dur="664" tmFilter="0.0,0.0; 0.25,0.07; 0.50,0.2; 0.75,0.467; 1.0,1.0">
                                          <p:stCondLst>
                                            <p:cond delay="0"/>
                                          </p:stCondLst>
                                        </p:cTn>
                                        <p:tgtEl>
                                          <p:spTgt spid="3">
                                            <p:txEl>
                                              <p:pRg st="10" end="10"/>
                                            </p:txEl>
                                          </p:spTgt>
                                        </p:tgtEl>
                                        <p:attrNameLst>
                                          <p:attrName>ppt_y</p:attrName>
                                        </p:attrNameLst>
                                      </p:cBhvr>
                                      <p:tavLst>
                                        <p:tav tm="0" fmla="#ppt_y-sin(pi*$)/3">
                                          <p:val>
                                            <p:fltVal val="0.5"/>
                                          </p:val>
                                        </p:tav>
                                        <p:tav tm="100000">
                                          <p:val>
                                            <p:fltVal val="1"/>
                                          </p:val>
                                        </p:tav>
                                      </p:tavLst>
                                    </p:anim>
                                    <p:anim calcmode="lin" valueType="num">
                                      <p:cBhvr>
                                        <p:cTn id="99" dur="664" tmFilter="0, 0; 0.125,0.2665; 0.25,0.4; 0.375,0.465; 0.5,0.5;  0.625,0.535; 0.75,0.6; 0.875,0.7335; 1,1">
                                          <p:stCondLst>
                                            <p:cond delay="664"/>
                                          </p:stCondLst>
                                        </p:cTn>
                                        <p:tgtEl>
                                          <p:spTgt spid="3">
                                            <p:txEl>
                                              <p:pRg st="10" end="10"/>
                                            </p:txEl>
                                          </p:spTgt>
                                        </p:tgtEl>
                                        <p:attrNameLst>
                                          <p:attrName>ppt_y</p:attrName>
                                        </p:attrNameLst>
                                      </p:cBhvr>
                                      <p:tavLst>
                                        <p:tav tm="0" fmla="#ppt_y-sin(pi*$)/9">
                                          <p:val>
                                            <p:fltVal val="0"/>
                                          </p:val>
                                        </p:tav>
                                        <p:tav tm="100000">
                                          <p:val>
                                            <p:fltVal val="1"/>
                                          </p:val>
                                        </p:tav>
                                      </p:tavLst>
                                    </p:anim>
                                    <p:anim calcmode="lin" valueType="num">
                                      <p:cBhvr>
                                        <p:cTn id="100" dur="332" tmFilter="0, 0; 0.125,0.2665; 0.25,0.4; 0.375,0.465; 0.5,0.5;  0.625,0.535; 0.75,0.6; 0.875,0.7335; 1,1">
                                          <p:stCondLst>
                                            <p:cond delay="1324"/>
                                          </p:stCondLst>
                                        </p:cTn>
                                        <p:tgtEl>
                                          <p:spTgt spid="3">
                                            <p:txEl>
                                              <p:pRg st="10" end="10"/>
                                            </p:txEl>
                                          </p:spTgt>
                                        </p:tgtEl>
                                        <p:attrNameLst>
                                          <p:attrName>ppt_y</p:attrName>
                                        </p:attrNameLst>
                                      </p:cBhvr>
                                      <p:tavLst>
                                        <p:tav tm="0" fmla="#ppt_y-sin(pi*$)/27">
                                          <p:val>
                                            <p:fltVal val="0"/>
                                          </p:val>
                                        </p:tav>
                                        <p:tav tm="100000">
                                          <p:val>
                                            <p:fltVal val="1"/>
                                          </p:val>
                                        </p:tav>
                                      </p:tavLst>
                                    </p:anim>
                                    <p:anim calcmode="lin" valueType="num">
                                      <p:cBhvr>
                                        <p:cTn id="101" dur="164" tmFilter="0, 0; 0.125,0.2665; 0.25,0.4; 0.375,0.465; 0.5,0.5;  0.625,0.535; 0.75,0.6; 0.875,0.7335; 1,1">
                                          <p:stCondLst>
                                            <p:cond delay="1656"/>
                                          </p:stCondLst>
                                        </p:cTn>
                                        <p:tgtEl>
                                          <p:spTgt spid="3">
                                            <p:txEl>
                                              <p:pRg st="10" end="10"/>
                                            </p:txEl>
                                          </p:spTgt>
                                        </p:tgtEl>
                                        <p:attrNameLst>
                                          <p:attrName>ppt_y</p:attrName>
                                        </p:attrNameLst>
                                      </p:cBhvr>
                                      <p:tavLst>
                                        <p:tav tm="0" fmla="#ppt_y-sin(pi*$)/81">
                                          <p:val>
                                            <p:fltVal val="0"/>
                                          </p:val>
                                        </p:tav>
                                        <p:tav tm="100000">
                                          <p:val>
                                            <p:fltVal val="1"/>
                                          </p:val>
                                        </p:tav>
                                      </p:tavLst>
                                    </p:anim>
                                    <p:animScale>
                                      <p:cBhvr>
                                        <p:cTn id="102" dur="26">
                                          <p:stCondLst>
                                            <p:cond delay="650"/>
                                          </p:stCondLst>
                                        </p:cTn>
                                        <p:tgtEl>
                                          <p:spTgt spid="3">
                                            <p:txEl>
                                              <p:pRg st="10" end="10"/>
                                            </p:txEl>
                                          </p:spTgt>
                                        </p:tgtEl>
                                      </p:cBhvr>
                                      <p:to x="100000" y="60000"/>
                                    </p:animScale>
                                    <p:animScale>
                                      <p:cBhvr>
                                        <p:cTn id="103" dur="166" decel="50000">
                                          <p:stCondLst>
                                            <p:cond delay="676"/>
                                          </p:stCondLst>
                                        </p:cTn>
                                        <p:tgtEl>
                                          <p:spTgt spid="3">
                                            <p:txEl>
                                              <p:pRg st="10" end="10"/>
                                            </p:txEl>
                                          </p:spTgt>
                                        </p:tgtEl>
                                      </p:cBhvr>
                                      <p:to x="100000" y="100000"/>
                                    </p:animScale>
                                    <p:animScale>
                                      <p:cBhvr>
                                        <p:cTn id="104" dur="26">
                                          <p:stCondLst>
                                            <p:cond delay="1312"/>
                                          </p:stCondLst>
                                        </p:cTn>
                                        <p:tgtEl>
                                          <p:spTgt spid="3">
                                            <p:txEl>
                                              <p:pRg st="10" end="10"/>
                                            </p:txEl>
                                          </p:spTgt>
                                        </p:tgtEl>
                                      </p:cBhvr>
                                      <p:to x="100000" y="80000"/>
                                    </p:animScale>
                                    <p:animScale>
                                      <p:cBhvr>
                                        <p:cTn id="105" dur="166" decel="50000">
                                          <p:stCondLst>
                                            <p:cond delay="1338"/>
                                          </p:stCondLst>
                                        </p:cTn>
                                        <p:tgtEl>
                                          <p:spTgt spid="3">
                                            <p:txEl>
                                              <p:pRg st="10" end="10"/>
                                            </p:txEl>
                                          </p:spTgt>
                                        </p:tgtEl>
                                      </p:cBhvr>
                                      <p:to x="100000" y="100000"/>
                                    </p:animScale>
                                    <p:animScale>
                                      <p:cBhvr>
                                        <p:cTn id="106" dur="26">
                                          <p:stCondLst>
                                            <p:cond delay="1642"/>
                                          </p:stCondLst>
                                        </p:cTn>
                                        <p:tgtEl>
                                          <p:spTgt spid="3">
                                            <p:txEl>
                                              <p:pRg st="10" end="10"/>
                                            </p:txEl>
                                          </p:spTgt>
                                        </p:tgtEl>
                                      </p:cBhvr>
                                      <p:to x="100000" y="90000"/>
                                    </p:animScale>
                                    <p:animScale>
                                      <p:cBhvr>
                                        <p:cTn id="107" dur="166" decel="50000">
                                          <p:stCondLst>
                                            <p:cond delay="1668"/>
                                          </p:stCondLst>
                                        </p:cTn>
                                        <p:tgtEl>
                                          <p:spTgt spid="3">
                                            <p:txEl>
                                              <p:pRg st="10" end="10"/>
                                            </p:txEl>
                                          </p:spTgt>
                                        </p:tgtEl>
                                      </p:cBhvr>
                                      <p:to x="100000" y="100000"/>
                                    </p:animScale>
                                    <p:animScale>
                                      <p:cBhvr>
                                        <p:cTn id="108" dur="26">
                                          <p:stCondLst>
                                            <p:cond delay="1808"/>
                                          </p:stCondLst>
                                        </p:cTn>
                                        <p:tgtEl>
                                          <p:spTgt spid="3">
                                            <p:txEl>
                                              <p:pRg st="10" end="10"/>
                                            </p:txEl>
                                          </p:spTgt>
                                        </p:tgtEl>
                                      </p:cBhvr>
                                      <p:to x="100000" y="95000"/>
                                    </p:animScale>
                                    <p:animScale>
                                      <p:cBhvr>
                                        <p:cTn id="109" dur="166" decel="50000">
                                          <p:stCondLst>
                                            <p:cond delay="1834"/>
                                          </p:stCondLst>
                                        </p:cTn>
                                        <p:tgtEl>
                                          <p:spTgt spid="3">
                                            <p:txEl>
                                              <p:pRg st="10" end="10"/>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61624" y="-99392"/>
            <a:ext cx="9230412" cy="959237"/>
          </a:xfrm>
          <a:prstGeom prst="rect">
            <a:avLst/>
          </a:prstGeom>
        </p:spPr>
        <p:txBody>
          <a:bodyPr wrap="none">
            <a:spAutoFit/>
          </a:bodyPr>
          <a:lstStyle/>
          <a:p>
            <a:pPr>
              <a:spcAft>
                <a:spcPts val="1000"/>
              </a:spcAft>
            </a:pPr>
            <a:r>
              <a:rPr lang="fr-FR" sz="2400" b="1" i="1" dirty="0">
                <a:solidFill>
                  <a:srgbClr val="C00000"/>
                </a:solidFill>
                <a:latin typeface="Times New Roman"/>
                <a:ea typeface="Calibri"/>
                <a:cs typeface="Arial"/>
              </a:rPr>
              <a:t>La Déclaration universelle sur la bioéthique et les droits de l’homme de</a:t>
            </a:r>
          </a:p>
          <a:p>
            <a:pPr>
              <a:spcAft>
                <a:spcPts val="1000"/>
              </a:spcAft>
            </a:pPr>
            <a:r>
              <a:rPr lang="fr-FR" sz="2400" b="1" i="1" dirty="0">
                <a:solidFill>
                  <a:srgbClr val="C00000"/>
                </a:solidFill>
                <a:latin typeface="Times New Roman"/>
                <a:ea typeface="Calibri"/>
                <a:cs typeface="Arial"/>
              </a:rPr>
              <a:t>l’UNESCO</a:t>
            </a:r>
            <a:endParaRPr lang="fr-FR" sz="2400" b="1" i="1" dirty="0">
              <a:solidFill>
                <a:srgbClr val="C00000"/>
              </a:solidFill>
              <a:ea typeface="Calibri"/>
              <a:cs typeface="Arial"/>
            </a:endParaRPr>
          </a:p>
        </p:txBody>
      </p:sp>
      <p:sp>
        <p:nvSpPr>
          <p:cNvPr id="3" name="Rectangle 2"/>
          <p:cNvSpPr/>
          <p:nvPr/>
        </p:nvSpPr>
        <p:spPr>
          <a:xfrm>
            <a:off x="1474677" y="692697"/>
            <a:ext cx="9217360" cy="6275051"/>
          </a:xfrm>
          <a:prstGeom prst="rect">
            <a:avLst/>
          </a:prstGeom>
        </p:spPr>
        <p:txBody>
          <a:bodyPr wrap="square">
            <a:spAutoFit/>
          </a:bodyPr>
          <a:lstStyle/>
          <a:p>
            <a:pPr algn="just">
              <a:lnSpc>
                <a:spcPct val="150000"/>
              </a:lnSpc>
            </a:pPr>
            <a:r>
              <a:rPr lang="fr-FR" b="1" dirty="0">
                <a:solidFill>
                  <a:srgbClr val="FF0000"/>
                </a:solidFill>
                <a:latin typeface="Times New Roman" panose="02020603050405020304" pitchFamily="18" charset="0"/>
                <a:cs typeface="Times New Roman" panose="02020603050405020304" pitchFamily="18" charset="0"/>
              </a:rPr>
              <a:t>Article 15 – Partage des bienfaits</a:t>
            </a:r>
          </a:p>
          <a:p>
            <a:pPr algn="just">
              <a:lnSpc>
                <a:spcPct val="150000"/>
              </a:lnSpc>
            </a:pPr>
            <a:r>
              <a:rPr lang="fr-FR" dirty="0">
                <a:latin typeface="Times New Roman" panose="02020603050405020304" pitchFamily="18" charset="0"/>
                <a:cs typeface="Times New Roman" panose="02020603050405020304" pitchFamily="18" charset="0"/>
              </a:rPr>
              <a:t>participé à la recherche ; </a:t>
            </a:r>
          </a:p>
          <a:p>
            <a:pPr algn="just">
              <a:lnSpc>
                <a:spcPct val="150000"/>
              </a:lnSpc>
            </a:pPr>
            <a:r>
              <a:rPr lang="fr-FR" dirty="0">
                <a:latin typeface="Times New Roman" panose="02020603050405020304" pitchFamily="18" charset="0"/>
                <a:cs typeface="Times New Roman" panose="02020603050405020304" pitchFamily="18" charset="0"/>
              </a:rPr>
              <a:t>(b) accès à des soins de santé de qualité ; </a:t>
            </a:r>
          </a:p>
          <a:p>
            <a:pPr algn="just">
              <a:lnSpc>
                <a:spcPct val="150000"/>
              </a:lnSpc>
            </a:pPr>
            <a:r>
              <a:rPr lang="fr-FR" dirty="0">
                <a:latin typeface="Times New Roman" panose="02020603050405020304" pitchFamily="18" charset="0"/>
                <a:cs typeface="Times New Roman" panose="02020603050405020304" pitchFamily="18" charset="0"/>
              </a:rPr>
              <a:t>(c) fourniture de nouveaux produits et moyens thérapeutiques ou diagnostiques, issus de la </a:t>
            </a:r>
          </a:p>
          <a:p>
            <a:pPr algn="just">
              <a:lnSpc>
                <a:spcPct val="150000"/>
              </a:lnSpc>
            </a:pPr>
            <a:r>
              <a:rPr lang="fr-FR" dirty="0">
                <a:latin typeface="Times New Roman" panose="02020603050405020304" pitchFamily="18" charset="0"/>
                <a:cs typeface="Times New Roman" panose="02020603050405020304" pitchFamily="18" charset="0"/>
              </a:rPr>
              <a:t>recherche ; </a:t>
            </a:r>
          </a:p>
          <a:p>
            <a:pPr algn="just">
              <a:lnSpc>
                <a:spcPct val="150000"/>
              </a:lnSpc>
            </a:pPr>
            <a:r>
              <a:rPr lang="fr-FR" dirty="0">
                <a:latin typeface="Times New Roman" panose="02020603050405020304" pitchFamily="18" charset="0"/>
                <a:cs typeface="Times New Roman" panose="02020603050405020304" pitchFamily="18" charset="0"/>
              </a:rPr>
              <a:t>(d) soutien aux services de santé ; </a:t>
            </a:r>
          </a:p>
          <a:p>
            <a:pPr algn="just">
              <a:lnSpc>
                <a:spcPct val="150000"/>
              </a:lnSpc>
            </a:pPr>
            <a:r>
              <a:rPr lang="fr-FR" dirty="0">
                <a:latin typeface="Times New Roman" panose="02020603050405020304" pitchFamily="18" charset="0"/>
                <a:cs typeface="Times New Roman" panose="02020603050405020304" pitchFamily="18" charset="0"/>
              </a:rPr>
              <a:t>(e) accès aux connaissances scientifiques et technologiques ; </a:t>
            </a:r>
          </a:p>
          <a:p>
            <a:pPr algn="just">
              <a:lnSpc>
                <a:spcPct val="150000"/>
              </a:lnSpc>
            </a:pPr>
            <a:r>
              <a:rPr lang="fr-FR" dirty="0">
                <a:latin typeface="Times New Roman" panose="02020603050405020304" pitchFamily="18" charset="0"/>
                <a:cs typeface="Times New Roman" panose="02020603050405020304" pitchFamily="18" charset="0"/>
              </a:rPr>
              <a:t>(f) installations et services destinés à renforcer les capacités de recherche ; </a:t>
            </a:r>
          </a:p>
          <a:p>
            <a:pPr algn="just">
              <a:lnSpc>
                <a:spcPct val="150000"/>
              </a:lnSpc>
            </a:pPr>
            <a:r>
              <a:rPr lang="fr-FR" dirty="0">
                <a:latin typeface="Times New Roman" panose="02020603050405020304" pitchFamily="18" charset="0"/>
                <a:cs typeface="Times New Roman" panose="02020603050405020304" pitchFamily="18" charset="0"/>
              </a:rPr>
              <a:t>(g) autres formes de bienfaits compatibles avec les principes énoncés dans la présente </a:t>
            </a:r>
          </a:p>
          <a:p>
            <a:pPr algn="just">
              <a:lnSpc>
                <a:spcPct val="150000"/>
              </a:lnSpc>
            </a:pPr>
            <a:r>
              <a:rPr lang="fr-FR" dirty="0">
                <a:latin typeface="Times New Roman" panose="02020603050405020304" pitchFamily="18" charset="0"/>
                <a:cs typeface="Times New Roman" panose="02020603050405020304" pitchFamily="18" charset="0"/>
              </a:rPr>
              <a:t>Déclaration.</a:t>
            </a:r>
          </a:p>
          <a:p>
            <a:pPr algn="just">
              <a:lnSpc>
                <a:spcPct val="150000"/>
              </a:lnSpc>
            </a:pPr>
            <a:r>
              <a:rPr lang="fr-FR" dirty="0">
                <a:latin typeface="Times New Roman" panose="02020603050405020304" pitchFamily="18" charset="0"/>
                <a:cs typeface="Times New Roman" panose="02020603050405020304" pitchFamily="18" charset="0"/>
              </a:rPr>
              <a:t>2. Les bienfaits ne devraient pas constituer des incitations inappropriées à participer à la </a:t>
            </a:r>
          </a:p>
          <a:p>
            <a:pPr algn="just">
              <a:lnSpc>
                <a:spcPct val="150000"/>
              </a:lnSpc>
            </a:pPr>
            <a:r>
              <a:rPr lang="fr-FR" dirty="0">
                <a:latin typeface="Times New Roman" panose="02020603050405020304" pitchFamily="18" charset="0"/>
                <a:cs typeface="Times New Roman" panose="02020603050405020304" pitchFamily="18" charset="0"/>
              </a:rPr>
              <a:t>recherche.</a:t>
            </a:r>
          </a:p>
          <a:p>
            <a:pPr algn="just">
              <a:lnSpc>
                <a:spcPct val="150000"/>
              </a:lnSpc>
            </a:pPr>
            <a:r>
              <a:rPr lang="fr-FR" b="1" dirty="0">
                <a:solidFill>
                  <a:srgbClr val="FF0000"/>
                </a:solidFill>
                <a:latin typeface="Times New Roman" panose="02020603050405020304" pitchFamily="18" charset="0"/>
                <a:cs typeface="Times New Roman" panose="02020603050405020304" pitchFamily="18" charset="0"/>
              </a:rPr>
              <a:t>Article 16 – Protection des générations futures</a:t>
            </a:r>
          </a:p>
          <a:p>
            <a:pPr algn="just">
              <a:lnSpc>
                <a:spcPct val="150000"/>
              </a:lnSpc>
            </a:pPr>
            <a:r>
              <a:rPr lang="fr-FR" dirty="0">
                <a:latin typeface="Times New Roman" panose="02020603050405020304" pitchFamily="18" charset="0"/>
                <a:cs typeface="Times New Roman" panose="02020603050405020304" pitchFamily="18" charset="0"/>
              </a:rPr>
              <a:t>L’incidence des sciences de la vie sur les générations futures, y compris sur leur constitution </a:t>
            </a:r>
          </a:p>
          <a:p>
            <a:pPr algn="just">
              <a:lnSpc>
                <a:spcPct val="150000"/>
              </a:lnSpc>
            </a:pPr>
            <a:r>
              <a:rPr lang="fr-FR" dirty="0">
                <a:latin typeface="Times New Roman" panose="02020603050405020304" pitchFamily="18" charset="0"/>
                <a:cs typeface="Times New Roman" panose="02020603050405020304" pitchFamily="18" charset="0"/>
              </a:rPr>
              <a:t>génétique, devrait être dûment prise en considération.</a:t>
            </a:r>
          </a:p>
        </p:txBody>
      </p:sp>
    </p:spTree>
    <p:extLst>
      <p:ext uri="{BB962C8B-B14F-4D97-AF65-F5344CB8AC3E}">
        <p14:creationId xmlns:p14="http://schemas.microsoft.com/office/powerpoint/2010/main" val="36550735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16" presetClass="entr" presetSubtype="21" fill="hold" grpId="0" nodeType="clickEffect">
                                  <p:stCondLst>
                                    <p:cond delay="0"/>
                                  </p:stCondLst>
                                  <p:childTnLst>
                                    <p:set>
                                      <p:cBhvr>
                                        <p:cTn id="24" dur="1" fill="hold">
                                          <p:stCondLst>
                                            <p:cond delay="0"/>
                                          </p:stCondLst>
                                        </p:cTn>
                                        <p:tgtEl>
                                          <p:spTgt spid="3"/>
                                        </p:tgtEl>
                                        <p:attrNameLst>
                                          <p:attrName>style.visibility</p:attrName>
                                        </p:attrNameLst>
                                      </p:cBhvr>
                                      <p:to>
                                        <p:strVal val="visible"/>
                                      </p:to>
                                    </p:set>
                                    <p:animEffect transition="in" filter="barn(inVertical)">
                                      <p:cBhvr>
                                        <p:cTn id="25" dur="500"/>
                                        <p:tgtEl>
                                          <p:spTgt spid="3"/>
                                        </p:tgtEl>
                                      </p:cBhvr>
                                    </p:animEffect>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nodeType="clickEffect">
                                  <p:stCondLst>
                                    <p:cond delay="0"/>
                                  </p:stCondLst>
                                  <p:childTnLst>
                                    <p:set>
                                      <p:cBhvr>
                                        <p:cTn id="29" dur="1" fill="hold">
                                          <p:stCondLst>
                                            <p:cond delay="0"/>
                                          </p:stCondLst>
                                        </p:cTn>
                                        <p:tgtEl>
                                          <p:spTgt spid="3">
                                            <p:txEl>
                                              <p:pRg st="0" end="0"/>
                                            </p:txEl>
                                          </p:spTgt>
                                        </p:tgtEl>
                                        <p:attrNameLst>
                                          <p:attrName>style.visibility</p:attrName>
                                        </p:attrNameLst>
                                      </p:cBhvr>
                                      <p:to>
                                        <p:strVal val="visible"/>
                                      </p:to>
                                    </p:set>
                                    <p:anim calcmode="lin" valueType="num">
                                      <p:cBhvr additive="base">
                                        <p:cTn id="30" dur="75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31" dur="750" fill="hold"/>
                                        <p:tgtEl>
                                          <p:spTgt spid="3">
                                            <p:txEl>
                                              <p:pRg st="0" end="0"/>
                                            </p:txEl>
                                          </p:spTgt>
                                        </p:tgtEl>
                                        <p:attrNameLst>
                                          <p:attrName>ppt_y</p:attrName>
                                        </p:attrNameLst>
                                      </p:cBhvr>
                                      <p:tavLst>
                                        <p:tav tm="0">
                                          <p:val>
                                            <p:strVal val="1+#ppt_h/2"/>
                                          </p:val>
                                        </p:tav>
                                        <p:tav tm="100000">
                                          <p:val>
                                            <p:strVal val="#ppt_y"/>
                                          </p:val>
                                        </p:tav>
                                      </p:tavLst>
                                    </p:anim>
                                  </p:childTnLst>
                                </p:cTn>
                              </p:par>
                              <p:par>
                                <p:cTn id="32" presetID="2" presetClass="entr" presetSubtype="4" fill="hold" nodeType="withEffect">
                                  <p:stCondLst>
                                    <p:cond delay="0"/>
                                  </p:stCondLst>
                                  <p:childTnLst>
                                    <p:set>
                                      <p:cBhvr>
                                        <p:cTn id="33" dur="1" fill="hold">
                                          <p:stCondLst>
                                            <p:cond delay="0"/>
                                          </p:stCondLst>
                                        </p:cTn>
                                        <p:tgtEl>
                                          <p:spTgt spid="3">
                                            <p:txEl>
                                              <p:pRg st="1" end="1"/>
                                            </p:txEl>
                                          </p:spTgt>
                                        </p:tgtEl>
                                        <p:attrNameLst>
                                          <p:attrName>style.visibility</p:attrName>
                                        </p:attrNameLst>
                                      </p:cBhvr>
                                      <p:to>
                                        <p:strVal val="visible"/>
                                      </p:to>
                                    </p:set>
                                    <p:anim calcmode="lin" valueType="num">
                                      <p:cBhvr additive="base">
                                        <p:cTn id="34" dur="75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35" dur="750" fill="hold"/>
                                        <p:tgtEl>
                                          <p:spTgt spid="3">
                                            <p:txEl>
                                              <p:pRg st="1" end="1"/>
                                            </p:txEl>
                                          </p:spTgt>
                                        </p:tgtEl>
                                        <p:attrNameLst>
                                          <p:attrName>ppt_y</p:attrName>
                                        </p:attrNameLst>
                                      </p:cBhvr>
                                      <p:tavLst>
                                        <p:tav tm="0">
                                          <p:val>
                                            <p:strVal val="1+#ppt_h/2"/>
                                          </p:val>
                                        </p:tav>
                                        <p:tav tm="100000">
                                          <p:val>
                                            <p:strVal val="#ppt_y"/>
                                          </p:val>
                                        </p:tav>
                                      </p:tavLst>
                                    </p:anim>
                                  </p:childTnLst>
                                </p:cTn>
                              </p:par>
                              <p:par>
                                <p:cTn id="36" presetID="2" presetClass="entr" presetSubtype="4" fill="hold" nodeType="withEffect">
                                  <p:stCondLst>
                                    <p:cond delay="0"/>
                                  </p:stCondLst>
                                  <p:childTnLst>
                                    <p:set>
                                      <p:cBhvr>
                                        <p:cTn id="37" dur="1" fill="hold">
                                          <p:stCondLst>
                                            <p:cond delay="0"/>
                                          </p:stCondLst>
                                        </p:cTn>
                                        <p:tgtEl>
                                          <p:spTgt spid="3">
                                            <p:txEl>
                                              <p:pRg st="2" end="2"/>
                                            </p:txEl>
                                          </p:spTgt>
                                        </p:tgtEl>
                                        <p:attrNameLst>
                                          <p:attrName>style.visibility</p:attrName>
                                        </p:attrNameLst>
                                      </p:cBhvr>
                                      <p:to>
                                        <p:strVal val="visible"/>
                                      </p:to>
                                    </p:set>
                                    <p:anim calcmode="lin" valueType="num">
                                      <p:cBhvr additive="base">
                                        <p:cTn id="38" dur="75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39" dur="750" fill="hold"/>
                                        <p:tgtEl>
                                          <p:spTgt spid="3">
                                            <p:txEl>
                                              <p:pRg st="2" end="2"/>
                                            </p:txEl>
                                          </p:spTgt>
                                        </p:tgtEl>
                                        <p:attrNameLst>
                                          <p:attrName>ppt_y</p:attrName>
                                        </p:attrNameLst>
                                      </p:cBhvr>
                                      <p:tavLst>
                                        <p:tav tm="0">
                                          <p:val>
                                            <p:strVal val="1+#ppt_h/2"/>
                                          </p:val>
                                        </p:tav>
                                        <p:tav tm="100000">
                                          <p:val>
                                            <p:strVal val="#ppt_y"/>
                                          </p:val>
                                        </p:tav>
                                      </p:tavLst>
                                    </p:anim>
                                  </p:childTnLst>
                                </p:cTn>
                              </p:par>
                              <p:par>
                                <p:cTn id="40" presetID="2" presetClass="entr" presetSubtype="4" fill="hold" nodeType="withEffect">
                                  <p:stCondLst>
                                    <p:cond delay="0"/>
                                  </p:stCondLst>
                                  <p:childTnLst>
                                    <p:set>
                                      <p:cBhvr>
                                        <p:cTn id="41" dur="1" fill="hold">
                                          <p:stCondLst>
                                            <p:cond delay="0"/>
                                          </p:stCondLst>
                                        </p:cTn>
                                        <p:tgtEl>
                                          <p:spTgt spid="3">
                                            <p:txEl>
                                              <p:pRg st="3" end="3"/>
                                            </p:txEl>
                                          </p:spTgt>
                                        </p:tgtEl>
                                        <p:attrNameLst>
                                          <p:attrName>style.visibility</p:attrName>
                                        </p:attrNameLst>
                                      </p:cBhvr>
                                      <p:to>
                                        <p:strVal val="visible"/>
                                      </p:to>
                                    </p:set>
                                    <p:anim calcmode="lin" valueType="num">
                                      <p:cBhvr additive="base">
                                        <p:cTn id="42" dur="75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43" dur="750" fill="hold"/>
                                        <p:tgtEl>
                                          <p:spTgt spid="3">
                                            <p:txEl>
                                              <p:pRg st="3" end="3"/>
                                            </p:txEl>
                                          </p:spTgt>
                                        </p:tgtEl>
                                        <p:attrNameLst>
                                          <p:attrName>ppt_y</p:attrName>
                                        </p:attrNameLst>
                                      </p:cBhvr>
                                      <p:tavLst>
                                        <p:tav tm="0">
                                          <p:val>
                                            <p:strVal val="1+#ppt_h/2"/>
                                          </p:val>
                                        </p:tav>
                                        <p:tav tm="100000">
                                          <p:val>
                                            <p:strVal val="#ppt_y"/>
                                          </p:val>
                                        </p:tav>
                                      </p:tavLst>
                                    </p:anim>
                                  </p:childTnLst>
                                </p:cTn>
                              </p:par>
                              <p:par>
                                <p:cTn id="44" presetID="2" presetClass="entr" presetSubtype="4" fill="hold" nodeType="withEffect">
                                  <p:stCondLst>
                                    <p:cond delay="0"/>
                                  </p:stCondLst>
                                  <p:childTnLst>
                                    <p:set>
                                      <p:cBhvr>
                                        <p:cTn id="45" dur="1" fill="hold">
                                          <p:stCondLst>
                                            <p:cond delay="0"/>
                                          </p:stCondLst>
                                        </p:cTn>
                                        <p:tgtEl>
                                          <p:spTgt spid="3">
                                            <p:txEl>
                                              <p:pRg st="4" end="4"/>
                                            </p:txEl>
                                          </p:spTgt>
                                        </p:tgtEl>
                                        <p:attrNameLst>
                                          <p:attrName>style.visibility</p:attrName>
                                        </p:attrNameLst>
                                      </p:cBhvr>
                                      <p:to>
                                        <p:strVal val="visible"/>
                                      </p:to>
                                    </p:set>
                                    <p:anim calcmode="lin" valueType="num">
                                      <p:cBhvr additive="base">
                                        <p:cTn id="46" dur="75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47" dur="750" fill="hold"/>
                                        <p:tgtEl>
                                          <p:spTgt spid="3">
                                            <p:txEl>
                                              <p:pRg st="4" end="4"/>
                                            </p:txEl>
                                          </p:spTgt>
                                        </p:tgtEl>
                                        <p:attrNameLst>
                                          <p:attrName>ppt_y</p:attrName>
                                        </p:attrNameLst>
                                      </p:cBhvr>
                                      <p:tavLst>
                                        <p:tav tm="0">
                                          <p:val>
                                            <p:strVal val="1+#ppt_h/2"/>
                                          </p:val>
                                        </p:tav>
                                        <p:tav tm="100000">
                                          <p:val>
                                            <p:strVal val="#ppt_y"/>
                                          </p:val>
                                        </p:tav>
                                      </p:tavLst>
                                    </p:anim>
                                  </p:childTnLst>
                                </p:cTn>
                              </p:par>
                              <p:par>
                                <p:cTn id="48" presetID="2" presetClass="entr" presetSubtype="4" fill="hold" nodeType="withEffect">
                                  <p:stCondLst>
                                    <p:cond delay="0"/>
                                  </p:stCondLst>
                                  <p:childTnLst>
                                    <p:set>
                                      <p:cBhvr>
                                        <p:cTn id="49" dur="1" fill="hold">
                                          <p:stCondLst>
                                            <p:cond delay="0"/>
                                          </p:stCondLst>
                                        </p:cTn>
                                        <p:tgtEl>
                                          <p:spTgt spid="3">
                                            <p:txEl>
                                              <p:pRg st="5" end="5"/>
                                            </p:txEl>
                                          </p:spTgt>
                                        </p:tgtEl>
                                        <p:attrNameLst>
                                          <p:attrName>style.visibility</p:attrName>
                                        </p:attrNameLst>
                                      </p:cBhvr>
                                      <p:to>
                                        <p:strVal val="visible"/>
                                      </p:to>
                                    </p:set>
                                    <p:anim calcmode="lin" valueType="num">
                                      <p:cBhvr additive="base">
                                        <p:cTn id="50" dur="75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51" dur="750" fill="hold"/>
                                        <p:tgtEl>
                                          <p:spTgt spid="3">
                                            <p:txEl>
                                              <p:pRg st="5" end="5"/>
                                            </p:txEl>
                                          </p:spTgt>
                                        </p:tgtEl>
                                        <p:attrNameLst>
                                          <p:attrName>ppt_y</p:attrName>
                                        </p:attrNameLst>
                                      </p:cBhvr>
                                      <p:tavLst>
                                        <p:tav tm="0">
                                          <p:val>
                                            <p:strVal val="1+#ppt_h/2"/>
                                          </p:val>
                                        </p:tav>
                                        <p:tav tm="100000">
                                          <p:val>
                                            <p:strVal val="#ppt_y"/>
                                          </p:val>
                                        </p:tav>
                                      </p:tavLst>
                                    </p:anim>
                                  </p:childTnLst>
                                </p:cTn>
                              </p:par>
                              <p:par>
                                <p:cTn id="52" presetID="2" presetClass="entr" presetSubtype="4" fill="hold" nodeType="withEffect">
                                  <p:stCondLst>
                                    <p:cond delay="0"/>
                                  </p:stCondLst>
                                  <p:childTnLst>
                                    <p:set>
                                      <p:cBhvr>
                                        <p:cTn id="53" dur="1" fill="hold">
                                          <p:stCondLst>
                                            <p:cond delay="0"/>
                                          </p:stCondLst>
                                        </p:cTn>
                                        <p:tgtEl>
                                          <p:spTgt spid="3">
                                            <p:txEl>
                                              <p:pRg st="6" end="6"/>
                                            </p:txEl>
                                          </p:spTgt>
                                        </p:tgtEl>
                                        <p:attrNameLst>
                                          <p:attrName>style.visibility</p:attrName>
                                        </p:attrNameLst>
                                      </p:cBhvr>
                                      <p:to>
                                        <p:strVal val="visible"/>
                                      </p:to>
                                    </p:set>
                                    <p:anim calcmode="lin" valueType="num">
                                      <p:cBhvr additive="base">
                                        <p:cTn id="54" dur="75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55" dur="750" fill="hold"/>
                                        <p:tgtEl>
                                          <p:spTgt spid="3">
                                            <p:txEl>
                                              <p:pRg st="6" end="6"/>
                                            </p:txEl>
                                          </p:spTgt>
                                        </p:tgtEl>
                                        <p:attrNameLst>
                                          <p:attrName>ppt_y</p:attrName>
                                        </p:attrNameLst>
                                      </p:cBhvr>
                                      <p:tavLst>
                                        <p:tav tm="0">
                                          <p:val>
                                            <p:strVal val="1+#ppt_h/2"/>
                                          </p:val>
                                        </p:tav>
                                        <p:tav tm="100000">
                                          <p:val>
                                            <p:strVal val="#ppt_y"/>
                                          </p:val>
                                        </p:tav>
                                      </p:tavLst>
                                    </p:anim>
                                  </p:childTnLst>
                                </p:cTn>
                              </p:par>
                              <p:par>
                                <p:cTn id="56" presetID="2" presetClass="entr" presetSubtype="4" fill="hold" nodeType="withEffect">
                                  <p:stCondLst>
                                    <p:cond delay="0"/>
                                  </p:stCondLst>
                                  <p:childTnLst>
                                    <p:set>
                                      <p:cBhvr>
                                        <p:cTn id="57" dur="1" fill="hold">
                                          <p:stCondLst>
                                            <p:cond delay="0"/>
                                          </p:stCondLst>
                                        </p:cTn>
                                        <p:tgtEl>
                                          <p:spTgt spid="3">
                                            <p:txEl>
                                              <p:pRg st="7" end="7"/>
                                            </p:txEl>
                                          </p:spTgt>
                                        </p:tgtEl>
                                        <p:attrNameLst>
                                          <p:attrName>style.visibility</p:attrName>
                                        </p:attrNameLst>
                                      </p:cBhvr>
                                      <p:to>
                                        <p:strVal val="visible"/>
                                      </p:to>
                                    </p:set>
                                    <p:anim calcmode="lin" valueType="num">
                                      <p:cBhvr additive="base">
                                        <p:cTn id="58" dur="75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9" dur="750" fill="hold"/>
                                        <p:tgtEl>
                                          <p:spTgt spid="3">
                                            <p:txEl>
                                              <p:pRg st="7" end="7"/>
                                            </p:txEl>
                                          </p:spTgt>
                                        </p:tgtEl>
                                        <p:attrNameLst>
                                          <p:attrName>ppt_y</p:attrName>
                                        </p:attrNameLst>
                                      </p:cBhvr>
                                      <p:tavLst>
                                        <p:tav tm="0">
                                          <p:val>
                                            <p:strVal val="1+#ppt_h/2"/>
                                          </p:val>
                                        </p:tav>
                                        <p:tav tm="100000">
                                          <p:val>
                                            <p:strVal val="#ppt_y"/>
                                          </p:val>
                                        </p:tav>
                                      </p:tavLst>
                                    </p:anim>
                                  </p:childTnLst>
                                </p:cTn>
                              </p:par>
                              <p:par>
                                <p:cTn id="60" presetID="2" presetClass="entr" presetSubtype="4" fill="hold" nodeType="withEffect">
                                  <p:stCondLst>
                                    <p:cond delay="0"/>
                                  </p:stCondLst>
                                  <p:childTnLst>
                                    <p:set>
                                      <p:cBhvr>
                                        <p:cTn id="61" dur="1" fill="hold">
                                          <p:stCondLst>
                                            <p:cond delay="0"/>
                                          </p:stCondLst>
                                        </p:cTn>
                                        <p:tgtEl>
                                          <p:spTgt spid="3">
                                            <p:txEl>
                                              <p:pRg st="8" end="8"/>
                                            </p:txEl>
                                          </p:spTgt>
                                        </p:tgtEl>
                                        <p:attrNameLst>
                                          <p:attrName>style.visibility</p:attrName>
                                        </p:attrNameLst>
                                      </p:cBhvr>
                                      <p:to>
                                        <p:strVal val="visible"/>
                                      </p:to>
                                    </p:set>
                                    <p:anim calcmode="lin" valueType="num">
                                      <p:cBhvr additive="base">
                                        <p:cTn id="62" dur="75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63" dur="750" fill="hold"/>
                                        <p:tgtEl>
                                          <p:spTgt spid="3">
                                            <p:txEl>
                                              <p:pRg st="8" end="8"/>
                                            </p:txEl>
                                          </p:spTgt>
                                        </p:tgtEl>
                                        <p:attrNameLst>
                                          <p:attrName>ppt_y</p:attrName>
                                        </p:attrNameLst>
                                      </p:cBhvr>
                                      <p:tavLst>
                                        <p:tav tm="0">
                                          <p:val>
                                            <p:strVal val="1+#ppt_h/2"/>
                                          </p:val>
                                        </p:tav>
                                        <p:tav tm="100000">
                                          <p:val>
                                            <p:strVal val="#ppt_y"/>
                                          </p:val>
                                        </p:tav>
                                      </p:tavLst>
                                    </p:anim>
                                  </p:childTnLst>
                                </p:cTn>
                              </p:par>
                              <p:par>
                                <p:cTn id="64" presetID="2" presetClass="entr" presetSubtype="4" fill="hold" nodeType="withEffect">
                                  <p:stCondLst>
                                    <p:cond delay="0"/>
                                  </p:stCondLst>
                                  <p:childTnLst>
                                    <p:set>
                                      <p:cBhvr>
                                        <p:cTn id="65" dur="1" fill="hold">
                                          <p:stCondLst>
                                            <p:cond delay="0"/>
                                          </p:stCondLst>
                                        </p:cTn>
                                        <p:tgtEl>
                                          <p:spTgt spid="3">
                                            <p:txEl>
                                              <p:pRg st="9" end="9"/>
                                            </p:txEl>
                                          </p:spTgt>
                                        </p:tgtEl>
                                        <p:attrNameLst>
                                          <p:attrName>style.visibility</p:attrName>
                                        </p:attrNameLst>
                                      </p:cBhvr>
                                      <p:to>
                                        <p:strVal val="visible"/>
                                      </p:to>
                                    </p:set>
                                    <p:anim calcmode="lin" valueType="num">
                                      <p:cBhvr additive="base">
                                        <p:cTn id="66" dur="75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7" dur="750" fill="hold"/>
                                        <p:tgtEl>
                                          <p:spTgt spid="3">
                                            <p:txEl>
                                              <p:pRg st="9" end="9"/>
                                            </p:txEl>
                                          </p:spTgt>
                                        </p:tgtEl>
                                        <p:attrNameLst>
                                          <p:attrName>ppt_y</p:attrName>
                                        </p:attrNameLst>
                                      </p:cBhvr>
                                      <p:tavLst>
                                        <p:tav tm="0">
                                          <p:val>
                                            <p:strVal val="1+#ppt_h/2"/>
                                          </p:val>
                                        </p:tav>
                                        <p:tav tm="100000">
                                          <p:val>
                                            <p:strVal val="#ppt_y"/>
                                          </p:val>
                                        </p:tav>
                                      </p:tavLst>
                                    </p:anim>
                                  </p:childTnLst>
                                </p:cTn>
                              </p:par>
                              <p:par>
                                <p:cTn id="68" presetID="2" presetClass="entr" presetSubtype="4" fill="hold" nodeType="withEffect">
                                  <p:stCondLst>
                                    <p:cond delay="0"/>
                                  </p:stCondLst>
                                  <p:childTnLst>
                                    <p:set>
                                      <p:cBhvr>
                                        <p:cTn id="69" dur="1" fill="hold">
                                          <p:stCondLst>
                                            <p:cond delay="0"/>
                                          </p:stCondLst>
                                        </p:cTn>
                                        <p:tgtEl>
                                          <p:spTgt spid="3">
                                            <p:txEl>
                                              <p:pRg st="10" end="10"/>
                                            </p:txEl>
                                          </p:spTgt>
                                        </p:tgtEl>
                                        <p:attrNameLst>
                                          <p:attrName>style.visibility</p:attrName>
                                        </p:attrNameLst>
                                      </p:cBhvr>
                                      <p:to>
                                        <p:strVal val="visible"/>
                                      </p:to>
                                    </p:set>
                                    <p:anim calcmode="lin" valueType="num">
                                      <p:cBhvr additive="base">
                                        <p:cTn id="70" dur="75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71" dur="750" fill="hold"/>
                                        <p:tgtEl>
                                          <p:spTgt spid="3">
                                            <p:txEl>
                                              <p:pRg st="10" end="10"/>
                                            </p:txEl>
                                          </p:spTgt>
                                        </p:tgtEl>
                                        <p:attrNameLst>
                                          <p:attrName>ppt_y</p:attrName>
                                        </p:attrNameLst>
                                      </p:cBhvr>
                                      <p:tavLst>
                                        <p:tav tm="0">
                                          <p:val>
                                            <p:strVal val="1+#ppt_h/2"/>
                                          </p:val>
                                        </p:tav>
                                        <p:tav tm="100000">
                                          <p:val>
                                            <p:strVal val="#ppt_y"/>
                                          </p:val>
                                        </p:tav>
                                      </p:tavLst>
                                    </p:anim>
                                  </p:childTnLst>
                                </p:cTn>
                              </p:par>
                              <p:par>
                                <p:cTn id="72" presetID="2" presetClass="entr" presetSubtype="4" fill="hold" nodeType="withEffect">
                                  <p:stCondLst>
                                    <p:cond delay="0"/>
                                  </p:stCondLst>
                                  <p:childTnLst>
                                    <p:set>
                                      <p:cBhvr>
                                        <p:cTn id="73" dur="1" fill="hold">
                                          <p:stCondLst>
                                            <p:cond delay="0"/>
                                          </p:stCondLst>
                                        </p:cTn>
                                        <p:tgtEl>
                                          <p:spTgt spid="3">
                                            <p:txEl>
                                              <p:pRg st="11" end="11"/>
                                            </p:txEl>
                                          </p:spTgt>
                                        </p:tgtEl>
                                        <p:attrNameLst>
                                          <p:attrName>style.visibility</p:attrName>
                                        </p:attrNameLst>
                                      </p:cBhvr>
                                      <p:to>
                                        <p:strVal val="visible"/>
                                      </p:to>
                                    </p:set>
                                    <p:anim calcmode="lin" valueType="num">
                                      <p:cBhvr additive="base">
                                        <p:cTn id="74" dur="75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75" dur="75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76" fill="hold">
                      <p:stCondLst>
                        <p:cond delay="indefinite"/>
                      </p:stCondLst>
                      <p:childTnLst>
                        <p:par>
                          <p:cTn id="77" fill="hold">
                            <p:stCondLst>
                              <p:cond delay="0"/>
                            </p:stCondLst>
                            <p:childTnLst>
                              <p:par>
                                <p:cTn id="78" presetID="42" presetClass="entr" presetSubtype="0" fill="hold" nodeType="clickEffect">
                                  <p:stCondLst>
                                    <p:cond delay="0"/>
                                  </p:stCondLst>
                                  <p:childTnLst>
                                    <p:set>
                                      <p:cBhvr>
                                        <p:cTn id="79" dur="1" fill="hold">
                                          <p:stCondLst>
                                            <p:cond delay="0"/>
                                          </p:stCondLst>
                                        </p:cTn>
                                        <p:tgtEl>
                                          <p:spTgt spid="3">
                                            <p:txEl>
                                              <p:pRg st="12" end="12"/>
                                            </p:txEl>
                                          </p:spTgt>
                                        </p:tgtEl>
                                        <p:attrNameLst>
                                          <p:attrName>style.visibility</p:attrName>
                                        </p:attrNameLst>
                                      </p:cBhvr>
                                      <p:to>
                                        <p:strVal val="visible"/>
                                      </p:to>
                                    </p:set>
                                    <p:animEffect transition="in" filter="fade">
                                      <p:cBhvr>
                                        <p:cTn id="80" dur="1000"/>
                                        <p:tgtEl>
                                          <p:spTgt spid="3">
                                            <p:txEl>
                                              <p:pRg st="12" end="12"/>
                                            </p:txEl>
                                          </p:spTgt>
                                        </p:tgtEl>
                                      </p:cBhvr>
                                    </p:animEffect>
                                    <p:anim calcmode="lin" valueType="num">
                                      <p:cBhvr>
                                        <p:cTn id="81" dur="1000" fill="hold"/>
                                        <p:tgtEl>
                                          <p:spTgt spid="3">
                                            <p:txEl>
                                              <p:pRg st="12" end="12"/>
                                            </p:txEl>
                                          </p:spTgt>
                                        </p:tgtEl>
                                        <p:attrNameLst>
                                          <p:attrName>ppt_x</p:attrName>
                                        </p:attrNameLst>
                                      </p:cBhvr>
                                      <p:tavLst>
                                        <p:tav tm="0">
                                          <p:val>
                                            <p:strVal val="#ppt_x"/>
                                          </p:val>
                                        </p:tav>
                                        <p:tav tm="100000">
                                          <p:val>
                                            <p:strVal val="#ppt_x"/>
                                          </p:val>
                                        </p:tav>
                                      </p:tavLst>
                                    </p:anim>
                                    <p:anim calcmode="lin" valueType="num">
                                      <p:cBhvr>
                                        <p:cTn id="82" dur="1000" fill="hold"/>
                                        <p:tgtEl>
                                          <p:spTgt spid="3">
                                            <p:txEl>
                                              <p:pRg st="12" end="12"/>
                                            </p:txEl>
                                          </p:spTgt>
                                        </p:tgtEl>
                                        <p:attrNameLst>
                                          <p:attrName>ppt_y</p:attrName>
                                        </p:attrNameLst>
                                      </p:cBhvr>
                                      <p:tavLst>
                                        <p:tav tm="0">
                                          <p:val>
                                            <p:strVal val="#ppt_y+.1"/>
                                          </p:val>
                                        </p:tav>
                                        <p:tav tm="100000">
                                          <p:val>
                                            <p:strVal val="#ppt_y"/>
                                          </p:val>
                                        </p:tav>
                                      </p:tavLst>
                                    </p:anim>
                                  </p:childTnLst>
                                </p:cTn>
                              </p:par>
                              <p:par>
                                <p:cTn id="83" presetID="42" presetClass="entr" presetSubtype="0" fill="hold" nodeType="withEffect">
                                  <p:stCondLst>
                                    <p:cond delay="0"/>
                                  </p:stCondLst>
                                  <p:childTnLst>
                                    <p:set>
                                      <p:cBhvr>
                                        <p:cTn id="84" dur="1" fill="hold">
                                          <p:stCondLst>
                                            <p:cond delay="0"/>
                                          </p:stCondLst>
                                        </p:cTn>
                                        <p:tgtEl>
                                          <p:spTgt spid="3">
                                            <p:txEl>
                                              <p:pRg st="13" end="13"/>
                                            </p:txEl>
                                          </p:spTgt>
                                        </p:tgtEl>
                                        <p:attrNameLst>
                                          <p:attrName>style.visibility</p:attrName>
                                        </p:attrNameLst>
                                      </p:cBhvr>
                                      <p:to>
                                        <p:strVal val="visible"/>
                                      </p:to>
                                    </p:set>
                                    <p:animEffect transition="in" filter="fade">
                                      <p:cBhvr>
                                        <p:cTn id="85" dur="1000"/>
                                        <p:tgtEl>
                                          <p:spTgt spid="3">
                                            <p:txEl>
                                              <p:pRg st="13" end="13"/>
                                            </p:txEl>
                                          </p:spTgt>
                                        </p:tgtEl>
                                      </p:cBhvr>
                                    </p:animEffect>
                                    <p:anim calcmode="lin" valueType="num">
                                      <p:cBhvr>
                                        <p:cTn id="86" dur="1000" fill="hold"/>
                                        <p:tgtEl>
                                          <p:spTgt spid="3">
                                            <p:txEl>
                                              <p:pRg st="13" end="13"/>
                                            </p:txEl>
                                          </p:spTgt>
                                        </p:tgtEl>
                                        <p:attrNameLst>
                                          <p:attrName>ppt_x</p:attrName>
                                        </p:attrNameLst>
                                      </p:cBhvr>
                                      <p:tavLst>
                                        <p:tav tm="0">
                                          <p:val>
                                            <p:strVal val="#ppt_x"/>
                                          </p:val>
                                        </p:tav>
                                        <p:tav tm="100000">
                                          <p:val>
                                            <p:strVal val="#ppt_x"/>
                                          </p:val>
                                        </p:tav>
                                      </p:tavLst>
                                    </p:anim>
                                    <p:anim calcmode="lin" valueType="num">
                                      <p:cBhvr>
                                        <p:cTn id="87" dur="1000" fill="hold"/>
                                        <p:tgtEl>
                                          <p:spTgt spid="3">
                                            <p:txEl>
                                              <p:pRg st="13" end="13"/>
                                            </p:txEl>
                                          </p:spTgt>
                                        </p:tgtEl>
                                        <p:attrNameLst>
                                          <p:attrName>ppt_y</p:attrName>
                                        </p:attrNameLst>
                                      </p:cBhvr>
                                      <p:tavLst>
                                        <p:tav tm="0">
                                          <p:val>
                                            <p:strVal val="#ppt_y+.1"/>
                                          </p:val>
                                        </p:tav>
                                        <p:tav tm="100000">
                                          <p:val>
                                            <p:strVal val="#ppt_y"/>
                                          </p:val>
                                        </p:tav>
                                      </p:tavLst>
                                    </p:anim>
                                  </p:childTnLst>
                                </p:cTn>
                              </p:par>
                              <p:par>
                                <p:cTn id="88" presetID="42" presetClass="entr" presetSubtype="0" fill="hold" nodeType="withEffect">
                                  <p:stCondLst>
                                    <p:cond delay="0"/>
                                  </p:stCondLst>
                                  <p:childTnLst>
                                    <p:set>
                                      <p:cBhvr>
                                        <p:cTn id="89" dur="1" fill="hold">
                                          <p:stCondLst>
                                            <p:cond delay="0"/>
                                          </p:stCondLst>
                                        </p:cTn>
                                        <p:tgtEl>
                                          <p:spTgt spid="3">
                                            <p:txEl>
                                              <p:pRg st="14" end="14"/>
                                            </p:txEl>
                                          </p:spTgt>
                                        </p:tgtEl>
                                        <p:attrNameLst>
                                          <p:attrName>style.visibility</p:attrName>
                                        </p:attrNameLst>
                                      </p:cBhvr>
                                      <p:to>
                                        <p:strVal val="visible"/>
                                      </p:to>
                                    </p:set>
                                    <p:animEffect transition="in" filter="fade">
                                      <p:cBhvr>
                                        <p:cTn id="90" dur="1000"/>
                                        <p:tgtEl>
                                          <p:spTgt spid="3">
                                            <p:txEl>
                                              <p:pRg st="14" end="14"/>
                                            </p:txEl>
                                          </p:spTgt>
                                        </p:tgtEl>
                                      </p:cBhvr>
                                    </p:animEffect>
                                    <p:anim calcmode="lin" valueType="num">
                                      <p:cBhvr>
                                        <p:cTn id="91" dur="1000" fill="hold"/>
                                        <p:tgtEl>
                                          <p:spTgt spid="3">
                                            <p:txEl>
                                              <p:pRg st="14" end="14"/>
                                            </p:txEl>
                                          </p:spTgt>
                                        </p:tgtEl>
                                        <p:attrNameLst>
                                          <p:attrName>ppt_x</p:attrName>
                                        </p:attrNameLst>
                                      </p:cBhvr>
                                      <p:tavLst>
                                        <p:tav tm="0">
                                          <p:val>
                                            <p:strVal val="#ppt_x"/>
                                          </p:val>
                                        </p:tav>
                                        <p:tav tm="100000">
                                          <p:val>
                                            <p:strVal val="#ppt_x"/>
                                          </p:val>
                                        </p:tav>
                                      </p:tavLst>
                                    </p:anim>
                                    <p:anim calcmode="lin" valueType="num">
                                      <p:cBhvr>
                                        <p:cTn id="92" dur="1000" fill="hold"/>
                                        <p:tgtEl>
                                          <p:spTgt spid="3">
                                            <p:txEl>
                                              <p:pRg st="14" end="1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61624" y="-99392"/>
            <a:ext cx="9230412" cy="959237"/>
          </a:xfrm>
          <a:prstGeom prst="rect">
            <a:avLst/>
          </a:prstGeom>
        </p:spPr>
        <p:txBody>
          <a:bodyPr wrap="none">
            <a:spAutoFit/>
          </a:bodyPr>
          <a:lstStyle/>
          <a:p>
            <a:pPr>
              <a:spcAft>
                <a:spcPts val="1000"/>
              </a:spcAft>
            </a:pPr>
            <a:r>
              <a:rPr lang="fr-FR" sz="2400" b="1" i="1" dirty="0">
                <a:solidFill>
                  <a:srgbClr val="C00000"/>
                </a:solidFill>
                <a:latin typeface="Times New Roman"/>
                <a:ea typeface="Calibri"/>
                <a:cs typeface="Arial"/>
              </a:rPr>
              <a:t>La Déclaration universelle sur la bioéthique et les droits de l’homme de</a:t>
            </a:r>
          </a:p>
          <a:p>
            <a:pPr>
              <a:spcAft>
                <a:spcPts val="1000"/>
              </a:spcAft>
            </a:pPr>
            <a:r>
              <a:rPr lang="fr-FR" sz="2400" b="1" i="1" dirty="0">
                <a:solidFill>
                  <a:srgbClr val="C00000"/>
                </a:solidFill>
                <a:latin typeface="Times New Roman"/>
                <a:ea typeface="Calibri"/>
                <a:cs typeface="Arial"/>
              </a:rPr>
              <a:t>l’UNESCO</a:t>
            </a:r>
            <a:endParaRPr lang="fr-FR" sz="2400" b="1" i="1" dirty="0">
              <a:solidFill>
                <a:srgbClr val="C00000"/>
              </a:solidFill>
              <a:ea typeface="Calibri"/>
              <a:cs typeface="Arial"/>
            </a:endParaRPr>
          </a:p>
        </p:txBody>
      </p:sp>
      <p:sp>
        <p:nvSpPr>
          <p:cNvPr id="3" name="Rectangle 2"/>
          <p:cNvSpPr/>
          <p:nvPr/>
        </p:nvSpPr>
        <p:spPr>
          <a:xfrm>
            <a:off x="1474677" y="692696"/>
            <a:ext cx="9217360" cy="2535566"/>
          </a:xfrm>
          <a:prstGeom prst="rect">
            <a:avLst/>
          </a:prstGeom>
        </p:spPr>
        <p:txBody>
          <a:bodyPr wrap="square">
            <a:spAutoFit/>
          </a:bodyPr>
          <a:lstStyle/>
          <a:p>
            <a:pPr algn="just">
              <a:lnSpc>
                <a:spcPct val="150000"/>
              </a:lnSpc>
            </a:pPr>
            <a:r>
              <a:rPr lang="fr-FR" b="1" dirty="0">
                <a:solidFill>
                  <a:srgbClr val="FF0000"/>
                </a:solidFill>
                <a:latin typeface="Times New Roman" panose="02020603050405020304" pitchFamily="18" charset="0"/>
                <a:cs typeface="Times New Roman" panose="02020603050405020304" pitchFamily="18" charset="0"/>
              </a:rPr>
              <a:t>Article 17 – Protection de l’environnement, de la biosphère et de la biodiversité</a:t>
            </a:r>
          </a:p>
          <a:p>
            <a:pPr algn="just">
              <a:lnSpc>
                <a:spcPct val="150000"/>
              </a:lnSpc>
            </a:pPr>
            <a:r>
              <a:rPr lang="fr-FR" dirty="0">
                <a:latin typeface="Times New Roman" panose="02020603050405020304" pitchFamily="18" charset="0"/>
                <a:cs typeface="Times New Roman" panose="02020603050405020304" pitchFamily="18" charset="0"/>
              </a:rPr>
              <a:t>Il convient de prendre dûment en considération l’interaction entre les êtres humains et les autres formes de vie, de même que l’importance d’un accès approprié aux ressources biologiques et génétiques et d’une utilisation appropriée de ces ressources, le respect des savoirs traditionnels, ainsi que le rôle des êtres humains dans la protection de l’environnement, de la biosphère et de la biodiversité.</a:t>
            </a:r>
          </a:p>
        </p:txBody>
      </p:sp>
    </p:spTree>
    <p:extLst>
      <p:ext uri="{BB962C8B-B14F-4D97-AF65-F5344CB8AC3E}">
        <p14:creationId xmlns:p14="http://schemas.microsoft.com/office/powerpoint/2010/main" val="28761668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16" presetClass="entr" presetSubtype="21" fill="hold" grpId="0" nodeType="clickEffect">
                                  <p:stCondLst>
                                    <p:cond delay="0"/>
                                  </p:stCondLst>
                                  <p:childTnLst>
                                    <p:set>
                                      <p:cBhvr>
                                        <p:cTn id="24" dur="1" fill="hold">
                                          <p:stCondLst>
                                            <p:cond delay="0"/>
                                          </p:stCondLst>
                                        </p:cTn>
                                        <p:tgtEl>
                                          <p:spTgt spid="3"/>
                                        </p:tgtEl>
                                        <p:attrNameLst>
                                          <p:attrName>style.visibility</p:attrName>
                                        </p:attrNameLst>
                                      </p:cBhvr>
                                      <p:to>
                                        <p:strVal val="visible"/>
                                      </p:to>
                                    </p:set>
                                    <p:animEffect transition="in" filter="barn(inVertical)">
                                      <p:cBhvr>
                                        <p:cTn id="25" dur="500"/>
                                        <p:tgtEl>
                                          <p:spTgt spid="3"/>
                                        </p:tgtEl>
                                      </p:cBhvr>
                                    </p:animEffect>
                                  </p:childTnLst>
                                </p:cTn>
                              </p:par>
                            </p:childTnLst>
                          </p:cTn>
                        </p:par>
                      </p:childTnLst>
                    </p:cTn>
                  </p:par>
                  <p:par>
                    <p:cTn id="26" fill="hold">
                      <p:stCondLst>
                        <p:cond delay="indefinite"/>
                      </p:stCondLst>
                      <p:childTnLst>
                        <p:par>
                          <p:cTn id="27" fill="hold">
                            <p:stCondLst>
                              <p:cond delay="0"/>
                            </p:stCondLst>
                            <p:childTnLst>
                              <p:par>
                                <p:cTn id="28" presetID="16" presetClass="entr" presetSubtype="21" fill="hold" nodeType="clickEffect">
                                  <p:stCondLst>
                                    <p:cond delay="0"/>
                                  </p:stCondLst>
                                  <p:childTnLst>
                                    <p:set>
                                      <p:cBhvr>
                                        <p:cTn id="29" dur="1" fill="hold">
                                          <p:stCondLst>
                                            <p:cond delay="0"/>
                                          </p:stCondLst>
                                        </p:cTn>
                                        <p:tgtEl>
                                          <p:spTgt spid="3">
                                            <p:txEl>
                                              <p:pRg st="0" end="0"/>
                                            </p:txEl>
                                          </p:spTgt>
                                        </p:tgtEl>
                                        <p:attrNameLst>
                                          <p:attrName>style.visibility</p:attrName>
                                        </p:attrNameLst>
                                      </p:cBhvr>
                                      <p:to>
                                        <p:strVal val="visible"/>
                                      </p:to>
                                    </p:set>
                                    <p:animEffect transition="in" filter="barn(inVertical)">
                                      <p:cBhvr>
                                        <p:cTn id="30" dur="750"/>
                                        <p:tgtEl>
                                          <p:spTgt spid="3">
                                            <p:txEl>
                                              <p:pRg st="0" end="0"/>
                                            </p:txEl>
                                          </p:spTgt>
                                        </p:tgtEl>
                                      </p:cBhvr>
                                    </p:animEffect>
                                  </p:childTnLst>
                                </p:cTn>
                              </p:par>
                              <p:par>
                                <p:cTn id="31" presetID="16" presetClass="entr" presetSubtype="21" fill="hold" nodeType="withEffect">
                                  <p:stCondLst>
                                    <p:cond delay="0"/>
                                  </p:stCondLst>
                                  <p:childTnLst>
                                    <p:set>
                                      <p:cBhvr>
                                        <p:cTn id="32" dur="1" fill="hold">
                                          <p:stCondLst>
                                            <p:cond delay="0"/>
                                          </p:stCondLst>
                                        </p:cTn>
                                        <p:tgtEl>
                                          <p:spTgt spid="3">
                                            <p:txEl>
                                              <p:pRg st="1" end="1"/>
                                            </p:txEl>
                                          </p:spTgt>
                                        </p:tgtEl>
                                        <p:attrNameLst>
                                          <p:attrName>style.visibility</p:attrName>
                                        </p:attrNameLst>
                                      </p:cBhvr>
                                      <p:to>
                                        <p:strVal val="visible"/>
                                      </p:to>
                                    </p:set>
                                    <p:animEffect transition="in" filter="barn(inVertical)">
                                      <p:cBhvr>
                                        <p:cTn id="33" dur="75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theme/theme1.xml><?xml version="1.0" encoding="utf-8"?>
<a:theme xmlns:a="http://schemas.openxmlformats.org/drawingml/2006/main" name="Brin">
  <a:themeElements>
    <a:clrScheme name="Bri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Bri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ri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0</TotalTime>
  <Words>1673</Words>
  <Application>Microsoft Office PowerPoint</Application>
  <PresentationFormat>Grand écran</PresentationFormat>
  <Paragraphs>95</Paragraphs>
  <Slides>9</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9</vt:i4>
      </vt:variant>
    </vt:vector>
  </HeadingPairs>
  <TitlesOfParts>
    <vt:vector size="14" baseType="lpstr">
      <vt:lpstr>Arial</vt:lpstr>
      <vt:lpstr>Century Gothic</vt:lpstr>
      <vt:lpstr>Times New Roman</vt:lpstr>
      <vt:lpstr>Wingdings 3</vt:lpstr>
      <vt:lpstr>Brin</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IMAD Mennai</dc:creator>
  <cp:lastModifiedBy>IMAD Mennai</cp:lastModifiedBy>
  <cp:revision>1</cp:revision>
  <dcterms:created xsi:type="dcterms:W3CDTF">2023-12-09T09:18:20Z</dcterms:created>
  <dcterms:modified xsi:type="dcterms:W3CDTF">2023-12-09T09:18:58Z</dcterms:modified>
</cp:coreProperties>
</file>