
<file path=[Content_Types].xml><?xml version="1.0" encoding="utf-8"?>
<Types xmlns="http://schemas.openxmlformats.org/package/2006/content-types">
  <Default Extension="crdownload" ContentType="image/jpeg"/>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6.jpg" ContentType="image/unknown"/>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3" r:id="rId2"/>
    <p:sldId id="284" r:id="rId3"/>
    <p:sldId id="278" r:id="rId4"/>
    <p:sldId id="285" r:id="rId5"/>
    <p:sldId id="286" r:id="rId6"/>
    <p:sldId id="287" r:id="rId7"/>
    <p:sldId id="259" r:id="rId8"/>
    <p:sldId id="260" r:id="rId9"/>
    <p:sldId id="261" r:id="rId10"/>
    <p:sldId id="262" r:id="rId11"/>
    <p:sldId id="288" r:id="rId12"/>
    <p:sldId id="263" r:id="rId13"/>
    <p:sldId id="289" r:id="rId14"/>
    <p:sldId id="264"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AD" initials="I" lastIdx="1" clrIdx="0">
    <p:extLst>
      <p:ext uri="{19B8F6BF-5375-455C-9EA6-DF929625EA0E}">
        <p15:presenceInfo xmlns:p15="http://schemas.microsoft.com/office/powerpoint/2012/main" userId="f028af05230c7f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9393" autoAdjust="0"/>
  </p:normalViewPr>
  <p:slideViewPr>
    <p:cSldViewPr>
      <p:cViewPr varScale="1">
        <p:scale>
          <a:sx n="85" d="100"/>
          <a:sy n="85" d="100"/>
        </p:scale>
        <p:origin x="1406" y="6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3AC6ED-3031-4843-B2FE-B253B388B627}" type="datetimeFigureOut">
              <a:rPr lang="fr-FR" smtClean="0"/>
              <a:t>21/11/2023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8F7B95-4DF7-4EF0-BA78-7DE24C93C619}" type="slidenum">
              <a:rPr lang="fr-FR" smtClean="0"/>
              <a:t>‹N°›</a:t>
            </a:fld>
            <a:endParaRPr lang="fr-FR"/>
          </a:p>
        </p:txBody>
      </p:sp>
    </p:spTree>
    <p:extLst>
      <p:ext uri="{BB962C8B-B14F-4D97-AF65-F5344CB8AC3E}">
        <p14:creationId xmlns:p14="http://schemas.microsoft.com/office/powerpoint/2010/main" val="338985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DZ" dirty="0"/>
              <a:t>البقاء على قيد الحياة في الارتفاع,</a:t>
            </a:r>
            <a:endParaRPr lang="fr-FR" dirty="0"/>
          </a:p>
          <a:p>
            <a:r>
              <a:rPr lang="ar-DZ" dirty="0"/>
              <a:t>في انخفاض حرارة الجسم</a:t>
            </a:r>
            <a:endParaRPr lang="fr-FR" dirty="0"/>
          </a:p>
          <a:p>
            <a:r>
              <a:rPr lang="ar-DZ" dirty="0"/>
              <a:t>،جعل مياه البحر صالحة للشرب لتلبية احتياجات الجنود الألمان</a:t>
            </a:r>
            <a:endParaRPr lang="fr-FR" dirty="0"/>
          </a:p>
          <a:p>
            <a:r>
              <a:rPr lang="ar-DZ" dirty="0"/>
              <a:t>تتم دون أي رغبة في الحد من المعاناة (التعذيب، التشويه، دون تخدير)</a:t>
            </a:r>
            <a:endParaRPr lang="fr-FR" dirty="0"/>
          </a:p>
        </p:txBody>
      </p:sp>
      <p:sp>
        <p:nvSpPr>
          <p:cNvPr id="4" name="Espace réservé du numéro de diapositive 3"/>
          <p:cNvSpPr>
            <a:spLocks noGrp="1"/>
          </p:cNvSpPr>
          <p:nvPr>
            <p:ph type="sldNum" sz="quarter" idx="5"/>
          </p:nvPr>
        </p:nvSpPr>
        <p:spPr/>
        <p:txBody>
          <a:bodyPr/>
          <a:lstStyle/>
          <a:p>
            <a:fld id="{118F7B95-4DF7-4EF0-BA78-7DE24C93C619}" type="slidenum">
              <a:rPr lang="fr-FR" smtClean="0"/>
              <a:t>1</a:t>
            </a:fld>
            <a:endParaRPr lang="fr-FR"/>
          </a:p>
        </p:txBody>
      </p:sp>
    </p:spTree>
    <p:extLst>
      <p:ext uri="{BB962C8B-B14F-4D97-AF65-F5344CB8AC3E}">
        <p14:creationId xmlns:p14="http://schemas.microsoft.com/office/powerpoint/2010/main" val="1989935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18F7B95-4DF7-4EF0-BA78-7DE24C93C619}" type="slidenum">
              <a:rPr lang="fr-FR" smtClean="0"/>
              <a:t>2</a:t>
            </a:fld>
            <a:endParaRPr lang="fr-FR"/>
          </a:p>
        </p:txBody>
      </p:sp>
    </p:spTree>
    <p:extLst>
      <p:ext uri="{BB962C8B-B14F-4D97-AF65-F5344CB8AC3E}">
        <p14:creationId xmlns:p14="http://schemas.microsoft.com/office/powerpoint/2010/main" val="1309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DZ" dirty="0"/>
              <a:t>إن الموافقة الطوعية للفرد البشري أمر ضروري للغاية. ويعني ذلك أن الشخص المعني يجب أن يتمتع بالأهلية القانونية الكاملة للموافقة: ويجب أن يُترك له حرية اتخاذ القرار، دون تدخل أي عنصر قوي من عناصر الاحتيال أو الإكراه أو الخداع أو أي شكل آخر من أشكال الإكراه.</a:t>
            </a:r>
            <a:endParaRPr lang="fr-FR" dirty="0"/>
          </a:p>
        </p:txBody>
      </p:sp>
      <p:sp>
        <p:nvSpPr>
          <p:cNvPr id="4" name="Espace réservé du numéro de diapositive 3"/>
          <p:cNvSpPr>
            <a:spLocks noGrp="1"/>
          </p:cNvSpPr>
          <p:nvPr>
            <p:ph type="sldNum" sz="quarter" idx="5"/>
          </p:nvPr>
        </p:nvSpPr>
        <p:spPr/>
        <p:txBody>
          <a:bodyPr/>
          <a:lstStyle/>
          <a:p>
            <a:fld id="{118F7B95-4DF7-4EF0-BA78-7DE24C93C619}" type="slidenum">
              <a:rPr lang="fr-FR" smtClean="0"/>
              <a:t>3</a:t>
            </a:fld>
            <a:endParaRPr lang="fr-FR"/>
          </a:p>
        </p:txBody>
      </p:sp>
    </p:spTree>
    <p:extLst>
      <p:ext uri="{BB962C8B-B14F-4D97-AF65-F5344CB8AC3E}">
        <p14:creationId xmlns:p14="http://schemas.microsoft.com/office/powerpoint/2010/main" val="233177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DZ" dirty="0"/>
              <a:t>الإخصاب في المختبر (أطفال الأنابيب)</a:t>
            </a:r>
            <a:endParaRPr lang="fr-FR" dirty="0"/>
          </a:p>
          <a:p>
            <a:r>
              <a:rPr lang="fr-FR" dirty="0"/>
              <a:t>1982 : Naissance d'Amandine, premier enfant français conçu par fécondation in vitro (FIV).</a:t>
            </a:r>
            <a:endParaRPr lang="fr-DZ" dirty="0"/>
          </a:p>
        </p:txBody>
      </p:sp>
      <p:sp>
        <p:nvSpPr>
          <p:cNvPr id="4" name="Espace réservé du numéro de diapositive 3"/>
          <p:cNvSpPr>
            <a:spLocks noGrp="1"/>
          </p:cNvSpPr>
          <p:nvPr>
            <p:ph type="sldNum" sz="quarter" idx="5"/>
          </p:nvPr>
        </p:nvSpPr>
        <p:spPr/>
        <p:txBody>
          <a:bodyPr/>
          <a:lstStyle/>
          <a:p>
            <a:fld id="{118F7B95-4DF7-4EF0-BA78-7DE24C93C619}" type="slidenum">
              <a:rPr lang="fr-FR" smtClean="0"/>
              <a:t>9</a:t>
            </a:fld>
            <a:endParaRPr lang="fr-FR"/>
          </a:p>
        </p:txBody>
      </p:sp>
    </p:spTree>
    <p:extLst>
      <p:ext uri="{BB962C8B-B14F-4D97-AF65-F5344CB8AC3E}">
        <p14:creationId xmlns:p14="http://schemas.microsoft.com/office/powerpoint/2010/main" val="3802782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b="0" i="0" u="none" strike="noStrike" dirty="0">
                <a:solidFill>
                  <a:srgbClr val="FFFFFF"/>
                </a:solidFill>
                <a:effectLst/>
                <a:latin typeface="Google Sans"/>
              </a:rPr>
              <a:t>After long delay, parents finally meet surrogate baby in Ukraine </a:t>
            </a:r>
            <a:endParaRPr lang="fr-DZ" dirty="0"/>
          </a:p>
        </p:txBody>
      </p:sp>
      <p:sp>
        <p:nvSpPr>
          <p:cNvPr id="4" name="Espace réservé du numéro de diapositive 3"/>
          <p:cNvSpPr>
            <a:spLocks noGrp="1"/>
          </p:cNvSpPr>
          <p:nvPr>
            <p:ph type="sldNum" sz="quarter" idx="5"/>
          </p:nvPr>
        </p:nvSpPr>
        <p:spPr/>
        <p:txBody>
          <a:bodyPr/>
          <a:lstStyle/>
          <a:p>
            <a:fld id="{118F7B95-4DF7-4EF0-BA78-7DE24C93C619}" type="slidenum">
              <a:rPr lang="fr-FR" smtClean="0"/>
              <a:t>10</a:t>
            </a:fld>
            <a:endParaRPr lang="fr-FR"/>
          </a:p>
        </p:txBody>
      </p:sp>
    </p:spTree>
    <p:extLst>
      <p:ext uri="{BB962C8B-B14F-4D97-AF65-F5344CB8AC3E}">
        <p14:creationId xmlns:p14="http://schemas.microsoft.com/office/powerpoint/2010/main" val="366478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l'automne 2000, Lisa et Jack Nash de Denver ont génétiquement modifié un bébé dans le but de sauver leur petite fille mourante. Les pasteurs et les experts ont déclaré que c'était le premier pas sur une route pavée de cellules souches vers l'enfer. Cinq ans plus tard, les </a:t>
            </a:r>
            <a:r>
              <a:rPr lang="fr-FR" dirty="0" err="1"/>
              <a:t>Nashes</a:t>
            </a:r>
            <a:r>
              <a:rPr lang="fr-FR" dirty="0"/>
              <a:t> nous offrent un regard exclusif sur le paradis.</a:t>
            </a:r>
            <a:endParaRPr lang="fr-DZ" dirty="0"/>
          </a:p>
        </p:txBody>
      </p:sp>
      <p:sp>
        <p:nvSpPr>
          <p:cNvPr id="4" name="Espace réservé du numéro de diapositive 3"/>
          <p:cNvSpPr>
            <a:spLocks noGrp="1"/>
          </p:cNvSpPr>
          <p:nvPr>
            <p:ph type="sldNum" sz="quarter" idx="5"/>
          </p:nvPr>
        </p:nvSpPr>
        <p:spPr/>
        <p:txBody>
          <a:bodyPr/>
          <a:lstStyle/>
          <a:p>
            <a:fld id="{118F7B95-4DF7-4EF0-BA78-7DE24C93C619}" type="slidenum">
              <a:rPr lang="fr-FR" smtClean="0"/>
              <a:t>12</a:t>
            </a:fld>
            <a:endParaRPr lang="fr-FR"/>
          </a:p>
        </p:txBody>
      </p:sp>
    </p:spTree>
    <p:extLst>
      <p:ext uri="{BB962C8B-B14F-4D97-AF65-F5344CB8AC3E}">
        <p14:creationId xmlns:p14="http://schemas.microsoft.com/office/powerpoint/2010/main" val="105862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l'automne 2000, Lisa et Jack Nash de Denver ont génétiquement modifié un bébé dans le but de sauver leur petite fille mourante. Les pasteurs et les experts ont déclaré que c'était le premier pas sur une route pavée de cellules souches vers l'enfer. Cinq ans plus tard, les </a:t>
            </a:r>
            <a:r>
              <a:rPr lang="fr-FR" dirty="0" err="1"/>
              <a:t>Nashes</a:t>
            </a:r>
            <a:r>
              <a:rPr lang="fr-FR" dirty="0"/>
              <a:t> nous offrent un regard exclusif sur le paradis.</a:t>
            </a:r>
            <a:endParaRPr lang="fr-DZ" dirty="0"/>
          </a:p>
        </p:txBody>
      </p:sp>
      <p:sp>
        <p:nvSpPr>
          <p:cNvPr id="4" name="Espace réservé du numéro de diapositive 3"/>
          <p:cNvSpPr>
            <a:spLocks noGrp="1"/>
          </p:cNvSpPr>
          <p:nvPr>
            <p:ph type="sldNum" sz="quarter" idx="5"/>
          </p:nvPr>
        </p:nvSpPr>
        <p:spPr/>
        <p:txBody>
          <a:bodyPr/>
          <a:lstStyle/>
          <a:p>
            <a:fld id="{118F7B95-4DF7-4EF0-BA78-7DE24C93C619}" type="slidenum">
              <a:rPr lang="fr-FR" smtClean="0"/>
              <a:t>13</a:t>
            </a:fld>
            <a:endParaRPr lang="fr-FR"/>
          </a:p>
        </p:txBody>
      </p:sp>
    </p:spTree>
    <p:extLst>
      <p:ext uri="{BB962C8B-B14F-4D97-AF65-F5344CB8AC3E}">
        <p14:creationId xmlns:p14="http://schemas.microsoft.com/office/powerpoint/2010/main" val="54962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21/11/2023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21/11/2023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21/11/2023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21/11/2023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21/11/2023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21/11/2023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21/11/2023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21/11/2023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21/11/2023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21/11/2023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21/11/2023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21/11/2023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3.crdownload"/><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B88F82F-AE82-148F-9DA6-64A1DC669A08}"/>
              </a:ext>
            </a:extLst>
          </p:cNvPr>
          <p:cNvSpPr txBox="1"/>
          <p:nvPr/>
        </p:nvSpPr>
        <p:spPr>
          <a:xfrm>
            <a:off x="755576" y="260648"/>
            <a:ext cx="6030416" cy="646331"/>
          </a:xfrm>
          <a:prstGeom prst="rect">
            <a:avLst/>
          </a:prstGeom>
          <a:noFill/>
        </p:spPr>
        <p:txBody>
          <a:bodyPr wrap="square">
            <a:spAutoFit/>
          </a:bodyPr>
          <a:lstStyle/>
          <a:p>
            <a:r>
              <a:rPr lang="fr-FR" sz="3600" b="1" dirty="0">
                <a:solidFill>
                  <a:srgbClr val="FF0000"/>
                </a:solidFill>
              </a:rPr>
              <a:t>Origine de la bioéthique </a:t>
            </a:r>
            <a:endParaRPr lang="fr-DZ" sz="3600" b="1" dirty="0">
              <a:solidFill>
                <a:srgbClr val="FF0000"/>
              </a:solidFill>
            </a:endParaRPr>
          </a:p>
        </p:txBody>
      </p:sp>
      <p:sp>
        <p:nvSpPr>
          <p:cNvPr id="4" name="ZoneTexte 3">
            <a:extLst>
              <a:ext uri="{FF2B5EF4-FFF2-40B4-BE49-F238E27FC236}">
                <a16:creationId xmlns:a16="http://schemas.microsoft.com/office/drawing/2014/main" id="{434AFDE1-CBB1-98E2-512F-5F846A3D3D0E}"/>
              </a:ext>
            </a:extLst>
          </p:cNvPr>
          <p:cNvSpPr txBox="1"/>
          <p:nvPr/>
        </p:nvSpPr>
        <p:spPr>
          <a:xfrm>
            <a:off x="251520" y="1052736"/>
            <a:ext cx="6030416" cy="461665"/>
          </a:xfrm>
          <a:prstGeom prst="rect">
            <a:avLst/>
          </a:prstGeom>
          <a:noFill/>
        </p:spPr>
        <p:txBody>
          <a:bodyPr wrap="square">
            <a:spAutoFit/>
          </a:bodyPr>
          <a:lstStyle/>
          <a:p>
            <a:r>
              <a:rPr lang="fr-FR" sz="2400" b="1" dirty="0">
                <a:solidFill>
                  <a:schemeClr val="tx2">
                    <a:lumMod val="60000"/>
                    <a:lumOff val="40000"/>
                  </a:schemeClr>
                </a:solidFill>
              </a:rPr>
              <a:t>1) Les expérimentations des médecins nazis</a:t>
            </a:r>
            <a:endParaRPr lang="fr-DZ" sz="2400" b="1" dirty="0">
              <a:solidFill>
                <a:schemeClr val="tx2">
                  <a:lumMod val="60000"/>
                  <a:lumOff val="40000"/>
                </a:schemeClr>
              </a:solidFill>
            </a:endParaRPr>
          </a:p>
        </p:txBody>
      </p:sp>
      <p:sp>
        <p:nvSpPr>
          <p:cNvPr id="5" name="ZoneTexte 4">
            <a:extLst>
              <a:ext uri="{FF2B5EF4-FFF2-40B4-BE49-F238E27FC236}">
                <a16:creationId xmlns:a16="http://schemas.microsoft.com/office/drawing/2014/main" id="{7E3961EE-9F65-B884-6619-5286ECA25A86}"/>
              </a:ext>
            </a:extLst>
          </p:cNvPr>
          <p:cNvSpPr txBox="1"/>
          <p:nvPr/>
        </p:nvSpPr>
        <p:spPr>
          <a:xfrm>
            <a:off x="107504" y="1721870"/>
            <a:ext cx="8692039" cy="2308324"/>
          </a:xfrm>
          <a:prstGeom prst="rect">
            <a:avLst/>
          </a:prstGeom>
          <a:noFill/>
        </p:spPr>
        <p:txBody>
          <a:bodyPr wrap="square">
            <a:spAutoFit/>
          </a:bodyPr>
          <a:lstStyle/>
          <a:p>
            <a:r>
              <a:rPr lang="fr-FR" dirty="0">
                <a:latin typeface="Times New Roman" panose="02020603050405020304" pitchFamily="18" charset="0"/>
                <a:cs typeface="Times New Roman" panose="02020603050405020304" pitchFamily="18" charset="0"/>
              </a:rPr>
              <a:t>Les expérimentations nazies sont à l’origine de la bioéthique avec le procès de Nuremberg. </a:t>
            </a:r>
          </a:p>
          <a:p>
            <a:r>
              <a:rPr lang="fr-FR" dirty="0">
                <a:latin typeface="Times New Roman" panose="02020603050405020304" pitchFamily="18" charset="0"/>
                <a:cs typeface="Times New Roman" panose="02020603050405020304" pitchFamily="18" charset="0"/>
              </a:rPr>
              <a:t>Durant la seconde guerre mondiale, les nazis ont effectué diverses expériences pseudo-scientifiques sur :</a:t>
            </a:r>
          </a:p>
          <a:p>
            <a:r>
              <a:rPr lang="fr-FR" dirty="0">
                <a:latin typeface="Times New Roman" panose="02020603050405020304" pitchFamily="18" charset="0"/>
                <a:cs typeface="Times New Roman" panose="02020603050405020304" pitchFamily="18" charset="0"/>
              </a:rPr>
              <a:t>• la survie en altitude, en hypothermie, rendre potable l’eau de mer pour les besoins des soldats allemands</a:t>
            </a:r>
          </a:p>
          <a:p>
            <a:r>
              <a:rPr lang="fr-FR" dirty="0">
                <a:latin typeface="Times New Roman" panose="02020603050405020304" pitchFamily="18" charset="0"/>
                <a:cs typeface="Times New Roman" panose="02020603050405020304" pitchFamily="18" charset="0"/>
              </a:rPr>
              <a:t>• la race aryenne pour confirmer l’idéologie nazie</a:t>
            </a:r>
          </a:p>
          <a:p>
            <a:r>
              <a:rPr lang="fr-FR" dirty="0">
                <a:latin typeface="Times New Roman" panose="02020603050405020304" pitchFamily="18" charset="0"/>
                <a:cs typeface="Times New Roman" panose="02020603050405020304" pitchFamily="18" charset="0"/>
              </a:rPr>
              <a:t>• les maladies infectieuses avec les différents traitements et médicaments élaborés pour les </a:t>
            </a:r>
          </a:p>
          <a:p>
            <a:r>
              <a:rPr lang="fr-FR" dirty="0">
                <a:latin typeface="Times New Roman" panose="02020603050405020304" pitchFamily="18" charset="0"/>
                <a:cs typeface="Times New Roman" panose="02020603050405020304" pitchFamily="18" charset="0"/>
              </a:rPr>
              <a:t>éradiquer (tuberculose, typhus, paludisme, hépatite…) </a:t>
            </a:r>
            <a:endParaRPr lang="fr-DZ" dirty="0">
              <a:latin typeface="Times New Roman" panose="02020603050405020304" pitchFamily="18" charset="0"/>
              <a:cs typeface="Times New Roman" panose="02020603050405020304" pitchFamily="18" charset="0"/>
            </a:endParaRPr>
          </a:p>
        </p:txBody>
      </p:sp>
      <p:pic>
        <p:nvPicPr>
          <p:cNvPr id="8" name="Image 7">
            <a:extLst>
              <a:ext uri="{FF2B5EF4-FFF2-40B4-BE49-F238E27FC236}">
                <a16:creationId xmlns:a16="http://schemas.microsoft.com/office/drawing/2014/main" id="{804015F1-E993-1778-E214-9EE11E5BF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327" y="1524880"/>
            <a:ext cx="6785992" cy="4241245"/>
          </a:xfrm>
          <a:prstGeom prst="rect">
            <a:avLst/>
          </a:prstGeom>
        </p:spPr>
      </p:pic>
      <p:sp>
        <p:nvSpPr>
          <p:cNvPr id="9" name="ZoneTexte 8">
            <a:extLst>
              <a:ext uri="{FF2B5EF4-FFF2-40B4-BE49-F238E27FC236}">
                <a16:creationId xmlns:a16="http://schemas.microsoft.com/office/drawing/2014/main" id="{2829787C-29D8-1E64-42FB-3ECDA530948A}"/>
              </a:ext>
            </a:extLst>
          </p:cNvPr>
          <p:cNvSpPr txBox="1"/>
          <p:nvPr/>
        </p:nvSpPr>
        <p:spPr>
          <a:xfrm>
            <a:off x="64437" y="4317457"/>
            <a:ext cx="8692039" cy="2031325"/>
          </a:xfrm>
          <a:prstGeom prst="rect">
            <a:avLst/>
          </a:prstGeom>
          <a:noFill/>
        </p:spPr>
        <p:txBody>
          <a:bodyPr wrap="square">
            <a:spAutoFit/>
          </a:bodyPr>
          <a:lstStyle/>
          <a:p>
            <a:r>
              <a:rPr lang="fr-FR" dirty="0">
                <a:latin typeface="Times New Roman" panose="02020603050405020304" pitchFamily="18" charset="0"/>
                <a:cs typeface="Times New Roman" panose="02020603050405020304" pitchFamily="18" charset="0"/>
              </a:rPr>
              <a:t>Les points communs de toutes ces expériences :</a:t>
            </a:r>
          </a:p>
          <a:p>
            <a:pPr marL="285750" indent="-285750">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Elles sont faites sans se préoccuper du consentement des sujets et ceux-ci ne peuvent bien évidement pas en sortir. </a:t>
            </a:r>
          </a:p>
          <a:p>
            <a:pPr marL="285750" indent="-285750">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Elles sont faites sans aucune volonté de limiter la souffrance (tortures, mutilations, sans anesthésie) </a:t>
            </a:r>
          </a:p>
          <a:p>
            <a:pPr marL="285750" indent="-285750">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Elles conduisent soit à la mort des sujets, soit si le sujet survit, à la destruction du ‘matériel humain’ (par chambre à gaz ou assassinat)</a:t>
            </a:r>
            <a:endParaRPr lang="fr-DZ" dirty="0">
              <a:latin typeface="Times New Roman" panose="02020603050405020304" pitchFamily="18" charset="0"/>
              <a:cs typeface="Times New Roman" panose="02020603050405020304" pitchFamily="18" charset="0"/>
            </a:endParaRPr>
          </a:p>
        </p:txBody>
      </p:sp>
      <p:pic>
        <p:nvPicPr>
          <p:cNvPr id="10" name="Image 9">
            <a:extLst>
              <a:ext uri="{FF2B5EF4-FFF2-40B4-BE49-F238E27FC236}">
                <a16:creationId xmlns:a16="http://schemas.microsoft.com/office/drawing/2014/main" id="{F46A39AE-F934-8560-57F3-16C19058D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310" y="6168"/>
            <a:ext cx="2609850" cy="3524250"/>
          </a:xfrm>
          <a:prstGeom prst="rect">
            <a:avLst/>
          </a:prstGeom>
        </p:spPr>
      </p:pic>
    </p:spTree>
    <p:extLst>
      <p:ext uri="{BB962C8B-B14F-4D97-AF65-F5344CB8AC3E}">
        <p14:creationId xmlns:p14="http://schemas.microsoft.com/office/powerpoint/2010/main" val="13819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04665"/>
            <a:ext cx="8928992" cy="2011897"/>
          </a:xfrm>
          <a:prstGeom prst="rect">
            <a:avLst/>
          </a:prstGeom>
        </p:spPr>
        <p:txBody>
          <a:bodyPr wrap="square">
            <a:spAutoFit/>
          </a:bodyPr>
          <a:lstStyle/>
          <a:p>
            <a:pPr algn="just">
              <a:lnSpc>
                <a:spcPct val="150000"/>
              </a:lnSpc>
              <a:spcAft>
                <a:spcPts val="1000"/>
              </a:spcAft>
            </a:pPr>
            <a:r>
              <a:rPr lang="fr-FR" sz="2000" b="1" dirty="0">
                <a:latin typeface="Times New Roman" pitchFamily="18" charset="0"/>
                <a:ea typeface="Calibri"/>
                <a:cs typeface="Times New Roman" pitchFamily="18" charset="0"/>
              </a:rPr>
              <a:t>  1983 </a:t>
            </a:r>
            <a:r>
              <a:rPr lang="fr-FR" sz="2000" dirty="0">
                <a:latin typeface="Times New Roman" pitchFamily="18" charset="0"/>
                <a:ea typeface="Calibri"/>
                <a:cs typeface="Times New Roman" pitchFamily="18" charset="0"/>
              </a:rPr>
              <a:t>: Création en France du </a:t>
            </a:r>
            <a:r>
              <a:rPr lang="fr-FR" sz="2000" b="1" dirty="0">
                <a:latin typeface="Times New Roman" pitchFamily="18" charset="0"/>
                <a:ea typeface="Calibri"/>
                <a:cs typeface="Times New Roman" pitchFamily="18" charset="0"/>
              </a:rPr>
              <a:t>Comité consultatif national d'éthique </a:t>
            </a:r>
            <a:r>
              <a:rPr lang="fr-FR" sz="2000" dirty="0">
                <a:latin typeface="Times New Roman" pitchFamily="18" charset="0"/>
                <a:ea typeface="Calibri"/>
                <a:cs typeface="Times New Roman" pitchFamily="18" charset="0"/>
              </a:rPr>
              <a:t>pour les sciences de la vie et de la santé (</a:t>
            </a:r>
            <a:r>
              <a:rPr lang="fr-FR" sz="2000" b="1" dirty="0">
                <a:latin typeface="Times New Roman" pitchFamily="18" charset="0"/>
                <a:ea typeface="Calibri"/>
                <a:cs typeface="Times New Roman" pitchFamily="18" charset="0"/>
              </a:rPr>
              <a:t>CCNE</a:t>
            </a:r>
            <a:r>
              <a:rPr lang="fr-FR" sz="2000" dirty="0">
                <a:latin typeface="Times New Roman" pitchFamily="18" charset="0"/>
                <a:ea typeface="Calibri"/>
                <a:cs typeface="Times New Roman" pitchFamily="18" charset="0"/>
              </a:rPr>
              <a:t>), ayant pour mission de donner son avis sur les problèmes de bioéthique.  </a:t>
            </a:r>
          </a:p>
          <a:p>
            <a:pPr algn="just">
              <a:lnSpc>
                <a:spcPct val="150000"/>
              </a:lnSpc>
              <a:spcAft>
                <a:spcPts val="1000"/>
              </a:spcAft>
            </a:pPr>
            <a:r>
              <a:rPr lang="fr-FR" sz="2000" b="1" dirty="0">
                <a:latin typeface="Times New Roman" panose="02020603050405020304" pitchFamily="18" charset="0"/>
                <a:cs typeface="Times New Roman" panose="02020603050405020304" pitchFamily="18" charset="0"/>
              </a:rPr>
              <a:t>1984 </a:t>
            </a:r>
            <a:r>
              <a:rPr lang="fr-FR" sz="2000" dirty="0">
                <a:latin typeface="Times New Roman" panose="02020603050405020304" pitchFamily="18" charset="0"/>
                <a:cs typeface="Times New Roman" panose="02020603050405020304" pitchFamily="18" charset="0"/>
              </a:rPr>
              <a:t>: Première </a:t>
            </a:r>
            <a:r>
              <a:rPr lang="fr-FR" sz="2000" b="1" dirty="0">
                <a:latin typeface="Times New Roman" panose="02020603050405020304" pitchFamily="18" charset="0"/>
                <a:cs typeface="Times New Roman" panose="02020603050405020304" pitchFamily="18" charset="0"/>
              </a:rPr>
              <a:t>congélation d'embryons</a:t>
            </a:r>
            <a:r>
              <a:rPr lang="fr-FR" sz="2000" dirty="0">
                <a:latin typeface="Times New Roman" panose="02020603050405020304" pitchFamily="18" charset="0"/>
                <a:cs typeface="Times New Roman" panose="02020603050405020304" pitchFamily="18" charset="0"/>
              </a:rPr>
              <a:t>, après tentative de FIV. </a:t>
            </a:r>
          </a:p>
        </p:txBody>
      </p:sp>
      <p:pic>
        <p:nvPicPr>
          <p:cNvPr id="4" name="Image 3">
            <a:extLst>
              <a:ext uri="{FF2B5EF4-FFF2-40B4-BE49-F238E27FC236}">
                <a16:creationId xmlns:a16="http://schemas.microsoft.com/office/drawing/2014/main" id="{48E875E9-BC31-050F-2B09-0EEFF5D9A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149" y="2535914"/>
            <a:ext cx="3000851" cy="3751064"/>
          </a:xfrm>
          <a:prstGeom prst="rect">
            <a:avLst/>
          </a:prstGeom>
        </p:spPr>
      </p:pic>
      <p:sp>
        <p:nvSpPr>
          <p:cNvPr id="5" name="Rectangle 4">
            <a:extLst>
              <a:ext uri="{FF2B5EF4-FFF2-40B4-BE49-F238E27FC236}">
                <a16:creationId xmlns:a16="http://schemas.microsoft.com/office/drawing/2014/main" id="{B074470F-C2EC-A20E-FE4C-DCF3F6A03609}"/>
              </a:ext>
            </a:extLst>
          </p:cNvPr>
          <p:cNvSpPr/>
          <p:nvPr/>
        </p:nvSpPr>
        <p:spPr>
          <a:xfrm>
            <a:off x="-1016" y="2468672"/>
            <a:ext cx="9145016" cy="960328"/>
          </a:xfrm>
          <a:prstGeom prst="rect">
            <a:avLst/>
          </a:prstGeom>
        </p:spPr>
        <p:txBody>
          <a:bodyPr wrap="square">
            <a:spAutoFit/>
          </a:bodyPr>
          <a:lstStyle/>
          <a:p>
            <a:pPr algn="just">
              <a:lnSpc>
                <a:spcPct val="150000"/>
              </a:lnSpc>
              <a:spcAft>
                <a:spcPts val="1000"/>
              </a:spcAft>
            </a:pPr>
            <a:r>
              <a:rPr lang="fr-FR" sz="2000" b="1" dirty="0">
                <a:latin typeface="Times New Roman" pitchFamily="18" charset="0"/>
                <a:ea typeface="Calibri"/>
                <a:cs typeface="Times New Roman" pitchFamily="18" charset="0"/>
              </a:rPr>
              <a:t>1988 : loi Huriet-</a:t>
            </a:r>
            <a:r>
              <a:rPr lang="fr-FR" sz="2000" b="1" dirty="0" err="1">
                <a:latin typeface="Times New Roman" pitchFamily="18" charset="0"/>
                <a:ea typeface="Calibri"/>
                <a:cs typeface="Times New Roman" pitchFamily="18" charset="0"/>
              </a:rPr>
              <a:t>Sérusclat</a:t>
            </a:r>
            <a:r>
              <a:rPr lang="fr-FR" sz="2000" b="1" dirty="0">
                <a:latin typeface="Times New Roman" pitchFamily="18" charset="0"/>
                <a:ea typeface="Calibri"/>
                <a:cs typeface="Times New Roman" pitchFamily="18" charset="0"/>
              </a:rPr>
              <a:t> </a:t>
            </a:r>
            <a:r>
              <a:rPr lang="fr-FR" sz="2000" dirty="0">
                <a:latin typeface="Times New Roman" pitchFamily="18" charset="0"/>
                <a:ea typeface="Calibri"/>
                <a:cs typeface="Times New Roman" pitchFamily="18" charset="0"/>
              </a:rPr>
              <a:t>sur la protection des personnes se prêtant à la recherche biomédicale et réglementation des centres de procréation assistée.</a:t>
            </a:r>
          </a:p>
        </p:txBody>
      </p:sp>
      <p:sp>
        <p:nvSpPr>
          <p:cNvPr id="6" name="Rectangle 5">
            <a:extLst>
              <a:ext uri="{FF2B5EF4-FFF2-40B4-BE49-F238E27FC236}">
                <a16:creationId xmlns:a16="http://schemas.microsoft.com/office/drawing/2014/main" id="{91336112-4D77-8387-3598-872F96B9D4CB}"/>
              </a:ext>
            </a:extLst>
          </p:cNvPr>
          <p:cNvSpPr/>
          <p:nvPr/>
        </p:nvSpPr>
        <p:spPr>
          <a:xfrm>
            <a:off x="-13987" y="3496242"/>
            <a:ext cx="9145016" cy="3268652"/>
          </a:xfrm>
          <a:prstGeom prst="rect">
            <a:avLst/>
          </a:prstGeom>
        </p:spPr>
        <p:txBody>
          <a:bodyPr wrap="square">
            <a:spAutoFit/>
          </a:bodyPr>
          <a:lstStyle/>
          <a:p>
            <a:pPr algn="just">
              <a:lnSpc>
                <a:spcPct val="150000"/>
              </a:lnSpc>
              <a:spcAft>
                <a:spcPts val="1000"/>
              </a:spcAft>
            </a:pPr>
            <a:r>
              <a:rPr lang="fr-FR" sz="2000" b="1" dirty="0">
                <a:latin typeface="Times New Roman" panose="02020603050405020304" pitchFamily="18" charset="0"/>
                <a:cs typeface="Times New Roman" panose="02020603050405020304" pitchFamily="18" charset="0"/>
              </a:rPr>
              <a:t>1994</a:t>
            </a:r>
            <a:r>
              <a:rPr lang="fr-FR" sz="2000" dirty="0">
                <a:latin typeface="Times New Roman" panose="02020603050405020304" pitchFamily="18" charset="0"/>
                <a:cs typeface="Times New Roman" panose="02020603050405020304" pitchFamily="18" charset="0"/>
              </a:rPr>
              <a:t> : Naissance d'Audrey, en France, premier bébé né par </a:t>
            </a:r>
            <a:r>
              <a:rPr lang="fr-FR" sz="2000" b="1" dirty="0">
                <a:latin typeface="Times New Roman" panose="02020603050405020304" pitchFamily="18" charset="0"/>
                <a:cs typeface="Times New Roman" panose="02020603050405020304" pitchFamily="18" charset="0"/>
              </a:rPr>
              <a:t>micro-injection</a:t>
            </a:r>
            <a:r>
              <a:rPr lang="fr-FR" sz="2000" dirty="0">
                <a:latin typeface="Times New Roman" panose="02020603050405020304" pitchFamily="18" charset="0"/>
                <a:cs typeface="Times New Roman" panose="02020603050405020304" pitchFamily="18" charset="0"/>
              </a:rPr>
              <a:t> d'un spermatozoïde dans un ovule (</a:t>
            </a:r>
            <a:r>
              <a:rPr lang="fr-FR" sz="2000" b="1" dirty="0">
                <a:latin typeface="Times New Roman" panose="02020603050405020304" pitchFamily="18" charset="0"/>
                <a:cs typeface="Times New Roman" panose="02020603050405020304" pitchFamily="18" charset="0"/>
              </a:rPr>
              <a:t>ICSI</a:t>
            </a:r>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intra </a:t>
            </a:r>
            <a:r>
              <a:rPr lang="fr-FR" sz="2000" b="1" dirty="0" err="1">
                <a:latin typeface="Times New Roman" panose="02020603050405020304" pitchFamily="18" charset="0"/>
                <a:cs typeface="Times New Roman" panose="02020603050405020304" pitchFamily="18" charset="0"/>
              </a:rPr>
              <a:t>cytoplasmic</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sperm</a:t>
            </a:r>
            <a:r>
              <a:rPr lang="fr-FR" sz="2000" b="1" dirty="0">
                <a:latin typeface="Times New Roman" panose="02020603050405020304" pitchFamily="18" charset="0"/>
                <a:cs typeface="Times New Roman" panose="02020603050405020304" pitchFamily="18" charset="0"/>
              </a:rPr>
              <a:t> injection</a:t>
            </a:r>
            <a:r>
              <a:rPr lang="fr-FR" sz="2000" dirty="0">
                <a:latin typeface="Times New Roman" panose="02020603050405020304" pitchFamily="18" charset="0"/>
                <a:cs typeface="Times New Roman" panose="02020603050405020304" pitchFamily="18" charset="0"/>
              </a:rPr>
              <a:t>). Et naissance d'Andrea, en Italie, née d'une </a:t>
            </a:r>
            <a:r>
              <a:rPr lang="fr-FR" sz="2000" b="1" dirty="0">
                <a:latin typeface="Times New Roman" panose="02020603050405020304" pitchFamily="18" charset="0"/>
                <a:cs typeface="Times New Roman" panose="02020603050405020304" pitchFamily="18" charset="0"/>
              </a:rPr>
              <a:t>mère porteuse </a:t>
            </a:r>
            <a:r>
              <a:rPr lang="fr-FR" sz="2000" dirty="0">
                <a:latin typeface="Times New Roman" panose="02020603050405020304" pitchFamily="18" charset="0"/>
                <a:cs typeface="Times New Roman" panose="02020603050405020304" pitchFamily="18" charset="0"/>
              </a:rPr>
              <a:t>de 63 ans. Cette même année, les premières lois de bioéthiques sont votées en France. Elles définissent l’assistance médicale à la procréation : « pratiques cliniques et biologiques permettant la conception in vitro, le transfert d’embryons et l’insémination artificielle ainsi que de toute technique d’effet équivalent permettant la procréation en dehors du processus naturel ».</a:t>
            </a:r>
            <a:endParaRPr lang="fr-FR" sz="2000" dirty="0">
              <a:latin typeface="Times New Roman" pitchFamily="18" charset="0"/>
              <a:ea typeface="Calibri"/>
              <a:cs typeface="Times New Roman" pitchFamily="18" charset="0"/>
            </a:endParaRPr>
          </a:p>
        </p:txBody>
      </p:sp>
      <p:pic>
        <p:nvPicPr>
          <p:cNvPr id="8" name="Image 7">
            <a:extLst>
              <a:ext uri="{FF2B5EF4-FFF2-40B4-BE49-F238E27FC236}">
                <a16:creationId xmlns:a16="http://schemas.microsoft.com/office/drawing/2014/main" id="{FE7D01F5-6E95-6207-DC7C-1A50CD4EC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292" y="0"/>
            <a:ext cx="4098032" cy="3073524"/>
          </a:xfrm>
          <a:prstGeom prst="rect">
            <a:avLst/>
          </a:prstGeom>
        </p:spPr>
      </p:pic>
      <p:pic>
        <p:nvPicPr>
          <p:cNvPr id="10" name="Image 9">
            <a:extLst>
              <a:ext uri="{FF2B5EF4-FFF2-40B4-BE49-F238E27FC236}">
                <a16:creationId xmlns:a16="http://schemas.microsoft.com/office/drawing/2014/main" id="{350DE673-6721-4660-087F-1FC53B627C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1" y="40364"/>
            <a:ext cx="3333750" cy="2495550"/>
          </a:xfrm>
          <a:prstGeom prst="rect">
            <a:avLst/>
          </a:prstGeom>
        </p:spPr>
      </p:pic>
      <p:pic>
        <p:nvPicPr>
          <p:cNvPr id="12" name="Image 11">
            <a:extLst>
              <a:ext uri="{FF2B5EF4-FFF2-40B4-BE49-F238E27FC236}">
                <a16:creationId xmlns:a16="http://schemas.microsoft.com/office/drawing/2014/main" id="{85DF7F27-8287-E6C1-6CB7-DB3209D2EB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80" y="1176495"/>
            <a:ext cx="7429500" cy="5591175"/>
          </a:xfrm>
          <a:prstGeom prst="rect">
            <a:avLst/>
          </a:prstGeom>
        </p:spPr>
      </p:pic>
    </p:spTree>
    <p:extLst>
      <p:ext uri="{BB962C8B-B14F-4D97-AF65-F5344CB8AC3E}">
        <p14:creationId xmlns:p14="http://schemas.microsoft.com/office/powerpoint/2010/main" val="261323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nodeType="clickEffect">
                                  <p:stCondLst>
                                    <p:cond delay="0"/>
                                  </p:stCondLst>
                                  <p:childTnLst>
                                    <p:animEffect transition="out" filter="circle(out)">
                                      <p:cBhvr>
                                        <p:cTn id="15" dur="2000"/>
                                        <p:tgtEl>
                                          <p:spTgt spid="4"/>
                                        </p:tgtEl>
                                      </p:cBhvr>
                                    </p:animEffect>
                                    <p:set>
                                      <p:cBhvr>
                                        <p:cTn id="16" dur="1" fill="hold">
                                          <p:stCondLst>
                                            <p:cond delay="1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anim calcmode="lin" valueType="num">
                                      <p:cBhvr>
                                        <p:cTn id="44" dur="2000" fill="hold"/>
                                        <p:tgtEl>
                                          <p:spTgt spid="12"/>
                                        </p:tgtEl>
                                        <p:attrNameLst>
                                          <p:attrName>ppt_w</p:attrName>
                                        </p:attrNameLst>
                                      </p:cBhvr>
                                      <p:tavLst>
                                        <p:tav tm="0" fmla="#ppt_w*sin(2.5*pi*$)">
                                          <p:val>
                                            <p:fltVal val="0"/>
                                          </p:val>
                                        </p:tav>
                                        <p:tav tm="100000">
                                          <p:val>
                                            <p:fltVal val="1"/>
                                          </p:val>
                                        </p:tav>
                                      </p:tavLst>
                                    </p:anim>
                                    <p:anim calcmode="lin" valueType="num">
                                      <p:cBhvr>
                                        <p:cTn id="4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70" y="663380"/>
            <a:ext cx="9216804" cy="1555041"/>
          </a:xfrm>
          <a:prstGeom prst="rect">
            <a:avLst/>
          </a:prstGeom>
        </p:spPr>
        <p:txBody>
          <a:bodyPr wrap="square">
            <a:spAutoFit/>
          </a:bodyPr>
          <a:lstStyle/>
          <a:p>
            <a:pPr lvl="0">
              <a:lnSpc>
                <a:spcPct val="150000"/>
              </a:lnSpc>
              <a:spcAft>
                <a:spcPts val="1000"/>
              </a:spcAft>
            </a:pPr>
            <a:r>
              <a:rPr lang="fr-FR" sz="2200" b="1" i="1" dirty="0">
                <a:latin typeface="Times New Roman" panose="02020603050405020304" pitchFamily="18" charset="0"/>
                <a:ea typeface="Calibri"/>
                <a:cs typeface="Times New Roman" panose="02020603050405020304" pitchFamily="18" charset="0"/>
              </a:rPr>
              <a:t>1995 : </a:t>
            </a:r>
            <a:r>
              <a:rPr lang="fr-FR" sz="2200" b="1" dirty="0">
                <a:latin typeface="Times New Roman" panose="02020603050405020304" pitchFamily="18" charset="0"/>
                <a:cs typeface="Times New Roman" panose="02020603050405020304" pitchFamily="18" charset="0"/>
              </a:rPr>
              <a:t>La carte génétique </a:t>
            </a:r>
            <a:r>
              <a:rPr lang="fr-FR" sz="2200" dirty="0">
                <a:latin typeface="Times New Roman" panose="02020603050405020304" pitchFamily="18" charset="0"/>
                <a:cs typeface="Times New Roman" panose="02020603050405020304" pitchFamily="18" charset="0"/>
              </a:rPr>
              <a:t>de l'individu permet de déterminer la prédisposition de chacun à telle ou telle maladie, ou sa faculté de transmettre tel ou tel gène déficient. </a:t>
            </a:r>
            <a:endParaRPr lang="fr-FR" sz="2200" b="1" i="1" dirty="0">
              <a:latin typeface="Times New Roman" panose="02020603050405020304" pitchFamily="18" charset="0"/>
              <a:ea typeface="Calibri"/>
              <a:cs typeface="Times New Roman" panose="02020603050405020304" pitchFamily="18" charset="0"/>
            </a:endParaRPr>
          </a:p>
        </p:txBody>
      </p:sp>
      <p:sp>
        <p:nvSpPr>
          <p:cNvPr id="2" name="ZoneTexte 1">
            <a:extLst>
              <a:ext uri="{FF2B5EF4-FFF2-40B4-BE49-F238E27FC236}">
                <a16:creationId xmlns:a16="http://schemas.microsoft.com/office/drawing/2014/main" id="{487F9B3E-21FF-5EC7-C4A5-CE48573CBB2B}"/>
              </a:ext>
            </a:extLst>
          </p:cNvPr>
          <p:cNvSpPr txBox="1"/>
          <p:nvPr/>
        </p:nvSpPr>
        <p:spPr>
          <a:xfrm>
            <a:off x="395536" y="-21011"/>
            <a:ext cx="6030416" cy="646331"/>
          </a:xfrm>
          <a:prstGeom prst="rect">
            <a:avLst/>
          </a:prstGeom>
          <a:noFill/>
        </p:spPr>
        <p:txBody>
          <a:bodyPr wrap="square">
            <a:spAutoFit/>
          </a:bodyPr>
          <a:lstStyle/>
          <a:p>
            <a:r>
              <a:rPr lang="fr-FR" sz="3600" b="1" dirty="0">
                <a:solidFill>
                  <a:srgbClr val="FF0000"/>
                </a:solidFill>
                <a:latin typeface="Times New Roman" panose="02020603050405020304" pitchFamily="18" charset="0"/>
                <a:cs typeface="Times New Roman" panose="02020603050405020304" pitchFamily="18" charset="0"/>
              </a:rPr>
              <a:t>Historique de la bioéthique </a:t>
            </a:r>
            <a:endParaRPr lang="fr-DZ"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308519E-44CA-81D0-FAD2-7E9F32FBFE05}"/>
              </a:ext>
            </a:extLst>
          </p:cNvPr>
          <p:cNvSpPr/>
          <p:nvPr/>
        </p:nvSpPr>
        <p:spPr>
          <a:xfrm>
            <a:off x="-31570" y="1963780"/>
            <a:ext cx="9144000" cy="2345322"/>
          </a:xfrm>
          <a:prstGeom prst="rect">
            <a:avLst/>
          </a:prstGeom>
        </p:spPr>
        <p:txBody>
          <a:bodyPr wrap="square">
            <a:spAutoFit/>
          </a:bodyPr>
          <a:lstStyle/>
          <a:p>
            <a:pPr lvl="0">
              <a:lnSpc>
                <a:spcPct val="150000"/>
              </a:lnSpc>
            </a:pPr>
            <a:r>
              <a:rPr lang="fr-FR" sz="2000" b="1" dirty="0">
                <a:latin typeface="Times New Roman" panose="02020603050405020304" pitchFamily="18" charset="0"/>
                <a:cs typeface="Times New Roman" panose="02020603050405020304" pitchFamily="18" charset="0"/>
              </a:rPr>
              <a:t>1997</a:t>
            </a:r>
            <a:r>
              <a:rPr lang="fr-FR" sz="2000" dirty="0">
                <a:latin typeface="Times New Roman" panose="02020603050405020304" pitchFamily="18" charset="0"/>
                <a:cs typeface="Times New Roman" panose="02020603050405020304" pitchFamily="18" charset="0"/>
              </a:rPr>
              <a:t> : </a:t>
            </a:r>
            <a:r>
              <a:rPr lang="fr-FR" sz="2000" b="1" dirty="0">
                <a:latin typeface="Times New Roman" panose="02020603050405020304" pitchFamily="18" charset="0"/>
                <a:cs typeface="Times New Roman" panose="02020603050405020304" pitchFamily="18" charset="0"/>
              </a:rPr>
              <a:t>Déclaration universelle sur le génome humain </a:t>
            </a:r>
            <a:r>
              <a:rPr lang="fr-FR" sz="2000" dirty="0">
                <a:latin typeface="Times New Roman" panose="02020603050405020304" pitchFamily="18" charset="0"/>
                <a:cs typeface="Times New Roman" panose="02020603050405020304" pitchFamily="18" charset="0"/>
              </a:rPr>
              <a:t>adoptée par </a:t>
            </a:r>
            <a:r>
              <a:rPr lang="fr-FR" sz="2000" b="1" dirty="0">
                <a:latin typeface="Times New Roman" panose="02020603050405020304" pitchFamily="18" charset="0"/>
                <a:cs typeface="Times New Roman" panose="02020603050405020304" pitchFamily="18" charset="0"/>
              </a:rPr>
              <a:t>l'Unesco</a:t>
            </a:r>
            <a:r>
              <a:rPr lang="fr-FR" sz="2000" dirty="0">
                <a:latin typeface="Times New Roman" panose="02020603050405020304" pitchFamily="18" charset="0"/>
                <a:cs typeface="Times New Roman" panose="02020603050405020304" pitchFamily="18" charset="0"/>
              </a:rPr>
              <a:t>, qui mentionne que le clonage à des fins de reproduction d'êtres humains est contraire à la dignité humaine, qui énonce les obligations éthiques des chercheurs en génétique et qui vise à protéger la dignité, les droits et libertés des personnes en cas d'intervention sur le patrimoine génétique.</a:t>
            </a:r>
          </a:p>
        </p:txBody>
      </p:sp>
      <p:sp>
        <p:nvSpPr>
          <p:cNvPr id="8" name="Rectangle 7">
            <a:extLst>
              <a:ext uri="{FF2B5EF4-FFF2-40B4-BE49-F238E27FC236}">
                <a16:creationId xmlns:a16="http://schemas.microsoft.com/office/drawing/2014/main" id="{3B1C35C8-1297-78A5-6B0D-8CC3C3D13E8E}"/>
              </a:ext>
            </a:extLst>
          </p:cNvPr>
          <p:cNvSpPr/>
          <p:nvPr/>
        </p:nvSpPr>
        <p:spPr>
          <a:xfrm>
            <a:off x="-68046" y="4248109"/>
            <a:ext cx="9144000" cy="960328"/>
          </a:xfrm>
          <a:prstGeom prst="rect">
            <a:avLst/>
          </a:prstGeom>
        </p:spPr>
        <p:txBody>
          <a:bodyPr wrap="square">
            <a:spAutoFit/>
          </a:bodyPr>
          <a:lstStyle/>
          <a:p>
            <a:pPr>
              <a:lnSpc>
                <a:spcPct val="150000"/>
              </a:lnSpc>
            </a:pPr>
            <a:r>
              <a:rPr lang="fr-FR" sz="2000" dirty="0">
                <a:latin typeface="Times New Roman" panose="02020603050405020304" pitchFamily="18" charset="0"/>
                <a:ea typeface="Calibri"/>
                <a:cs typeface="Times New Roman" panose="02020603050405020304" pitchFamily="18" charset="0"/>
              </a:rPr>
              <a:t>Naissance en Écosse de </a:t>
            </a:r>
            <a:r>
              <a:rPr lang="fr-FR" sz="2000" b="1" dirty="0">
                <a:latin typeface="Times New Roman" panose="02020603050405020304" pitchFamily="18" charset="0"/>
                <a:ea typeface="Calibri"/>
                <a:cs typeface="Times New Roman" panose="02020603050405020304" pitchFamily="18" charset="0"/>
              </a:rPr>
              <a:t>la brebis Dolly</a:t>
            </a:r>
            <a:r>
              <a:rPr lang="fr-FR" sz="2000" dirty="0">
                <a:latin typeface="Times New Roman" panose="02020603050405020304" pitchFamily="18" charset="0"/>
                <a:ea typeface="Calibri"/>
                <a:cs typeface="Times New Roman" panose="02020603050405020304" pitchFamily="18" charset="0"/>
              </a:rPr>
              <a:t>, </a:t>
            </a:r>
            <a:r>
              <a:rPr lang="fr-FR" sz="2000" b="1" dirty="0">
                <a:latin typeface="Times New Roman" panose="02020603050405020304" pitchFamily="18" charset="0"/>
                <a:ea typeface="Calibri"/>
                <a:cs typeface="Times New Roman" panose="02020603050405020304" pitchFamily="18" charset="0"/>
              </a:rPr>
              <a:t>clonée</a:t>
            </a:r>
            <a:r>
              <a:rPr lang="fr-FR" sz="2000" dirty="0">
                <a:latin typeface="Times New Roman" panose="02020603050405020304" pitchFamily="18" charset="0"/>
                <a:ea typeface="Calibri"/>
                <a:cs typeface="Times New Roman" panose="02020603050405020304" pitchFamily="18" charset="0"/>
              </a:rPr>
              <a:t> à partir d'une cellule adulte</a:t>
            </a:r>
            <a:endParaRPr lang="fr-FR" sz="2000" b="1" dirty="0">
              <a:latin typeface="Times New Roman" panose="02020603050405020304" pitchFamily="18" charset="0"/>
              <a:cs typeface="Times New Roman" panose="02020603050405020304" pitchFamily="18" charset="0"/>
            </a:endParaRPr>
          </a:p>
          <a:p>
            <a:pPr lvl="0">
              <a:lnSpc>
                <a:spcPct val="150000"/>
              </a:lnSpc>
            </a:pPr>
            <a:r>
              <a:rPr lang="fr-FR" sz="2000" b="1" dirty="0">
                <a:latin typeface="Times New Roman" panose="02020603050405020304" pitchFamily="18" charset="0"/>
                <a:cs typeface="Times New Roman" panose="02020603050405020304" pitchFamily="18" charset="0"/>
              </a:rPr>
              <a:t>1998 : </a:t>
            </a:r>
            <a:r>
              <a:rPr lang="fr-FR" sz="2000" dirty="0">
                <a:latin typeface="Times New Roman" panose="02020603050405020304" pitchFamily="18" charset="0"/>
                <a:cs typeface="Times New Roman" panose="02020603050405020304" pitchFamily="18" charset="0"/>
              </a:rPr>
              <a:t>Protocole interdisant et sanctionnant </a:t>
            </a:r>
            <a:r>
              <a:rPr lang="fr-FR" sz="2000" b="1" dirty="0">
                <a:latin typeface="Times New Roman" panose="02020603050405020304" pitchFamily="18" charset="0"/>
                <a:cs typeface="Times New Roman" panose="02020603050405020304" pitchFamily="18" charset="0"/>
              </a:rPr>
              <a:t>le clonage </a:t>
            </a:r>
            <a:r>
              <a:rPr lang="fr-FR" sz="2000" dirty="0">
                <a:latin typeface="Times New Roman" panose="02020603050405020304" pitchFamily="18" charset="0"/>
                <a:cs typeface="Times New Roman" panose="02020603050405020304" pitchFamily="18" charset="0"/>
              </a:rPr>
              <a:t>des êtres humains en Europe</a:t>
            </a:r>
          </a:p>
        </p:txBody>
      </p:sp>
      <p:sp>
        <p:nvSpPr>
          <p:cNvPr id="6" name="Rectangle 5">
            <a:extLst>
              <a:ext uri="{FF2B5EF4-FFF2-40B4-BE49-F238E27FC236}">
                <a16:creationId xmlns:a16="http://schemas.microsoft.com/office/drawing/2014/main" id="{5F258E3A-F1F1-00D4-4AEB-49A93C0EFFF6}"/>
              </a:ext>
            </a:extLst>
          </p:cNvPr>
          <p:cNvSpPr/>
          <p:nvPr/>
        </p:nvSpPr>
        <p:spPr>
          <a:xfrm>
            <a:off x="-68046" y="5001432"/>
            <a:ext cx="10260632" cy="1750736"/>
          </a:xfrm>
          <a:prstGeom prst="rect">
            <a:avLst/>
          </a:prstGeom>
        </p:spPr>
        <p:txBody>
          <a:bodyPr wrap="square">
            <a:spAutoFit/>
          </a:bodyPr>
          <a:lstStyle/>
          <a:p>
            <a:pPr lvl="0">
              <a:lnSpc>
                <a:spcPct val="150000"/>
              </a:lnSpc>
            </a:pPr>
            <a:r>
              <a:rPr lang="fr-FR" sz="2000" b="1" dirty="0">
                <a:latin typeface="Times New Roman" panose="02020603050405020304" pitchFamily="18" charset="0"/>
                <a:cs typeface="Times New Roman" panose="02020603050405020304" pitchFamily="18" charset="0"/>
              </a:rPr>
              <a:t>1999 : </a:t>
            </a:r>
            <a:r>
              <a:rPr lang="fr-FR" dirty="0">
                <a:latin typeface="Times New Roman" panose="02020603050405020304" pitchFamily="18" charset="0"/>
                <a:cs typeface="Times New Roman" panose="02020603050405020304" pitchFamily="18" charset="0"/>
              </a:rPr>
              <a:t>Autorisation de création de centres français de </a:t>
            </a:r>
            <a:r>
              <a:rPr lang="fr-FR" b="1" dirty="0">
                <a:latin typeface="Times New Roman" panose="02020603050405020304" pitchFamily="18" charset="0"/>
                <a:cs typeface="Times New Roman" panose="02020603050405020304" pitchFamily="18" charset="0"/>
              </a:rPr>
              <a:t>diagnostic préimplantatoire </a:t>
            </a:r>
            <a:r>
              <a:rPr lang="fr-FR" dirty="0">
                <a:latin typeface="Times New Roman" panose="02020603050405020304" pitchFamily="18" charset="0"/>
                <a:cs typeface="Times New Roman" panose="02020603050405020304" pitchFamily="18" charset="0"/>
              </a:rPr>
              <a:t>(DPI),</a:t>
            </a:r>
          </a:p>
          <a:p>
            <a:pPr lvl="0">
              <a:lnSpc>
                <a:spcPct val="150000"/>
              </a:lnSpc>
            </a:pPr>
            <a:r>
              <a:rPr lang="fr-FR" dirty="0">
                <a:latin typeface="Times New Roman" panose="02020603050405020304" pitchFamily="18" charset="0"/>
                <a:cs typeface="Times New Roman" panose="02020603050405020304" pitchFamily="18" charset="0"/>
              </a:rPr>
              <a:t> technique permettant à un couple qui présente un risque de donner naissance à un enfant porteur </a:t>
            </a:r>
          </a:p>
          <a:p>
            <a:pPr lvl="0">
              <a:lnSpc>
                <a:spcPct val="150000"/>
              </a:lnSpc>
            </a:pPr>
            <a:r>
              <a:rPr lang="fr-FR" dirty="0">
                <a:latin typeface="Times New Roman" panose="02020603050405020304" pitchFamily="18" charset="0"/>
                <a:cs typeface="Times New Roman" panose="02020603050405020304" pitchFamily="18" charset="0"/>
              </a:rPr>
              <a:t>d'une anomalie génétique et ayant recours à une fécondation in vitro de sélectionner un embryon</a:t>
            </a:r>
          </a:p>
          <a:p>
            <a:pPr lvl="0">
              <a:lnSpc>
                <a:spcPct val="150000"/>
              </a:lnSpc>
            </a:pPr>
            <a:r>
              <a:rPr lang="fr-FR" dirty="0">
                <a:latin typeface="Times New Roman" panose="02020603050405020304" pitchFamily="18" charset="0"/>
                <a:cs typeface="Times New Roman" panose="02020603050405020304" pitchFamily="18" charset="0"/>
              </a:rPr>
              <a:t> indemne de cette pathologie.</a:t>
            </a:r>
          </a:p>
        </p:txBody>
      </p:sp>
      <p:pic>
        <p:nvPicPr>
          <p:cNvPr id="11" name="Image 10">
            <a:extLst>
              <a:ext uri="{FF2B5EF4-FFF2-40B4-BE49-F238E27FC236}">
                <a16:creationId xmlns:a16="http://schemas.microsoft.com/office/drawing/2014/main" id="{B01A17E0-43A1-D92C-6FD3-99350E5B2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54" y="1871900"/>
            <a:ext cx="6916352" cy="4322720"/>
          </a:xfrm>
          <a:prstGeom prst="rect">
            <a:avLst/>
          </a:prstGeom>
        </p:spPr>
      </p:pic>
      <p:pic>
        <p:nvPicPr>
          <p:cNvPr id="14" name="Image 13">
            <a:extLst>
              <a:ext uri="{FF2B5EF4-FFF2-40B4-BE49-F238E27FC236}">
                <a16:creationId xmlns:a16="http://schemas.microsoft.com/office/drawing/2014/main" id="{58D09E12-611C-F56F-4C87-3C34D6542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3677" y="1831117"/>
            <a:ext cx="3573800" cy="5026883"/>
          </a:xfrm>
          <a:prstGeom prst="rect">
            <a:avLst/>
          </a:prstGeom>
        </p:spPr>
      </p:pic>
      <p:pic>
        <p:nvPicPr>
          <p:cNvPr id="16" name="Image 15">
            <a:extLst>
              <a:ext uri="{FF2B5EF4-FFF2-40B4-BE49-F238E27FC236}">
                <a16:creationId xmlns:a16="http://schemas.microsoft.com/office/drawing/2014/main" id="{947BC894-3B00-1EA6-912E-B7A0A8F86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4" y="2223805"/>
            <a:ext cx="9144000" cy="3404681"/>
          </a:xfrm>
          <a:prstGeom prst="rect">
            <a:avLst/>
          </a:prstGeom>
        </p:spPr>
      </p:pic>
      <p:pic>
        <p:nvPicPr>
          <p:cNvPr id="18" name="Image 17">
            <a:extLst>
              <a:ext uri="{FF2B5EF4-FFF2-40B4-BE49-F238E27FC236}">
                <a16:creationId xmlns:a16="http://schemas.microsoft.com/office/drawing/2014/main" id="{631D340B-7D65-50E9-8DAE-CD773F058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7" y="1175653"/>
            <a:ext cx="7593123" cy="4176218"/>
          </a:xfrm>
          <a:prstGeom prst="rect">
            <a:avLst/>
          </a:prstGeom>
        </p:spPr>
      </p:pic>
      <p:pic>
        <p:nvPicPr>
          <p:cNvPr id="20" name="Image 19">
            <a:extLst>
              <a:ext uri="{FF2B5EF4-FFF2-40B4-BE49-F238E27FC236}">
                <a16:creationId xmlns:a16="http://schemas.microsoft.com/office/drawing/2014/main" id="{F5B36C0E-F35C-2A7F-238E-D6B49A4172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8969" y="638127"/>
            <a:ext cx="3962400" cy="2971800"/>
          </a:xfrm>
          <a:prstGeom prst="rect">
            <a:avLst/>
          </a:prstGeom>
        </p:spPr>
      </p:pic>
    </p:spTree>
    <p:extLst>
      <p:ext uri="{BB962C8B-B14F-4D97-AF65-F5344CB8AC3E}">
        <p14:creationId xmlns:p14="http://schemas.microsoft.com/office/powerpoint/2010/main" val="415987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53" presetClass="exit" presetSubtype="32" fill="hold" nodeType="withEffect">
                                  <p:stCondLst>
                                    <p:cond delay="0"/>
                                  </p:stCondLst>
                                  <p:childTnLst>
                                    <p:anim calcmode="lin" valueType="num">
                                      <p:cBhvr>
                                        <p:cTn id="46" dur="500"/>
                                        <p:tgtEl>
                                          <p:spTgt spid="16"/>
                                        </p:tgtEl>
                                        <p:attrNameLst>
                                          <p:attrName>ppt_w</p:attrName>
                                        </p:attrNameLst>
                                      </p:cBhvr>
                                      <p:tavLst>
                                        <p:tav tm="0">
                                          <p:val>
                                            <p:strVal val="ppt_w"/>
                                          </p:val>
                                        </p:tav>
                                        <p:tav tm="100000">
                                          <p:val>
                                            <p:fltVal val="0"/>
                                          </p:val>
                                        </p:tav>
                                      </p:tavLst>
                                    </p:anim>
                                    <p:anim calcmode="lin" valueType="num">
                                      <p:cBhvr>
                                        <p:cTn id="47" dur="500"/>
                                        <p:tgtEl>
                                          <p:spTgt spid="16"/>
                                        </p:tgtEl>
                                        <p:attrNameLst>
                                          <p:attrName>ppt_h</p:attrName>
                                        </p:attrNameLst>
                                      </p:cBhvr>
                                      <p:tavLst>
                                        <p:tav tm="0">
                                          <p:val>
                                            <p:strVal val="ppt_h"/>
                                          </p:val>
                                        </p:tav>
                                        <p:tav tm="100000">
                                          <p:val>
                                            <p:fltVal val="0"/>
                                          </p:val>
                                        </p:tav>
                                      </p:tavLst>
                                    </p:anim>
                                    <p:animEffect transition="out" filter="fade">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000"/>
                                        <p:tgtEl>
                                          <p:spTgt spid="20"/>
                                        </p:tgtEl>
                                      </p:cBhvr>
                                    </p:animEffect>
                                    <p:anim calcmode="lin" valueType="num">
                                      <p:cBhvr>
                                        <p:cTn id="62" dur="2000" fill="hold"/>
                                        <p:tgtEl>
                                          <p:spTgt spid="20"/>
                                        </p:tgtEl>
                                        <p:attrNameLst>
                                          <p:attrName>ppt_w</p:attrName>
                                        </p:attrNameLst>
                                      </p:cBhvr>
                                      <p:tavLst>
                                        <p:tav tm="0" fmla="#ppt_w*sin(2.5*pi*$)">
                                          <p:val>
                                            <p:fltVal val="0"/>
                                          </p:val>
                                        </p:tav>
                                        <p:tav tm="100000">
                                          <p:val>
                                            <p:fltVal val="1"/>
                                          </p:val>
                                        </p:tav>
                                      </p:tavLst>
                                    </p:anim>
                                    <p:anim calcmode="lin" valueType="num">
                                      <p:cBhvr>
                                        <p:cTn id="63"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2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1000"/>
                                        <p:tgtEl>
                                          <p:spTgt spid="6"/>
                                        </p:tgtEl>
                                      </p:cBhvr>
                                    </p:animEffect>
                                    <p:anim calcmode="lin" valueType="num">
                                      <p:cBhvr>
                                        <p:cTn id="73" dur="1000" fill="hold"/>
                                        <p:tgtEl>
                                          <p:spTgt spid="6"/>
                                        </p:tgtEl>
                                        <p:attrNameLst>
                                          <p:attrName>ppt_x</p:attrName>
                                        </p:attrNameLst>
                                      </p:cBhvr>
                                      <p:tavLst>
                                        <p:tav tm="0">
                                          <p:val>
                                            <p:strVal val="#ppt_x"/>
                                          </p:val>
                                        </p:tav>
                                        <p:tav tm="100000">
                                          <p:val>
                                            <p:strVal val="#ppt_x"/>
                                          </p:val>
                                        </p:tav>
                                      </p:tavLst>
                                    </p:anim>
                                    <p:anim calcmode="lin" valueType="num">
                                      <p:cBhvr>
                                        <p:cTn id="7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circle(in)">
                                      <p:cBhvr>
                                        <p:cTn id="7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9457" y="-35007"/>
            <a:ext cx="3825085" cy="483017"/>
          </a:xfrm>
          <a:prstGeom prst="rect">
            <a:avLst/>
          </a:prstGeom>
        </p:spPr>
        <p:txBody>
          <a:bodyPr wrap="none">
            <a:spAutoFit/>
          </a:bodyPr>
          <a:lstStyle/>
          <a:p>
            <a:pPr algn="ctr">
              <a:lnSpc>
                <a:spcPct val="115000"/>
              </a:lnSpc>
              <a:spcAft>
                <a:spcPts val="1000"/>
              </a:spcAft>
            </a:pPr>
            <a:r>
              <a:rPr lang="fr-FR" sz="2400" b="1" dirty="0">
                <a:solidFill>
                  <a:srgbClr val="C00000"/>
                </a:solidFill>
                <a:latin typeface="Times New Roman"/>
                <a:ea typeface="Calibri"/>
                <a:cs typeface="Arial"/>
              </a:rPr>
              <a:t>Historique de la bioéthique </a:t>
            </a:r>
          </a:p>
        </p:txBody>
      </p:sp>
      <p:sp>
        <p:nvSpPr>
          <p:cNvPr id="3" name="Rectangle 2"/>
          <p:cNvSpPr/>
          <p:nvPr/>
        </p:nvSpPr>
        <p:spPr>
          <a:xfrm>
            <a:off x="-25987" y="556568"/>
            <a:ext cx="9512823" cy="1272143"/>
          </a:xfrm>
          <a:prstGeom prst="rect">
            <a:avLst/>
          </a:prstGeom>
        </p:spPr>
        <p:txBody>
          <a:bodyPr wrap="square">
            <a:spAutoFit/>
          </a:bodyPr>
          <a:lstStyle/>
          <a:p>
            <a:pPr>
              <a:spcAft>
                <a:spcPts val="1000"/>
              </a:spcAft>
            </a:pPr>
            <a:r>
              <a:rPr lang="fr-FR" sz="2000" b="1" dirty="0">
                <a:latin typeface="Times New Roman"/>
                <a:ea typeface="Calibri"/>
                <a:cs typeface="Arial"/>
              </a:rPr>
              <a:t>2000</a:t>
            </a:r>
            <a:r>
              <a:rPr lang="fr-FR" sz="2000" dirty="0">
                <a:latin typeface="Times New Roman"/>
                <a:ea typeface="Calibri"/>
                <a:cs typeface="Arial"/>
              </a:rPr>
              <a:t> : Naissance d'Adam à Chicago, premier « </a:t>
            </a:r>
            <a:r>
              <a:rPr lang="fr-FR" sz="2000" b="1" dirty="0">
                <a:latin typeface="Times New Roman"/>
                <a:ea typeface="Calibri"/>
                <a:cs typeface="Arial"/>
              </a:rPr>
              <a:t>bébé médicament </a:t>
            </a:r>
            <a:r>
              <a:rPr lang="fr-FR" sz="2000" dirty="0">
                <a:latin typeface="Times New Roman"/>
                <a:ea typeface="Calibri"/>
                <a:cs typeface="Arial"/>
              </a:rPr>
              <a:t>», qui permet de </a:t>
            </a:r>
          </a:p>
          <a:p>
            <a:pPr>
              <a:spcAft>
                <a:spcPts val="1000"/>
              </a:spcAft>
            </a:pPr>
            <a:r>
              <a:rPr lang="fr-FR" sz="2000" dirty="0">
                <a:latin typeface="Times New Roman"/>
                <a:ea typeface="Calibri"/>
                <a:cs typeface="Arial"/>
              </a:rPr>
              <a:t>sauver sa sœur Molly d'une maladie sanguine héréditaire grâce à une greffe de cellules </a:t>
            </a:r>
          </a:p>
          <a:p>
            <a:pPr>
              <a:spcAft>
                <a:spcPts val="1000"/>
              </a:spcAft>
            </a:pPr>
            <a:r>
              <a:rPr lang="fr-FR" sz="2000" dirty="0">
                <a:latin typeface="Times New Roman"/>
                <a:ea typeface="Calibri"/>
                <a:cs typeface="Arial"/>
              </a:rPr>
              <a:t>souches. Cet enfant a-t-il été désiré et conçu pour lui-même ou pour sauver sa sœur ? </a:t>
            </a:r>
          </a:p>
        </p:txBody>
      </p:sp>
      <p:sp>
        <p:nvSpPr>
          <p:cNvPr id="5" name="Rectangle 4">
            <a:extLst>
              <a:ext uri="{FF2B5EF4-FFF2-40B4-BE49-F238E27FC236}">
                <a16:creationId xmlns:a16="http://schemas.microsoft.com/office/drawing/2014/main" id="{CF56333C-EAA1-E5A2-57FF-A20AB958E8E9}"/>
              </a:ext>
            </a:extLst>
          </p:cNvPr>
          <p:cNvSpPr/>
          <p:nvPr/>
        </p:nvSpPr>
        <p:spPr>
          <a:xfrm>
            <a:off x="0" y="1916832"/>
            <a:ext cx="8856984" cy="1143903"/>
          </a:xfrm>
          <a:prstGeom prst="rect">
            <a:avLst/>
          </a:prstGeom>
        </p:spPr>
        <p:txBody>
          <a:bodyPr wrap="square">
            <a:spAutoFit/>
          </a:bodyPr>
          <a:lstStyle/>
          <a:p>
            <a:pPr>
              <a:spcAft>
                <a:spcPts val="1000"/>
              </a:spcAft>
            </a:pPr>
            <a:r>
              <a:rPr lang="fr-FR" sz="2000" dirty="0">
                <a:latin typeface="Times New Roman"/>
                <a:ea typeface="Calibri"/>
                <a:cs typeface="Arial"/>
              </a:rPr>
              <a:t>La législation française, la plus stricte d'Europe, </a:t>
            </a:r>
            <a:r>
              <a:rPr lang="fr-FR" sz="2000" b="1" dirty="0">
                <a:solidFill>
                  <a:srgbClr val="FF0000"/>
                </a:solidFill>
                <a:latin typeface="Times New Roman"/>
                <a:ea typeface="Calibri"/>
                <a:cs typeface="Arial"/>
              </a:rPr>
              <a:t>interdit cette pratique</a:t>
            </a:r>
            <a:r>
              <a:rPr lang="fr-FR" sz="2000" dirty="0">
                <a:latin typeface="Times New Roman"/>
                <a:ea typeface="Calibri"/>
                <a:cs typeface="Arial"/>
              </a:rPr>
              <a:t>. </a:t>
            </a:r>
          </a:p>
          <a:p>
            <a:pPr>
              <a:spcAft>
                <a:spcPts val="1000"/>
              </a:spcAft>
            </a:pPr>
            <a:r>
              <a:rPr lang="fr-FR" sz="2000" dirty="0">
                <a:latin typeface="Times New Roman"/>
                <a:ea typeface="Calibri"/>
                <a:cs typeface="Arial"/>
              </a:rPr>
              <a:t>Autorisation d'un fichier national d'empreintes génétiques des auteurs des délits et crimes sexuels.</a:t>
            </a:r>
          </a:p>
        </p:txBody>
      </p:sp>
      <p:sp>
        <p:nvSpPr>
          <p:cNvPr id="6" name="Rectangle 5">
            <a:extLst>
              <a:ext uri="{FF2B5EF4-FFF2-40B4-BE49-F238E27FC236}">
                <a16:creationId xmlns:a16="http://schemas.microsoft.com/office/drawing/2014/main" id="{8E3D7655-F7E1-29A9-EF2B-3D9E6BC6FD89}"/>
              </a:ext>
            </a:extLst>
          </p:cNvPr>
          <p:cNvSpPr/>
          <p:nvPr/>
        </p:nvSpPr>
        <p:spPr>
          <a:xfrm>
            <a:off x="-25987" y="3060735"/>
            <a:ext cx="8856984" cy="1579920"/>
          </a:xfrm>
          <a:prstGeom prst="rect">
            <a:avLst/>
          </a:prstGeom>
        </p:spPr>
        <p:txBody>
          <a:bodyPr wrap="square">
            <a:spAutoFit/>
          </a:bodyPr>
          <a:lstStyle/>
          <a:p>
            <a:pPr>
              <a:spcAft>
                <a:spcPts val="1000"/>
              </a:spcAft>
            </a:pPr>
            <a:r>
              <a:rPr lang="fr-FR" sz="2000" b="1" dirty="0">
                <a:latin typeface="Times New Roman"/>
                <a:ea typeface="Calibri"/>
                <a:cs typeface="Arial"/>
              </a:rPr>
              <a:t>2002</a:t>
            </a:r>
            <a:r>
              <a:rPr lang="fr-FR" sz="2000" dirty="0">
                <a:latin typeface="Times New Roman"/>
                <a:ea typeface="Calibri"/>
                <a:cs typeface="Arial"/>
              </a:rPr>
              <a:t> : En France, le clonage </a:t>
            </a:r>
            <a:r>
              <a:rPr lang="fr-FR" sz="2000" b="1" dirty="0">
                <a:latin typeface="Times New Roman"/>
                <a:ea typeface="Calibri"/>
                <a:cs typeface="Arial"/>
              </a:rPr>
              <a:t>reproductif</a:t>
            </a:r>
            <a:r>
              <a:rPr lang="fr-FR" sz="2000" dirty="0">
                <a:latin typeface="Times New Roman"/>
                <a:ea typeface="Calibri"/>
                <a:cs typeface="Arial"/>
              </a:rPr>
              <a:t> et le clonage </a:t>
            </a:r>
            <a:r>
              <a:rPr lang="fr-FR" sz="2000" b="1" dirty="0">
                <a:latin typeface="Times New Roman"/>
                <a:ea typeface="Calibri"/>
                <a:cs typeface="Arial"/>
              </a:rPr>
              <a:t>thérapeutique</a:t>
            </a:r>
            <a:r>
              <a:rPr lang="fr-FR" sz="2000" dirty="0">
                <a:latin typeface="Times New Roman"/>
                <a:ea typeface="Calibri"/>
                <a:cs typeface="Arial"/>
              </a:rPr>
              <a:t> sont interdits. </a:t>
            </a:r>
          </a:p>
          <a:p>
            <a:pPr>
              <a:spcAft>
                <a:spcPts val="1000"/>
              </a:spcAft>
            </a:pPr>
            <a:r>
              <a:rPr lang="fr-FR" sz="2000" dirty="0">
                <a:latin typeface="Times New Roman"/>
                <a:ea typeface="Calibri"/>
                <a:cs typeface="Arial"/>
              </a:rPr>
              <a:t>Le Royaume-Uni légalise le clonage thérapeutique. En décembre, Vincent Humbert, </a:t>
            </a:r>
          </a:p>
          <a:p>
            <a:pPr>
              <a:spcAft>
                <a:spcPts val="1000"/>
              </a:spcAft>
            </a:pPr>
            <a:r>
              <a:rPr lang="fr-FR" sz="2000" dirty="0">
                <a:latin typeface="Times New Roman"/>
                <a:ea typeface="Calibri"/>
                <a:cs typeface="Arial"/>
              </a:rPr>
              <a:t>21 ans, devenu tétraplégique à la suite d'un accident, demande « </a:t>
            </a:r>
            <a:r>
              <a:rPr lang="fr-FR" sz="2000" b="1" dirty="0">
                <a:latin typeface="Times New Roman"/>
                <a:ea typeface="Calibri"/>
                <a:cs typeface="Arial"/>
              </a:rPr>
              <a:t>le droit de mourir </a:t>
            </a:r>
            <a:r>
              <a:rPr lang="fr-FR" sz="2000" dirty="0">
                <a:latin typeface="Times New Roman"/>
                <a:ea typeface="Calibri"/>
                <a:cs typeface="Arial"/>
              </a:rPr>
              <a:t>». C'est une relance du débat sur la dépénalisation de l'</a:t>
            </a:r>
            <a:r>
              <a:rPr lang="fr-FR" sz="2000" b="1" dirty="0">
                <a:latin typeface="Times New Roman"/>
                <a:ea typeface="Calibri"/>
                <a:cs typeface="Arial"/>
              </a:rPr>
              <a:t>euthanasie</a:t>
            </a:r>
            <a:r>
              <a:rPr lang="fr-FR" sz="2000" dirty="0">
                <a:latin typeface="Times New Roman"/>
                <a:ea typeface="Calibri"/>
                <a:cs typeface="Arial"/>
              </a:rPr>
              <a:t> en France.</a:t>
            </a:r>
          </a:p>
        </p:txBody>
      </p:sp>
      <p:sp>
        <p:nvSpPr>
          <p:cNvPr id="7" name="Rectangle 6">
            <a:extLst>
              <a:ext uri="{FF2B5EF4-FFF2-40B4-BE49-F238E27FC236}">
                <a16:creationId xmlns:a16="http://schemas.microsoft.com/office/drawing/2014/main" id="{1CA818DC-63BA-A7B4-3EC6-97FB6421800C}"/>
              </a:ext>
            </a:extLst>
          </p:cNvPr>
          <p:cNvSpPr/>
          <p:nvPr/>
        </p:nvSpPr>
        <p:spPr>
          <a:xfrm>
            <a:off x="-25988" y="4797152"/>
            <a:ext cx="9169988" cy="1579920"/>
          </a:xfrm>
          <a:prstGeom prst="rect">
            <a:avLst/>
          </a:prstGeom>
        </p:spPr>
        <p:txBody>
          <a:bodyPr wrap="square">
            <a:spAutoFit/>
          </a:bodyPr>
          <a:lstStyle/>
          <a:p>
            <a:pPr>
              <a:spcAft>
                <a:spcPts val="1000"/>
              </a:spcAft>
            </a:pPr>
            <a:r>
              <a:rPr lang="fr-FR" sz="2000" b="1" dirty="0">
                <a:latin typeface="Times New Roman"/>
                <a:ea typeface="Calibri"/>
                <a:cs typeface="Arial"/>
              </a:rPr>
              <a:t>2003 :</a:t>
            </a:r>
            <a:r>
              <a:rPr lang="fr-FR" sz="2000" dirty="0">
                <a:latin typeface="Times New Roman"/>
                <a:ea typeface="Calibri"/>
                <a:cs typeface="Arial"/>
              </a:rPr>
              <a:t> Christine </a:t>
            </a:r>
            <a:r>
              <a:rPr lang="fr-FR" sz="2000" dirty="0" err="1">
                <a:latin typeface="Times New Roman"/>
                <a:ea typeface="Calibri"/>
                <a:cs typeface="Arial"/>
              </a:rPr>
              <a:t>Malèvre</a:t>
            </a:r>
            <a:r>
              <a:rPr lang="fr-FR" sz="2000" dirty="0">
                <a:latin typeface="Times New Roman"/>
                <a:ea typeface="Calibri"/>
                <a:cs typeface="Arial"/>
              </a:rPr>
              <a:t>, infirmière, accusé de l'assassinat (par </a:t>
            </a:r>
            <a:r>
              <a:rPr lang="fr-FR" sz="2000" b="1" dirty="0">
                <a:latin typeface="Times New Roman"/>
                <a:ea typeface="Calibri"/>
                <a:cs typeface="Arial"/>
              </a:rPr>
              <a:t>euthanasie</a:t>
            </a:r>
            <a:r>
              <a:rPr lang="fr-FR" sz="2000" dirty="0">
                <a:latin typeface="Times New Roman"/>
                <a:ea typeface="Calibri"/>
                <a:cs typeface="Arial"/>
              </a:rPr>
              <a:t>) de sept patients entre 1997 et 1998, est condamnée. </a:t>
            </a:r>
          </a:p>
          <a:p>
            <a:pPr>
              <a:spcAft>
                <a:spcPts val="1000"/>
              </a:spcAft>
            </a:pPr>
            <a:r>
              <a:rPr lang="fr-FR" sz="2000" dirty="0">
                <a:latin typeface="Times New Roman"/>
                <a:ea typeface="Calibri"/>
                <a:cs typeface="Arial"/>
              </a:rPr>
              <a:t>Marie Humbert tente de faire mourir son </a:t>
            </a:r>
            <a:r>
              <a:rPr lang="fr-FR" sz="2000" b="1" dirty="0">
                <a:latin typeface="Times New Roman"/>
                <a:ea typeface="Calibri"/>
                <a:cs typeface="Arial"/>
              </a:rPr>
              <a:t>fils</a:t>
            </a:r>
            <a:r>
              <a:rPr lang="fr-FR" sz="2000" dirty="0">
                <a:latin typeface="Times New Roman"/>
                <a:ea typeface="Calibri"/>
                <a:cs typeface="Arial"/>
              </a:rPr>
              <a:t>, avec l'aide du médecin </a:t>
            </a:r>
            <a:r>
              <a:rPr lang="fr-FR" sz="2000" b="1" dirty="0">
                <a:latin typeface="Times New Roman"/>
                <a:ea typeface="Calibri"/>
                <a:cs typeface="Arial"/>
              </a:rPr>
              <a:t>anesthésiste </a:t>
            </a:r>
          </a:p>
          <a:p>
            <a:pPr>
              <a:spcAft>
                <a:spcPts val="1000"/>
              </a:spcAft>
            </a:pPr>
            <a:r>
              <a:rPr lang="fr-FR" sz="2000" dirty="0">
                <a:latin typeface="Times New Roman"/>
                <a:ea typeface="Calibri"/>
                <a:cs typeface="Arial"/>
              </a:rPr>
              <a:t>Frédéric </a:t>
            </a:r>
            <a:r>
              <a:rPr lang="fr-FR" sz="2000" dirty="0" err="1">
                <a:latin typeface="Times New Roman"/>
                <a:ea typeface="Calibri"/>
                <a:cs typeface="Arial"/>
              </a:rPr>
              <a:t>Chaussoy</a:t>
            </a:r>
            <a:r>
              <a:rPr lang="fr-FR" sz="2000" dirty="0">
                <a:latin typeface="Times New Roman"/>
                <a:ea typeface="Calibri"/>
                <a:cs typeface="Arial"/>
              </a:rPr>
              <a:t>. Son fils </a:t>
            </a:r>
            <a:r>
              <a:rPr lang="fr-FR" sz="2000" b="1" dirty="0">
                <a:latin typeface="Times New Roman"/>
                <a:ea typeface="Calibri"/>
                <a:cs typeface="Arial"/>
              </a:rPr>
              <a:t>décède</a:t>
            </a:r>
            <a:r>
              <a:rPr lang="fr-FR" sz="2000" dirty="0">
                <a:latin typeface="Times New Roman"/>
                <a:ea typeface="Calibri"/>
                <a:cs typeface="Arial"/>
              </a:rPr>
              <a:t> trois jours plus tard.</a:t>
            </a:r>
          </a:p>
        </p:txBody>
      </p:sp>
    </p:spTree>
    <p:extLst>
      <p:ext uri="{BB962C8B-B14F-4D97-AF65-F5344CB8AC3E}">
        <p14:creationId xmlns:p14="http://schemas.microsoft.com/office/powerpoint/2010/main" val="287298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9457" y="-35007"/>
            <a:ext cx="3825085" cy="483017"/>
          </a:xfrm>
          <a:prstGeom prst="rect">
            <a:avLst/>
          </a:prstGeom>
        </p:spPr>
        <p:txBody>
          <a:bodyPr wrap="none">
            <a:spAutoFit/>
          </a:bodyPr>
          <a:lstStyle/>
          <a:p>
            <a:pPr algn="ctr">
              <a:lnSpc>
                <a:spcPct val="115000"/>
              </a:lnSpc>
              <a:spcAft>
                <a:spcPts val="1000"/>
              </a:spcAft>
            </a:pPr>
            <a:r>
              <a:rPr lang="fr-FR" sz="2400" b="1" dirty="0">
                <a:solidFill>
                  <a:srgbClr val="C00000"/>
                </a:solidFill>
                <a:latin typeface="Times New Roman"/>
                <a:ea typeface="Calibri"/>
                <a:cs typeface="Arial"/>
              </a:rPr>
              <a:t>Historique de la bioéthique </a:t>
            </a:r>
          </a:p>
        </p:txBody>
      </p:sp>
      <p:sp>
        <p:nvSpPr>
          <p:cNvPr id="3" name="Rectangle 2"/>
          <p:cNvSpPr/>
          <p:nvPr/>
        </p:nvSpPr>
        <p:spPr>
          <a:xfrm>
            <a:off x="-25987" y="556568"/>
            <a:ext cx="9512823" cy="1272143"/>
          </a:xfrm>
          <a:prstGeom prst="rect">
            <a:avLst/>
          </a:prstGeom>
        </p:spPr>
        <p:txBody>
          <a:bodyPr wrap="square">
            <a:spAutoFit/>
          </a:bodyPr>
          <a:lstStyle/>
          <a:p>
            <a:pPr>
              <a:spcAft>
                <a:spcPts val="1000"/>
              </a:spcAft>
            </a:pPr>
            <a:r>
              <a:rPr lang="fr-FR" sz="2000" b="1" dirty="0">
                <a:latin typeface="Times New Roman"/>
                <a:ea typeface="Calibri"/>
                <a:cs typeface="Arial"/>
              </a:rPr>
              <a:t>2000</a:t>
            </a:r>
            <a:r>
              <a:rPr lang="fr-FR" sz="2000" dirty="0">
                <a:latin typeface="Times New Roman"/>
                <a:ea typeface="Calibri"/>
                <a:cs typeface="Arial"/>
              </a:rPr>
              <a:t> : Naissance d'Adam à Chicago, premier « </a:t>
            </a:r>
            <a:r>
              <a:rPr lang="fr-FR" sz="2000" b="1" dirty="0">
                <a:latin typeface="Times New Roman"/>
                <a:ea typeface="Calibri"/>
                <a:cs typeface="Arial"/>
              </a:rPr>
              <a:t>bébé médicament </a:t>
            </a:r>
            <a:r>
              <a:rPr lang="fr-FR" sz="2000" dirty="0">
                <a:latin typeface="Times New Roman"/>
                <a:ea typeface="Calibri"/>
                <a:cs typeface="Arial"/>
              </a:rPr>
              <a:t>», qui permet de </a:t>
            </a:r>
          </a:p>
          <a:p>
            <a:pPr>
              <a:spcAft>
                <a:spcPts val="1000"/>
              </a:spcAft>
            </a:pPr>
            <a:r>
              <a:rPr lang="fr-FR" sz="2000" dirty="0">
                <a:latin typeface="Times New Roman"/>
                <a:ea typeface="Calibri"/>
                <a:cs typeface="Arial"/>
              </a:rPr>
              <a:t>sauver sa sœur Molly d'une maladie sanguine héréditaire grâce à une greffe de cellules </a:t>
            </a:r>
          </a:p>
          <a:p>
            <a:pPr>
              <a:spcAft>
                <a:spcPts val="1000"/>
              </a:spcAft>
            </a:pPr>
            <a:r>
              <a:rPr lang="fr-FR" sz="2000" dirty="0">
                <a:latin typeface="Times New Roman"/>
                <a:ea typeface="Calibri"/>
                <a:cs typeface="Arial"/>
              </a:rPr>
              <a:t>souches. Cet enfant a-t-il été désiré et conçu pour lui-même ou pour sauver sa sœur ? </a:t>
            </a:r>
          </a:p>
        </p:txBody>
      </p:sp>
      <p:sp>
        <p:nvSpPr>
          <p:cNvPr id="5" name="Rectangle 4">
            <a:extLst>
              <a:ext uri="{FF2B5EF4-FFF2-40B4-BE49-F238E27FC236}">
                <a16:creationId xmlns:a16="http://schemas.microsoft.com/office/drawing/2014/main" id="{CF56333C-EAA1-E5A2-57FF-A20AB958E8E9}"/>
              </a:ext>
            </a:extLst>
          </p:cNvPr>
          <p:cNvSpPr/>
          <p:nvPr/>
        </p:nvSpPr>
        <p:spPr>
          <a:xfrm>
            <a:off x="0" y="1916832"/>
            <a:ext cx="8856984" cy="1143903"/>
          </a:xfrm>
          <a:prstGeom prst="rect">
            <a:avLst/>
          </a:prstGeom>
        </p:spPr>
        <p:txBody>
          <a:bodyPr wrap="square">
            <a:spAutoFit/>
          </a:bodyPr>
          <a:lstStyle/>
          <a:p>
            <a:pPr>
              <a:spcAft>
                <a:spcPts val="1000"/>
              </a:spcAft>
            </a:pPr>
            <a:r>
              <a:rPr lang="fr-FR" sz="2000" dirty="0">
                <a:latin typeface="Times New Roman"/>
                <a:ea typeface="Calibri"/>
                <a:cs typeface="Arial"/>
              </a:rPr>
              <a:t>La législation française, la plus stricte d'Europe, </a:t>
            </a:r>
            <a:r>
              <a:rPr lang="fr-FR" sz="2000" b="1" dirty="0">
                <a:solidFill>
                  <a:srgbClr val="FF0000"/>
                </a:solidFill>
                <a:latin typeface="Times New Roman"/>
                <a:ea typeface="Calibri"/>
                <a:cs typeface="Arial"/>
              </a:rPr>
              <a:t>interdit cette pratique</a:t>
            </a:r>
            <a:r>
              <a:rPr lang="fr-FR" sz="2000" dirty="0">
                <a:latin typeface="Times New Roman"/>
                <a:ea typeface="Calibri"/>
                <a:cs typeface="Arial"/>
              </a:rPr>
              <a:t>. </a:t>
            </a:r>
          </a:p>
          <a:p>
            <a:pPr>
              <a:spcAft>
                <a:spcPts val="1000"/>
              </a:spcAft>
            </a:pPr>
            <a:r>
              <a:rPr lang="fr-FR" sz="2000" dirty="0">
                <a:latin typeface="Times New Roman"/>
                <a:ea typeface="Calibri"/>
                <a:cs typeface="Arial"/>
              </a:rPr>
              <a:t>Autorisation d'un fichier national d'empreintes génétiques des auteurs des délits et crimes sexuels.</a:t>
            </a:r>
          </a:p>
        </p:txBody>
      </p:sp>
      <p:sp>
        <p:nvSpPr>
          <p:cNvPr id="6" name="Rectangle 5">
            <a:extLst>
              <a:ext uri="{FF2B5EF4-FFF2-40B4-BE49-F238E27FC236}">
                <a16:creationId xmlns:a16="http://schemas.microsoft.com/office/drawing/2014/main" id="{8E3D7655-F7E1-29A9-EF2B-3D9E6BC6FD89}"/>
              </a:ext>
            </a:extLst>
          </p:cNvPr>
          <p:cNvSpPr/>
          <p:nvPr/>
        </p:nvSpPr>
        <p:spPr>
          <a:xfrm>
            <a:off x="66331" y="2968096"/>
            <a:ext cx="9011335" cy="836126"/>
          </a:xfrm>
          <a:prstGeom prst="rect">
            <a:avLst/>
          </a:prstGeom>
        </p:spPr>
        <p:txBody>
          <a:bodyPr wrap="square">
            <a:spAutoFit/>
          </a:bodyPr>
          <a:lstStyle/>
          <a:p>
            <a:pPr>
              <a:spcAft>
                <a:spcPts val="1000"/>
              </a:spcAft>
            </a:pPr>
            <a:r>
              <a:rPr lang="fr-FR" sz="2000" b="1" dirty="0">
                <a:latin typeface="Times New Roman"/>
                <a:ea typeface="Calibri"/>
                <a:cs typeface="Arial"/>
              </a:rPr>
              <a:t>2002</a:t>
            </a:r>
            <a:r>
              <a:rPr lang="fr-FR" sz="2000" dirty="0">
                <a:latin typeface="Times New Roman"/>
                <a:ea typeface="Calibri"/>
                <a:cs typeface="Arial"/>
              </a:rPr>
              <a:t> : En France, le clonage </a:t>
            </a:r>
            <a:r>
              <a:rPr lang="fr-FR" sz="2000" b="1" dirty="0">
                <a:latin typeface="Times New Roman"/>
                <a:ea typeface="Calibri"/>
                <a:cs typeface="Arial"/>
              </a:rPr>
              <a:t>reproductif</a:t>
            </a:r>
            <a:r>
              <a:rPr lang="fr-FR" sz="2000" dirty="0">
                <a:latin typeface="Times New Roman"/>
                <a:ea typeface="Calibri"/>
                <a:cs typeface="Arial"/>
              </a:rPr>
              <a:t> et le clonage </a:t>
            </a:r>
            <a:r>
              <a:rPr lang="fr-FR" sz="2000" b="1" dirty="0">
                <a:latin typeface="Times New Roman"/>
                <a:ea typeface="Calibri"/>
                <a:cs typeface="Arial"/>
              </a:rPr>
              <a:t>thérapeutique</a:t>
            </a:r>
            <a:r>
              <a:rPr lang="fr-FR" sz="2000" dirty="0">
                <a:latin typeface="Times New Roman"/>
                <a:ea typeface="Calibri"/>
                <a:cs typeface="Arial"/>
              </a:rPr>
              <a:t> sont interdits.</a:t>
            </a:r>
          </a:p>
          <a:p>
            <a:pPr>
              <a:spcAft>
                <a:spcPts val="1000"/>
              </a:spcAft>
            </a:pPr>
            <a:r>
              <a:rPr lang="fr-FR" sz="2000" dirty="0">
                <a:latin typeface="Times New Roman"/>
                <a:ea typeface="Calibri"/>
                <a:cs typeface="Arial"/>
              </a:rPr>
              <a:t>Le Royaume-Uni légalise le clonage thérapeutique. </a:t>
            </a:r>
          </a:p>
        </p:txBody>
      </p:sp>
      <p:sp>
        <p:nvSpPr>
          <p:cNvPr id="7" name="Rectangle 6">
            <a:extLst>
              <a:ext uri="{FF2B5EF4-FFF2-40B4-BE49-F238E27FC236}">
                <a16:creationId xmlns:a16="http://schemas.microsoft.com/office/drawing/2014/main" id="{1CA818DC-63BA-A7B4-3EC6-97FB6421800C}"/>
              </a:ext>
            </a:extLst>
          </p:cNvPr>
          <p:cNvSpPr/>
          <p:nvPr/>
        </p:nvSpPr>
        <p:spPr>
          <a:xfrm>
            <a:off x="-25987" y="5308238"/>
            <a:ext cx="9169988" cy="707886"/>
          </a:xfrm>
          <a:prstGeom prst="rect">
            <a:avLst/>
          </a:prstGeom>
        </p:spPr>
        <p:txBody>
          <a:bodyPr wrap="square">
            <a:spAutoFit/>
          </a:bodyPr>
          <a:lstStyle/>
          <a:p>
            <a:pPr>
              <a:spcAft>
                <a:spcPts val="1000"/>
              </a:spcAft>
            </a:pPr>
            <a:r>
              <a:rPr lang="fr-FR" sz="2000" b="1" dirty="0">
                <a:latin typeface="Times New Roman"/>
                <a:ea typeface="Calibri"/>
                <a:cs typeface="Arial"/>
              </a:rPr>
              <a:t>2003 :</a:t>
            </a:r>
            <a:r>
              <a:rPr lang="fr-FR" sz="2000" dirty="0">
                <a:latin typeface="Times New Roman"/>
                <a:ea typeface="Calibri"/>
                <a:cs typeface="Arial"/>
              </a:rPr>
              <a:t> Christine </a:t>
            </a:r>
            <a:r>
              <a:rPr lang="fr-FR" sz="2000" dirty="0" err="1">
                <a:latin typeface="Times New Roman"/>
                <a:ea typeface="Calibri"/>
                <a:cs typeface="Arial"/>
              </a:rPr>
              <a:t>Malèvre</a:t>
            </a:r>
            <a:r>
              <a:rPr lang="fr-FR" sz="2000" dirty="0">
                <a:latin typeface="Times New Roman"/>
                <a:ea typeface="Calibri"/>
                <a:cs typeface="Arial"/>
              </a:rPr>
              <a:t>, infirmière, accusé de l'assassinat (par </a:t>
            </a:r>
            <a:r>
              <a:rPr lang="fr-FR" sz="2000" b="1" dirty="0">
                <a:latin typeface="Times New Roman"/>
                <a:ea typeface="Calibri"/>
                <a:cs typeface="Arial"/>
              </a:rPr>
              <a:t>euthanasie</a:t>
            </a:r>
            <a:r>
              <a:rPr lang="fr-FR" sz="2000" dirty="0">
                <a:latin typeface="Times New Roman"/>
                <a:ea typeface="Calibri"/>
                <a:cs typeface="Arial"/>
              </a:rPr>
              <a:t>) de sept patients entre 1997 et 1998, est condamnée. </a:t>
            </a:r>
          </a:p>
        </p:txBody>
      </p:sp>
      <p:pic>
        <p:nvPicPr>
          <p:cNvPr id="8" name="Image 7">
            <a:extLst>
              <a:ext uri="{FF2B5EF4-FFF2-40B4-BE49-F238E27FC236}">
                <a16:creationId xmlns:a16="http://schemas.microsoft.com/office/drawing/2014/main" id="{DBE7BAE3-456A-3911-B779-C098DE33AA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6376" y="2286090"/>
            <a:ext cx="3535680" cy="2743200"/>
          </a:xfrm>
          <a:prstGeom prst="rect">
            <a:avLst/>
          </a:prstGeom>
        </p:spPr>
      </p:pic>
      <p:pic>
        <p:nvPicPr>
          <p:cNvPr id="13" name="Image 12">
            <a:extLst>
              <a:ext uri="{FF2B5EF4-FFF2-40B4-BE49-F238E27FC236}">
                <a16:creationId xmlns:a16="http://schemas.microsoft.com/office/drawing/2014/main" id="{90E03F45-6828-CFBF-2913-3E8E865C20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0" y="3300191"/>
            <a:ext cx="4762500" cy="3562350"/>
          </a:xfrm>
          <a:prstGeom prst="rect">
            <a:avLst/>
          </a:prstGeom>
        </p:spPr>
      </p:pic>
      <p:sp>
        <p:nvSpPr>
          <p:cNvPr id="14" name="Rectangle 13">
            <a:extLst>
              <a:ext uri="{FF2B5EF4-FFF2-40B4-BE49-F238E27FC236}">
                <a16:creationId xmlns:a16="http://schemas.microsoft.com/office/drawing/2014/main" id="{71B0A624-66B3-E9B0-E805-8A8F4CC4CC58}"/>
              </a:ext>
            </a:extLst>
          </p:cNvPr>
          <p:cNvSpPr/>
          <p:nvPr/>
        </p:nvSpPr>
        <p:spPr>
          <a:xfrm>
            <a:off x="66331" y="3723069"/>
            <a:ext cx="8856984" cy="1015663"/>
          </a:xfrm>
          <a:prstGeom prst="rect">
            <a:avLst/>
          </a:prstGeom>
        </p:spPr>
        <p:txBody>
          <a:bodyPr wrap="square">
            <a:spAutoFit/>
          </a:bodyPr>
          <a:lstStyle/>
          <a:p>
            <a:pPr>
              <a:spcAft>
                <a:spcPts val="1000"/>
              </a:spcAft>
            </a:pPr>
            <a:r>
              <a:rPr lang="fr-FR" sz="2000" b="1" dirty="0">
                <a:latin typeface="Times New Roman"/>
                <a:ea typeface="Calibri"/>
                <a:cs typeface="Arial"/>
              </a:rPr>
              <a:t>2002 : </a:t>
            </a:r>
            <a:r>
              <a:rPr lang="fr-FR" sz="2000" dirty="0">
                <a:latin typeface="Times New Roman"/>
                <a:ea typeface="Calibri"/>
                <a:cs typeface="Arial"/>
              </a:rPr>
              <a:t>En décembre, Vincent Humbert, 21 ans, devenu tétraplégique à la suite d'un accident, demande « </a:t>
            </a:r>
            <a:r>
              <a:rPr lang="fr-FR" sz="2000" b="1" dirty="0">
                <a:latin typeface="Times New Roman"/>
                <a:ea typeface="Calibri"/>
                <a:cs typeface="Arial"/>
              </a:rPr>
              <a:t>le droit de mourir </a:t>
            </a:r>
            <a:r>
              <a:rPr lang="fr-FR" sz="2000" dirty="0">
                <a:latin typeface="Times New Roman"/>
                <a:ea typeface="Calibri"/>
                <a:cs typeface="Arial"/>
              </a:rPr>
              <a:t>». C'est une relance du débat sur la dépénalisation de l'</a:t>
            </a:r>
            <a:r>
              <a:rPr lang="fr-FR" sz="2000" b="1" dirty="0">
                <a:latin typeface="Times New Roman"/>
                <a:ea typeface="Calibri"/>
                <a:cs typeface="Arial"/>
              </a:rPr>
              <a:t>euthanasie</a:t>
            </a:r>
            <a:r>
              <a:rPr lang="fr-FR" sz="2000" dirty="0">
                <a:latin typeface="Times New Roman"/>
                <a:ea typeface="Calibri"/>
                <a:cs typeface="Arial"/>
              </a:rPr>
              <a:t> en France.</a:t>
            </a:r>
          </a:p>
        </p:txBody>
      </p:sp>
      <p:pic>
        <p:nvPicPr>
          <p:cNvPr id="16" name="Image 15">
            <a:extLst>
              <a:ext uri="{FF2B5EF4-FFF2-40B4-BE49-F238E27FC236}">
                <a16:creationId xmlns:a16="http://schemas.microsoft.com/office/drawing/2014/main" id="{346C1A93-4E1E-F9EA-537D-F94EA0C5C8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5082" y="2095500"/>
            <a:ext cx="2981325" cy="4762500"/>
          </a:xfrm>
          <a:prstGeom prst="rect">
            <a:avLst/>
          </a:prstGeom>
        </p:spPr>
      </p:pic>
      <p:pic>
        <p:nvPicPr>
          <p:cNvPr id="18" name="Image 17">
            <a:extLst>
              <a:ext uri="{FF2B5EF4-FFF2-40B4-BE49-F238E27FC236}">
                <a16:creationId xmlns:a16="http://schemas.microsoft.com/office/drawing/2014/main" id="{FDDF268E-8D06-1FE8-3190-D0DFC9C6E7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17" y="3938080"/>
            <a:ext cx="5207000" cy="2921000"/>
          </a:xfrm>
          <a:prstGeom prst="rect">
            <a:avLst/>
          </a:prstGeom>
        </p:spPr>
      </p:pic>
      <p:pic>
        <p:nvPicPr>
          <p:cNvPr id="20" name="Image 19">
            <a:extLst>
              <a:ext uri="{FF2B5EF4-FFF2-40B4-BE49-F238E27FC236}">
                <a16:creationId xmlns:a16="http://schemas.microsoft.com/office/drawing/2014/main" id="{51FD78C4-2A25-E853-5082-A42DAE53CA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17" y="79979"/>
            <a:ext cx="7164288" cy="4031042"/>
          </a:xfrm>
          <a:prstGeom prst="rect">
            <a:avLst/>
          </a:prstGeom>
        </p:spPr>
      </p:pic>
      <p:pic>
        <p:nvPicPr>
          <p:cNvPr id="22" name="Image 21">
            <a:extLst>
              <a:ext uri="{FF2B5EF4-FFF2-40B4-BE49-F238E27FC236}">
                <a16:creationId xmlns:a16="http://schemas.microsoft.com/office/drawing/2014/main" id="{293171E4-FAA9-895F-A5F9-0F00A1454C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 y="11318"/>
            <a:ext cx="7647727" cy="4320749"/>
          </a:xfrm>
          <a:prstGeom prst="rect">
            <a:avLst/>
          </a:prstGeom>
        </p:spPr>
      </p:pic>
      <p:sp>
        <p:nvSpPr>
          <p:cNvPr id="23" name="Rectangle 22">
            <a:extLst>
              <a:ext uri="{FF2B5EF4-FFF2-40B4-BE49-F238E27FC236}">
                <a16:creationId xmlns:a16="http://schemas.microsoft.com/office/drawing/2014/main" id="{D267D1FC-5D3C-3FD5-8D21-CB3A288DA13F}"/>
              </a:ext>
            </a:extLst>
          </p:cNvPr>
          <p:cNvSpPr/>
          <p:nvPr/>
        </p:nvSpPr>
        <p:spPr>
          <a:xfrm>
            <a:off x="47672" y="6016124"/>
            <a:ext cx="9169988" cy="836126"/>
          </a:xfrm>
          <a:prstGeom prst="rect">
            <a:avLst/>
          </a:prstGeom>
        </p:spPr>
        <p:txBody>
          <a:bodyPr wrap="square">
            <a:spAutoFit/>
          </a:bodyPr>
          <a:lstStyle/>
          <a:p>
            <a:pPr>
              <a:spcAft>
                <a:spcPts val="1000"/>
              </a:spcAft>
            </a:pPr>
            <a:r>
              <a:rPr lang="fr-FR" sz="2000" dirty="0">
                <a:latin typeface="Times New Roman"/>
                <a:ea typeface="Calibri"/>
                <a:cs typeface="Arial"/>
              </a:rPr>
              <a:t>Marie Humbert tente de faire mourir son </a:t>
            </a:r>
            <a:r>
              <a:rPr lang="fr-FR" sz="2000" b="1" dirty="0">
                <a:latin typeface="Times New Roman"/>
                <a:ea typeface="Calibri"/>
                <a:cs typeface="Arial"/>
              </a:rPr>
              <a:t>fils</a:t>
            </a:r>
            <a:r>
              <a:rPr lang="fr-FR" sz="2000" dirty="0">
                <a:latin typeface="Times New Roman"/>
                <a:ea typeface="Calibri"/>
                <a:cs typeface="Arial"/>
              </a:rPr>
              <a:t>, avec l'aide du médecin </a:t>
            </a:r>
            <a:r>
              <a:rPr lang="fr-FR" sz="2000" b="1" dirty="0">
                <a:latin typeface="Times New Roman"/>
                <a:ea typeface="Calibri"/>
                <a:cs typeface="Arial"/>
              </a:rPr>
              <a:t>anesthésiste </a:t>
            </a:r>
          </a:p>
          <a:p>
            <a:pPr>
              <a:spcAft>
                <a:spcPts val="1000"/>
              </a:spcAft>
            </a:pPr>
            <a:r>
              <a:rPr lang="fr-FR" sz="2000" dirty="0">
                <a:latin typeface="Times New Roman"/>
                <a:ea typeface="Calibri"/>
                <a:cs typeface="Arial"/>
              </a:rPr>
              <a:t>Frédéric </a:t>
            </a:r>
            <a:r>
              <a:rPr lang="fr-FR" sz="2000" dirty="0" err="1">
                <a:latin typeface="Times New Roman"/>
                <a:ea typeface="Calibri"/>
                <a:cs typeface="Arial"/>
              </a:rPr>
              <a:t>Chaussoy</a:t>
            </a:r>
            <a:r>
              <a:rPr lang="fr-FR" sz="2000" dirty="0">
                <a:latin typeface="Times New Roman"/>
                <a:ea typeface="Calibri"/>
                <a:cs typeface="Arial"/>
              </a:rPr>
              <a:t>. Son fils </a:t>
            </a:r>
            <a:r>
              <a:rPr lang="fr-FR" sz="2000" b="1" dirty="0">
                <a:latin typeface="Times New Roman"/>
                <a:ea typeface="Calibri"/>
                <a:cs typeface="Arial"/>
              </a:rPr>
              <a:t>décède</a:t>
            </a:r>
            <a:r>
              <a:rPr lang="fr-FR" sz="2000" dirty="0">
                <a:latin typeface="Times New Roman"/>
                <a:ea typeface="Calibri"/>
                <a:cs typeface="Arial"/>
              </a:rPr>
              <a:t> trois jours plus tard.</a:t>
            </a:r>
          </a:p>
        </p:txBody>
      </p:sp>
    </p:spTree>
    <p:extLst>
      <p:ext uri="{BB962C8B-B14F-4D97-AF65-F5344CB8AC3E}">
        <p14:creationId xmlns:p14="http://schemas.microsoft.com/office/powerpoint/2010/main" val="13376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xit" presetSubtype="1" fill="hold" nodeType="clickEffect">
                                  <p:stCondLst>
                                    <p:cond delay="0"/>
                                  </p:stCondLst>
                                  <p:childTnLst>
                                    <p:animEffect transition="out" filter="wheel(1)">
                                      <p:cBhvr>
                                        <p:cTn id="22" dur="2000"/>
                                        <p:tgtEl>
                                          <p:spTgt spid="8"/>
                                        </p:tgtEl>
                                      </p:cBhvr>
                                    </p:animEffect>
                                    <p:set>
                                      <p:cBhvr>
                                        <p:cTn id="23" dur="1" fill="hold">
                                          <p:stCondLst>
                                            <p:cond delay="19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13"/>
                                        </p:tgtEl>
                                        <p:attrNameLst>
                                          <p:attrName>ppt_w</p:attrName>
                                        </p:attrNameLst>
                                      </p:cBhvr>
                                      <p:tavLst>
                                        <p:tav tm="0">
                                          <p:val>
                                            <p:strVal val="ppt_w"/>
                                          </p:val>
                                        </p:tav>
                                        <p:tav tm="100000">
                                          <p:val>
                                            <p:fltVal val="0"/>
                                          </p:val>
                                        </p:tav>
                                      </p:tavLst>
                                    </p:anim>
                                    <p:anim calcmode="lin" valueType="num">
                                      <p:cBhvr>
                                        <p:cTn id="43" dur="500"/>
                                        <p:tgtEl>
                                          <p:spTgt spid="13"/>
                                        </p:tgtEl>
                                        <p:attrNameLst>
                                          <p:attrName>ppt_h</p:attrName>
                                        </p:attrNameLst>
                                      </p:cBhvr>
                                      <p:tavLst>
                                        <p:tav tm="0">
                                          <p:val>
                                            <p:strVal val="ppt_h"/>
                                          </p:val>
                                        </p:tav>
                                        <p:tav tm="100000">
                                          <p:val>
                                            <p:fltVal val="0"/>
                                          </p:val>
                                        </p:tav>
                                      </p:tavLst>
                                    </p:anim>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0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6" presetClass="exit" presetSubtype="0" fill="hold" nodeType="clickEffect">
                                  <p:stCondLst>
                                    <p:cond delay="0"/>
                                  </p:stCondLst>
                                  <p:childTnLst>
                                    <p:animEffect transition="out" filter="wipe(down)">
                                      <p:cBhvr>
                                        <p:cTn id="65" dur="180" accel="50000">
                                          <p:stCondLst>
                                            <p:cond delay="1820"/>
                                          </p:stCondLst>
                                        </p:cTn>
                                        <p:tgtEl>
                                          <p:spTgt spid="18"/>
                                        </p:tgtEl>
                                      </p:cBhvr>
                                    </p:animEffect>
                                    <p:anim calcmode="lin" valueType="num">
                                      <p:cBhvr>
                                        <p:cTn id="66"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67"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68"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9"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0"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1"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2"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73" dur="26">
                                          <p:stCondLst>
                                            <p:cond delay="620"/>
                                          </p:stCondLst>
                                        </p:cTn>
                                        <p:tgtEl>
                                          <p:spTgt spid="18"/>
                                        </p:tgtEl>
                                      </p:cBhvr>
                                      <p:to x="100000" y="60000"/>
                                    </p:animScale>
                                    <p:animScale>
                                      <p:cBhvr>
                                        <p:cTn id="74" dur="166" decel="50000">
                                          <p:stCondLst>
                                            <p:cond delay="646"/>
                                          </p:stCondLst>
                                        </p:cTn>
                                        <p:tgtEl>
                                          <p:spTgt spid="18"/>
                                        </p:tgtEl>
                                      </p:cBhvr>
                                      <p:to x="100000" y="100000"/>
                                    </p:animScale>
                                    <p:animScale>
                                      <p:cBhvr>
                                        <p:cTn id="75" dur="26">
                                          <p:stCondLst>
                                            <p:cond delay="1312"/>
                                          </p:stCondLst>
                                        </p:cTn>
                                        <p:tgtEl>
                                          <p:spTgt spid="18"/>
                                        </p:tgtEl>
                                      </p:cBhvr>
                                      <p:to x="100000" y="80000"/>
                                    </p:animScale>
                                    <p:animScale>
                                      <p:cBhvr>
                                        <p:cTn id="76" dur="166" decel="50000">
                                          <p:stCondLst>
                                            <p:cond delay="1338"/>
                                          </p:stCondLst>
                                        </p:cTn>
                                        <p:tgtEl>
                                          <p:spTgt spid="18"/>
                                        </p:tgtEl>
                                      </p:cBhvr>
                                      <p:to x="100000" y="100000"/>
                                    </p:animScale>
                                    <p:animScale>
                                      <p:cBhvr>
                                        <p:cTn id="77" dur="26">
                                          <p:stCondLst>
                                            <p:cond delay="1642"/>
                                          </p:stCondLst>
                                        </p:cTn>
                                        <p:tgtEl>
                                          <p:spTgt spid="18"/>
                                        </p:tgtEl>
                                      </p:cBhvr>
                                      <p:to x="100000" y="90000"/>
                                    </p:animScale>
                                    <p:animScale>
                                      <p:cBhvr>
                                        <p:cTn id="78" dur="166" decel="50000">
                                          <p:stCondLst>
                                            <p:cond delay="1668"/>
                                          </p:stCondLst>
                                        </p:cTn>
                                        <p:tgtEl>
                                          <p:spTgt spid="18"/>
                                        </p:tgtEl>
                                      </p:cBhvr>
                                      <p:to x="100000" y="100000"/>
                                    </p:animScale>
                                    <p:animScale>
                                      <p:cBhvr>
                                        <p:cTn id="79" dur="26">
                                          <p:stCondLst>
                                            <p:cond delay="1808"/>
                                          </p:stCondLst>
                                        </p:cTn>
                                        <p:tgtEl>
                                          <p:spTgt spid="18"/>
                                        </p:tgtEl>
                                      </p:cBhvr>
                                      <p:to x="100000" y="95000"/>
                                    </p:animScale>
                                    <p:animScale>
                                      <p:cBhvr>
                                        <p:cTn id="80" dur="166" decel="50000">
                                          <p:stCondLst>
                                            <p:cond delay="1834"/>
                                          </p:stCondLst>
                                        </p:cTn>
                                        <p:tgtEl>
                                          <p:spTgt spid="18"/>
                                        </p:tgtEl>
                                      </p:cBhvr>
                                      <p:to x="100000" y="100000"/>
                                    </p:animScale>
                                    <p:set>
                                      <p:cBhvr>
                                        <p:cTn id="81" dur="1" fill="hold">
                                          <p:stCondLst>
                                            <p:cond delay="1999"/>
                                          </p:stCondLst>
                                        </p:cTn>
                                        <p:tgtEl>
                                          <p:spTgt spid="18"/>
                                        </p:tgtEl>
                                        <p:attrNameLst>
                                          <p:attrName>style.visibility</p:attrName>
                                        </p:attrNameLst>
                                      </p:cBhvr>
                                      <p:to>
                                        <p:strVal val="hidden"/>
                                      </p:to>
                                    </p:set>
                                  </p:childTnLst>
                                </p:cTn>
                              </p:par>
                              <p:par>
                                <p:cTn id="82" presetID="26" presetClass="exit" presetSubtype="0" fill="hold" nodeType="withEffect">
                                  <p:stCondLst>
                                    <p:cond delay="0"/>
                                  </p:stCondLst>
                                  <p:childTnLst>
                                    <p:animEffect transition="out" filter="wipe(down)">
                                      <p:cBhvr>
                                        <p:cTn id="83" dur="180" accel="50000">
                                          <p:stCondLst>
                                            <p:cond delay="1820"/>
                                          </p:stCondLst>
                                        </p:cTn>
                                        <p:tgtEl>
                                          <p:spTgt spid="16"/>
                                        </p:tgtEl>
                                      </p:cBhvr>
                                    </p:animEffect>
                                    <p:anim calcmode="lin" valueType="num">
                                      <p:cBhvr>
                                        <p:cTn id="84"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85"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86"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7"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8"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9"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0"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91" dur="26">
                                          <p:stCondLst>
                                            <p:cond delay="620"/>
                                          </p:stCondLst>
                                        </p:cTn>
                                        <p:tgtEl>
                                          <p:spTgt spid="16"/>
                                        </p:tgtEl>
                                      </p:cBhvr>
                                      <p:to x="100000" y="60000"/>
                                    </p:animScale>
                                    <p:animScale>
                                      <p:cBhvr>
                                        <p:cTn id="92" dur="166" decel="50000">
                                          <p:stCondLst>
                                            <p:cond delay="646"/>
                                          </p:stCondLst>
                                        </p:cTn>
                                        <p:tgtEl>
                                          <p:spTgt spid="16"/>
                                        </p:tgtEl>
                                      </p:cBhvr>
                                      <p:to x="100000" y="100000"/>
                                    </p:animScale>
                                    <p:animScale>
                                      <p:cBhvr>
                                        <p:cTn id="93" dur="26">
                                          <p:stCondLst>
                                            <p:cond delay="1312"/>
                                          </p:stCondLst>
                                        </p:cTn>
                                        <p:tgtEl>
                                          <p:spTgt spid="16"/>
                                        </p:tgtEl>
                                      </p:cBhvr>
                                      <p:to x="100000" y="80000"/>
                                    </p:animScale>
                                    <p:animScale>
                                      <p:cBhvr>
                                        <p:cTn id="94" dur="166" decel="50000">
                                          <p:stCondLst>
                                            <p:cond delay="1338"/>
                                          </p:stCondLst>
                                        </p:cTn>
                                        <p:tgtEl>
                                          <p:spTgt spid="16"/>
                                        </p:tgtEl>
                                      </p:cBhvr>
                                      <p:to x="100000" y="100000"/>
                                    </p:animScale>
                                    <p:animScale>
                                      <p:cBhvr>
                                        <p:cTn id="95" dur="26">
                                          <p:stCondLst>
                                            <p:cond delay="1642"/>
                                          </p:stCondLst>
                                        </p:cTn>
                                        <p:tgtEl>
                                          <p:spTgt spid="16"/>
                                        </p:tgtEl>
                                      </p:cBhvr>
                                      <p:to x="100000" y="90000"/>
                                    </p:animScale>
                                    <p:animScale>
                                      <p:cBhvr>
                                        <p:cTn id="96" dur="166" decel="50000">
                                          <p:stCondLst>
                                            <p:cond delay="1668"/>
                                          </p:stCondLst>
                                        </p:cTn>
                                        <p:tgtEl>
                                          <p:spTgt spid="16"/>
                                        </p:tgtEl>
                                      </p:cBhvr>
                                      <p:to x="100000" y="100000"/>
                                    </p:animScale>
                                    <p:animScale>
                                      <p:cBhvr>
                                        <p:cTn id="97" dur="26">
                                          <p:stCondLst>
                                            <p:cond delay="1808"/>
                                          </p:stCondLst>
                                        </p:cTn>
                                        <p:tgtEl>
                                          <p:spTgt spid="16"/>
                                        </p:tgtEl>
                                      </p:cBhvr>
                                      <p:to x="100000" y="95000"/>
                                    </p:animScale>
                                    <p:animScale>
                                      <p:cBhvr>
                                        <p:cTn id="98" dur="166" decel="50000">
                                          <p:stCondLst>
                                            <p:cond delay="1834"/>
                                          </p:stCondLst>
                                        </p:cTn>
                                        <p:tgtEl>
                                          <p:spTgt spid="16"/>
                                        </p:tgtEl>
                                      </p:cBhvr>
                                      <p:to x="100000" y="100000"/>
                                    </p:animScale>
                                    <p:set>
                                      <p:cBhvr>
                                        <p:cTn id="99" dur="1" fill="hold">
                                          <p:stCondLst>
                                            <p:cond delay="1999"/>
                                          </p:stCondLst>
                                        </p:cTn>
                                        <p:tgtEl>
                                          <p:spTgt spid="16"/>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500"/>
                                        <p:tgtEl>
                                          <p:spTgt spid="7"/>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500"/>
                                        <p:tgtEl>
                                          <p:spTgt spid="23"/>
                                        </p:tgtEl>
                                      </p:cBhvr>
                                    </p:animEffect>
                                  </p:childTnLst>
                                </p:cTn>
                              </p:par>
                            </p:childTnLst>
                          </p:cTn>
                        </p:par>
                      </p:childTnLst>
                    </p:cTn>
                  </p:par>
                  <p:par>
                    <p:cTn id="117" fill="hold">
                      <p:stCondLst>
                        <p:cond delay="indefinite"/>
                      </p:stCondLst>
                      <p:childTnLst>
                        <p:par>
                          <p:cTn id="118" fill="hold">
                            <p:stCondLst>
                              <p:cond delay="0"/>
                            </p:stCondLst>
                            <p:childTnLst>
                              <p:par>
                                <p:cTn id="119" presetID="45" presetClass="entr" presetSubtype="0" fill="hold" nodeType="click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fade">
                                      <p:cBhvr>
                                        <p:cTn id="121" dur="2000"/>
                                        <p:tgtEl>
                                          <p:spTgt spid="22"/>
                                        </p:tgtEl>
                                      </p:cBhvr>
                                    </p:animEffect>
                                    <p:anim calcmode="lin" valueType="num">
                                      <p:cBhvr>
                                        <p:cTn id="122" dur="2000" fill="hold"/>
                                        <p:tgtEl>
                                          <p:spTgt spid="22"/>
                                        </p:tgtEl>
                                        <p:attrNameLst>
                                          <p:attrName>ppt_w</p:attrName>
                                        </p:attrNameLst>
                                      </p:cBhvr>
                                      <p:tavLst>
                                        <p:tav tm="0" fmla="#ppt_w*sin(2.5*pi*$)">
                                          <p:val>
                                            <p:fltVal val="0"/>
                                          </p:val>
                                        </p:tav>
                                        <p:tav tm="100000">
                                          <p:val>
                                            <p:fltVal val="1"/>
                                          </p:val>
                                        </p:tav>
                                      </p:tavLst>
                                    </p:anim>
                                    <p:anim calcmode="lin" valueType="num">
                                      <p:cBhvr>
                                        <p:cTn id="123"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14"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1555041"/>
          </a:xfrm>
          <a:prstGeom prst="rect">
            <a:avLst/>
          </a:prstGeom>
        </p:spPr>
        <p:txBody>
          <a:bodyPr wrap="square">
            <a:spAutoFit/>
          </a:bodyPr>
          <a:lstStyle/>
          <a:p>
            <a:pPr lvl="0" algn="just">
              <a:lnSpc>
                <a:spcPct val="150000"/>
              </a:lnSpc>
              <a:spcAft>
                <a:spcPts val="1000"/>
              </a:spcAft>
            </a:pPr>
            <a:r>
              <a:rPr lang="fr-FR" sz="2200" b="1" dirty="0">
                <a:latin typeface="Times New Roman"/>
                <a:ea typeface="Calibri"/>
                <a:cs typeface="Arial"/>
              </a:rPr>
              <a:t>2005</a:t>
            </a:r>
            <a:r>
              <a:rPr lang="fr-FR" sz="2200" dirty="0">
                <a:latin typeface="Times New Roman"/>
                <a:ea typeface="Calibri"/>
                <a:cs typeface="Arial"/>
              </a:rPr>
              <a:t> : Le professeur </a:t>
            </a:r>
            <a:r>
              <a:rPr lang="fr-FR" sz="2200" b="1" dirty="0">
                <a:latin typeface="Times New Roman"/>
                <a:ea typeface="Calibri"/>
                <a:cs typeface="Arial"/>
              </a:rPr>
              <a:t>Hwang Woo-</a:t>
            </a:r>
            <a:r>
              <a:rPr lang="fr-FR" sz="2200" b="1" dirty="0" err="1">
                <a:latin typeface="Times New Roman"/>
                <a:ea typeface="Calibri"/>
                <a:cs typeface="Arial"/>
              </a:rPr>
              <a:t>suk</a:t>
            </a:r>
            <a:r>
              <a:rPr lang="fr-FR" sz="2200" dirty="0">
                <a:latin typeface="Times New Roman"/>
                <a:ea typeface="Calibri"/>
                <a:cs typeface="Arial"/>
              </a:rPr>
              <a:t>, chercheur sud-coréen, spécialiste mondial de la pratique du clonage dans l'espèce humaine, démissionne de ses fonctions pour manquement à l'éthique. </a:t>
            </a:r>
          </a:p>
        </p:txBody>
      </p:sp>
      <p:sp>
        <p:nvSpPr>
          <p:cNvPr id="6" name="ZoneTexte 5">
            <a:extLst>
              <a:ext uri="{FF2B5EF4-FFF2-40B4-BE49-F238E27FC236}">
                <a16:creationId xmlns:a16="http://schemas.microsoft.com/office/drawing/2014/main" id="{95EA1B2F-A469-6802-896F-EFC8B1C54268}"/>
              </a:ext>
            </a:extLst>
          </p:cNvPr>
          <p:cNvSpPr txBox="1"/>
          <p:nvPr/>
        </p:nvSpPr>
        <p:spPr>
          <a:xfrm>
            <a:off x="16412" y="3309875"/>
            <a:ext cx="8712968" cy="523220"/>
          </a:xfrm>
          <a:prstGeom prst="rect">
            <a:avLst/>
          </a:prstGeom>
          <a:noFill/>
        </p:spPr>
        <p:txBody>
          <a:bodyPr wrap="square">
            <a:spAutoFit/>
          </a:bodyPr>
          <a:lstStyle/>
          <a:p>
            <a:r>
              <a:rPr lang="fr-FR" sz="2800" b="1" dirty="0">
                <a:solidFill>
                  <a:srgbClr val="FF0000"/>
                </a:solidFill>
                <a:latin typeface="Times New Roman" panose="02020603050405020304" pitchFamily="18" charset="0"/>
                <a:cs typeface="Times New Roman" panose="02020603050405020304" pitchFamily="18" charset="0"/>
              </a:rPr>
              <a:t>3. Prise de décision et éthique</a:t>
            </a:r>
          </a:p>
        </p:txBody>
      </p:sp>
      <p:sp>
        <p:nvSpPr>
          <p:cNvPr id="8" name="ZoneTexte 7">
            <a:extLst>
              <a:ext uri="{FF2B5EF4-FFF2-40B4-BE49-F238E27FC236}">
                <a16:creationId xmlns:a16="http://schemas.microsoft.com/office/drawing/2014/main" id="{B1A5D0F4-E8A9-D12A-93FD-82451F01F206}"/>
              </a:ext>
            </a:extLst>
          </p:cNvPr>
          <p:cNvSpPr txBox="1"/>
          <p:nvPr/>
        </p:nvSpPr>
        <p:spPr>
          <a:xfrm>
            <a:off x="16412" y="4333070"/>
            <a:ext cx="9359516" cy="2062872"/>
          </a:xfrm>
          <a:prstGeom prst="rect">
            <a:avLst/>
          </a:prstGeom>
          <a:noFill/>
        </p:spPr>
        <p:txBody>
          <a:bodyPr wrap="square">
            <a:spAutoFit/>
          </a:bodyPr>
          <a:lstStyle/>
          <a:p>
            <a:pPr>
              <a:lnSpc>
                <a:spcPct val="150000"/>
              </a:lnSpc>
            </a:pPr>
            <a:r>
              <a:rPr lang="fr-FR" sz="2200" dirty="0">
                <a:latin typeface="Times New Roman" panose="02020603050405020304" pitchFamily="18" charset="0"/>
                <a:cs typeface="Times New Roman" panose="02020603050405020304" pitchFamily="18" charset="0"/>
              </a:rPr>
              <a:t>L’éthique est une discipline à la fois théorique et pratique. Le langage de l’éthique renvoie à des droits, des devoirs et des valeurs. Un des buts de l’éthique est de déterminer la bonne décision et, pour ce faire, il faut procéder étape par étape et analyser d’abord les faits, puis les valeurs en jeu et enfin les devoirs.</a:t>
            </a:r>
          </a:p>
        </p:txBody>
      </p:sp>
      <p:pic>
        <p:nvPicPr>
          <p:cNvPr id="10" name="Image 9">
            <a:extLst>
              <a:ext uri="{FF2B5EF4-FFF2-40B4-BE49-F238E27FC236}">
                <a16:creationId xmlns:a16="http://schemas.microsoft.com/office/drawing/2014/main" id="{6A16CED0-4EF8-81BB-2750-543338CD6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348880"/>
            <a:ext cx="6685462" cy="4445832"/>
          </a:xfrm>
          <a:prstGeom prst="rect">
            <a:avLst/>
          </a:prstGeom>
        </p:spPr>
      </p:pic>
      <p:pic>
        <p:nvPicPr>
          <p:cNvPr id="12" name="Image 11">
            <a:extLst>
              <a:ext uri="{FF2B5EF4-FFF2-40B4-BE49-F238E27FC236}">
                <a16:creationId xmlns:a16="http://schemas.microsoft.com/office/drawing/2014/main" id="{9C4AF4A5-CADE-EB42-EE98-816842170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855" y="0"/>
            <a:ext cx="4071372" cy="6858000"/>
          </a:xfrm>
          <a:prstGeom prst="rect">
            <a:avLst/>
          </a:prstGeom>
        </p:spPr>
      </p:pic>
      <p:pic>
        <p:nvPicPr>
          <p:cNvPr id="16" name="Image 15">
            <a:extLst>
              <a:ext uri="{FF2B5EF4-FFF2-40B4-BE49-F238E27FC236}">
                <a16:creationId xmlns:a16="http://schemas.microsoft.com/office/drawing/2014/main" id="{616D9318-1B24-E849-532A-3881D1BB3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26" y="2279404"/>
            <a:ext cx="4896544" cy="3607357"/>
          </a:xfrm>
          <a:prstGeom prst="rect">
            <a:avLst/>
          </a:prstGeom>
        </p:spPr>
      </p:pic>
    </p:spTree>
    <p:extLst>
      <p:ext uri="{BB962C8B-B14F-4D97-AF65-F5344CB8AC3E}">
        <p14:creationId xmlns:p14="http://schemas.microsoft.com/office/powerpoint/2010/main" val="312390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0"/>
                                        </p:tgtEl>
                                        <p:attrNameLst>
                                          <p:attrName>ppt_x</p:attrName>
                                        </p:attrNameLst>
                                      </p:cBhvr>
                                      <p:tavLst>
                                        <p:tav tm="0">
                                          <p:val>
                                            <p:strVal val="ppt_x"/>
                                          </p:val>
                                        </p:tav>
                                        <p:tav tm="100000">
                                          <p:val>
                                            <p:strVal val="ppt_x"/>
                                          </p:val>
                                        </p:tav>
                                      </p:tavLst>
                                    </p:anim>
                                    <p:anim calcmode="lin" valueType="num">
                                      <p:cBhvr additive="base">
                                        <p:cTn id="28" dur="500"/>
                                        <p:tgtEl>
                                          <p:spTgt spid="10"/>
                                        </p:tgtEl>
                                        <p:attrNameLst>
                                          <p:attrName>ppt_y</p:attrName>
                                        </p:attrNameLst>
                                      </p:cBhvr>
                                      <p:tavLst>
                                        <p:tav tm="0">
                                          <p:val>
                                            <p:strVal val="ppt_y"/>
                                          </p:val>
                                        </p:tav>
                                        <p:tav tm="100000">
                                          <p:val>
                                            <p:strVal val="1+ppt_h/2"/>
                                          </p:val>
                                        </p:tav>
                                      </p:tavLst>
                                    </p:anim>
                                    <p:set>
                                      <p:cBhvr>
                                        <p:cTn id="29" dur="1" fill="hold">
                                          <p:stCondLst>
                                            <p:cond delay="499"/>
                                          </p:stCondLst>
                                        </p:cTn>
                                        <p:tgtEl>
                                          <p:spTgt spid="10"/>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12"/>
                                        </p:tgtEl>
                                        <p:attrNameLst>
                                          <p:attrName>ppt_x</p:attrName>
                                        </p:attrNameLst>
                                      </p:cBhvr>
                                      <p:tavLst>
                                        <p:tav tm="0">
                                          <p:val>
                                            <p:strVal val="ppt_x"/>
                                          </p:val>
                                        </p:tav>
                                        <p:tav tm="100000">
                                          <p:val>
                                            <p:strVal val="ppt_x"/>
                                          </p:val>
                                        </p:tav>
                                      </p:tavLst>
                                    </p:anim>
                                    <p:anim calcmode="lin" valueType="num">
                                      <p:cBhvr additive="base">
                                        <p:cTn id="32" dur="500"/>
                                        <p:tgtEl>
                                          <p:spTgt spid="12"/>
                                        </p:tgtEl>
                                        <p:attrNameLst>
                                          <p:attrName>ppt_y</p:attrName>
                                        </p:attrNameLst>
                                      </p:cBhvr>
                                      <p:tavLst>
                                        <p:tav tm="0">
                                          <p:val>
                                            <p:strVal val="ppt_y"/>
                                          </p:val>
                                        </p:tav>
                                        <p:tav tm="100000">
                                          <p:val>
                                            <p:strVal val="1+ppt_h/2"/>
                                          </p:val>
                                        </p:tav>
                                      </p:tavLst>
                                    </p:anim>
                                    <p:set>
                                      <p:cBhvr>
                                        <p:cTn id="33" dur="1" fill="hold">
                                          <p:stCondLst>
                                            <p:cond delay="499"/>
                                          </p:stCondLst>
                                        </p:cTn>
                                        <p:tgtEl>
                                          <p:spTgt spid="12"/>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16"/>
                                        </p:tgtEl>
                                        <p:attrNameLst>
                                          <p:attrName>ppt_x</p:attrName>
                                        </p:attrNameLst>
                                      </p:cBhvr>
                                      <p:tavLst>
                                        <p:tav tm="0">
                                          <p:val>
                                            <p:strVal val="ppt_x"/>
                                          </p:val>
                                        </p:tav>
                                        <p:tav tm="100000">
                                          <p:val>
                                            <p:strVal val="ppt_x"/>
                                          </p:val>
                                        </p:tav>
                                      </p:tavLst>
                                    </p:anim>
                                    <p:anim calcmode="lin" valueType="num">
                                      <p:cBhvr additive="base">
                                        <p:cTn id="36" dur="500"/>
                                        <p:tgtEl>
                                          <p:spTgt spid="16"/>
                                        </p:tgtEl>
                                        <p:attrNameLst>
                                          <p:attrName>ppt_y</p:attrName>
                                        </p:attrNameLst>
                                      </p:cBhvr>
                                      <p:tavLst>
                                        <p:tav tm="0">
                                          <p:val>
                                            <p:strVal val="ppt_y"/>
                                          </p:val>
                                        </p:tav>
                                        <p:tav tm="100000">
                                          <p:val>
                                            <p:strVal val="1+ppt_h/2"/>
                                          </p:val>
                                        </p:tav>
                                      </p:tavLst>
                                    </p:anim>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B88F82F-AE82-148F-9DA6-64A1DC669A08}"/>
              </a:ext>
            </a:extLst>
          </p:cNvPr>
          <p:cNvSpPr txBox="1"/>
          <p:nvPr/>
        </p:nvSpPr>
        <p:spPr>
          <a:xfrm>
            <a:off x="755576" y="260648"/>
            <a:ext cx="6030416" cy="646331"/>
          </a:xfrm>
          <a:prstGeom prst="rect">
            <a:avLst/>
          </a:prstGeom>
          <a:noFill/>
        </p:spPr>
        <p:txBody>
          <a:bodyPr wrap="square">
            <a:spAutoFit/>
          </a:bodyPr>
          <a:lstStyle/>
          <a:p>
            <a:r>
              <a:rPr lang="fr-FR" sz="3600" b="1" dirty="0">
                <a:solidFill>
                  <a:srgbClr val="FF0000"/>
                </a:solidFill>
              </a:rPr>
              <a:t>Origine de la bioéthique </a:t>
            </a:r>
            <a:endParaRPr lang="fr-DZ" sz="3600" b="1" dirty="0">
              <a:solidFill>
                <a:srgbClr val="FF0000"/>
              </a:solidFill>
            </a:endParaRPr>
          </a:p>
        </p:txBody>
      </p:sp>
      <p:sp>
        <p:nvSpPr>
          <p:cNvPr id="4" name="ZoneTexte 3">
            <a:extLst>
              <a:ext uri="{FF2B5EF4-FFF2-40B4-BE49-F238E27FC236}">
                <a16:creationId xmlns:a16="http://schemas.microsoft.com/office/drawing/2014/main" id="{434AFDE1-CBB1-98E2-512F-5F846A3D3D0E}"/>
              </a:ext>
            </a:extLst>
          </p:cNvPr>
          <p:cNvSpPr txBox="1"/>
          <p:nvPr/>
        </p:nvSpPr>
        <p:spPr>
          <a:xfrm>
            <a:off x="251520" y="1052736"/>
            <a:ext cx="6030416" cy="461665"/>
          </a:xfrm>
          <a:prstGeom prst="rect">
            <a:avLst/>
          </a:prstGeom>
          <a:noFill/>
        </p:spPr>
        <p:txBody>
          <a:bodyPr wrap="square">
            <a:spAutoFit/>
          </a:bodyPr>
          <a:lstStyle/>
          <a:p>
            <a:r>
              <a:rPr lang="fr-FR" sz="2400" b="1" dirty="0">
                <a:solidFill>
                  <a:schemeClr val="tx2">
                    <a:lumMod val="60000"/>
                    <a:lumOff val="40000"/>
                  </a:schemeClr>
                </a:solidFill>
              </a:rPr>
              <a:t>1) Les expérimentations des médecins nazis</a:t>
            </a:r>
            <a:endParaRPr lang="fr-DZ" sz="2400" b="1" dirty="0">
              <a:solidFill>
                <a:schemeClr val="tx2">
                  <a:lumMod val="60000"/>
                  <a:lumOff val="40000"/>
                </a:schemeClr>
              </a:solidFill>
            </a:endParaRPr>
          </a:p>
        </p:txBody>
      </p:sp>
      <p:sp>
        <p:nvSpPr>
          <p:cNvPr id="5" name="ZoneTexte 4">
            <a:extLst>
              <a:ext uri="{FF2B5EF4-FFF2-40B4-BE49-F238E27FC236}">
                <a16:creationId xmlns:a16="http://schemas.microsoft.com/office/drawing/2014/main" id="{7E3961EE-9F65-B884-6619-5286ECA25A86}"/>
              </a:ext>
            </a:extLst>
          </p:cNvPr>
          <p:cNvSpPr txBox="1"/>
          <p:nvPr/>
        </p:nvSpPr>
        <p:spPr>
          <a:xfrm>
            <a:off x="272448" y="1772816"/>
            <a:ext cx="8692039" cy="1200329"/>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Ces expériences d’une grande cruauté ont généré un choc et c’est en 1947 que les médecins nazis vont </a:t>
            </a:r>
          </a:p>
          <a:p>
            <a:r>
              <a:rPr lang="fr-FR" sz="2400" b="1" dirty="0">
                <a:latin typeface="Times New Roman" panose="02020603050405020304" pitchFamily="18" charset="0"/>
                <a:cs typeface="Times New Roman" panose="02020603050405020304" pitchFamily="18" charset="0"/>
              </a:rPr>
              <a:t>être jugés lors du procès de Nuremberg.</a:t>
            </a:r>
            <a:endParaRPr lang="fr-DZ" sz="2400" b="1" dirty="0">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0B43395D-9960-7CA2-F874-952EE0B2C179}"/>
              </a:ext>
            </a:extLst>
          </p:cNvPr>
          <p:cNvSpPr txBox="1"/>
          <p:nvPr/>
        </p:nvSpPr>
        <p:spPr>
          <a:xfrm>
            <a:off x="125864" y="3429000"/>
            <a:ext cx="6030416" cy="461665"/>
          </a:xfrm>
          <a:prstGeom prst="rect">
            <a:avLst/>
          </a:prstGeom>
          <a:noFill/>
        </p:spPr>
        <p:txBody>
          <a:bodyPr wrap="square">
            <a:spAutoFit/>
          </a:bodyPr>
          <a:lstStyle/>
          <a:p>
            <a:r>
              <a:rPr lang="fr-FR" sz="2400" b="1" dirty="0">
                <a:solidFill>
                  <a:schemeClr val="tx2">
                    <a:lumMod val="60000"/>
                    <a:lumOff val="40000"/>
                  </a:schemeClr>
                </a:solidFill>
                <a:latin typeface="Bahnschrift" panose="020B0502040204020203" pitchFamily="34" charset="0"/>
              </a:rPr>
              <a:t>2) Le code de Nuremberg</a:t>
            </a:r>
          </a:p>
        </p:txBody>
      </p:sp>
      <p:sp>
        <p:nvSpPr>
          <p:cNvPr id="10" name="ZoneTexte 9">
            <a:extLst>
              <a:ext uri="{FF2B5EF4-FFF2-40B4-BE49-F238E27FC236}">
                <a16:creationId xmlns:a16="http://schemas.microsoft.com/office/drawing/2014/main" id="{FE5D57ED-038A-EBE0-34CD-448CE526EB27}"/>
              </a:ext>
            </a:extLst>
          </p:cNvPr>
          <p:cNvSpPr txBox="1"/>
          <p:nvPr/>
        </p:nvSpPr>
        <p:spPr>
          <a:xfrm>
            <a:off x="38263" y="4135105"/>
            <a:ext cx="5037793" cy="1938992"/>
          </a:xfrm>
          <a:prstGeom prst="rect">
            <a:avLst/>
          </a:prstGeom>
          <a:noFill/>
        </p:spPr>
        <p:txBody>
          <a:bodyPr wrap="square">
            <a:spAutoFit/>
          </a:bodyPr>
          <a:lstStyle/>
          <a:p>
            <a:r>
              <a:rPr lang="fr-FR" sz="2000" dirty="0">
                <a:latin typeface="Times New Roman" panose="02020603050405020304" pitchFamily="18" charset="0"/>
                <a:cs typeface="Times New Roman" panose="02020603050405020304" pitchFamily="18" charset="0"/>
              </a:rPr>
              <a:t>C’est lors de ce procès que vont être explicitées les premières règles sur l’expérimentation humaine qui seront rassemblées dans le code de Nuremberg. Ce texte est particulier car il est extrait d’un jugement.</a:t>
            </a:r>
          </a:p>
          <a:p>
            <a:r>
              <a:rPr lang="fr-FR" sz="2000" dirty="0">
                <a:latin typeface="Times New Roman" panose="02020603050405020304" pitchFamily="18" charset="0"/>
                <a:cs typeface="Times New Roman" panose="02020603050405020304" pitchFamily="18" charset="0"/>
              </a:rPr>
              <a:t>Ce code est explicité en 10 points :</a:t>
            </a:r>
            <a:endParaRPr lang="fr-DZ" sz="2000" dirty="0">
              <a:latin typeface="Times New Roman" panose="02020603050405020304" pitchFamily="18" charset="0"/>
              <a:cs typeface="Times New Roman" panose="02020603050405020304" pitchFamily="18" charset="0"/>
            </a:endParaRPr>
          </a:p>
        </p:txBody>
      </p:sp>
      <p:pic>
        <p:nvPicPr>
          <p:cNvPr id="12" name="Image 11">
            <a:extLst>
              <a:ext uri="{FF2B5EF4-FFF2-40B4-BE49-F238E27FC236}">
                <a16:creationId xmlns:a16="http://schemas.microsoft.com/office/drawing/2014/main" id="{9039461F-2745-469F-00E1-894BD0D79E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5680"/>
            <a:ext cx="4192664" cy="6858000"/>
          </a:xfrm>
          <a:prstGeom prst="rect">
            <a:avLst/>
          </a:prstGeom>
        </p:spPr>
      </p:pic>
      <p:pic>
        <p:nvPicPr>
          <p:cNvPr id="14" name="Image 13">
            <a:extLst>
              <a:ext uri="{FF2B5EF4-FFF2-40B4-BE49-F238E27FC236}">
                <a16:creationId xmlns:a16="http://schemas.microsoft.com/office/drawing/2014/main" id="{1FF2EB5A-BB58-6F5A-F364-3E8B642C0E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2320" y="1472867"/>
            <a:ext cx="6667500" cy="5324475"/>
          </a:xfrm>
          <a:prstGeom prst="rect">
            <a:avLst/>
          </a:prstGeom>
        </p:spPr>
      </p:pic>
    </p:spTree>
    <p:extLst>
      <p:ext uri="{BB962C8B-B14F-4D97-AF65-F5344CB8AC3E}">
        <p14:creationId xmlns:p14="http://schemas.microsoft.com/office/powerpoint/2010/main" val="271734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anim calcmode="lin" valueType="num">
                                      <p:cBhvr>
                                        <p:cTn id="44" dur="2000" fill="hold"/>
                                        <p:tgtEl>
                                          <p:spTgt spid="10"/>
                                        </p:tgtEl>
                                        <p:attrNameLst>
                                          <p:attrName>ppt_w</p:attrName>
                                        </p:attrNameLst>
                                      </p:cBhvr>
                                      <p:tavLst>
                                        <p:tav tm="0" fmla="#ppt_w*sin(2.5*pi*$)">
                                          <p:val>
                                            <p:fltVal val="0"/>
                                          </p:val>
                                        </p:tav>
                                        <p:tav tm="100000">
                                          <p:val>
                                            <p:fltVal val="1"/>
                                          </p:val>
                                        </p:tav>
                                      </p:tavLst>
                                    </p:anim>
                                    <p:anim calcmode="lin" valueType="num">
                                      <p:cBhvr>
                                        <p:cTn id="4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E981F-AD0C-F187-9E2F-39B48EF7BE01}"/>
              </a:ext>
            </a:extLst>
          </p:cNvPr>
          <p:cNvSpPr/>
          <p:nvPr/>
        </p:nvSpPr>
        <p:spPr>
          <a:xfrm>
            <a:off x="3275856" y="114777"/>
            <a:ext cx="3870803" cy="461665"/>
          </a:xfrm>
          <a:prstGeom prst="rect">
            <a:avLst/>
          </a:prstGeom>
        </p:spPr>
        <p:txBody>
          <a:bodyPr wrap="none">
            <a:spAutoFit/>
          </a:bodyPr>
          <a:lstStyle/>
          <a:p>
            <a:r>
              <a:rPr lang="fr-FR" sz="2400" b="1" dirty="0">
                <a:solidFill>
                  <a:srgbClr val="C00000"/>
                </a:solidFill>
                <a:latin typeface="Times New Roman"/>
                <a:ea typeface="Calibri"/>
              </a:rPr>
              <a:t>Le code de Nuremberg 1947</a:t>
            </a:r>
            <a:endParaRPr lang="fr-FR" sz="2400" dirty="0"/>
          </a:p>
        </p:txBody>
      </p:sp>
      <p:sp>
        <p:nvSpPr>
          <p:cNvPr id="4" name="Rectangle 3">
            <a:extLst>
              <a:ext uri="{FF2B5EF4-FFF2-40B4-BE49-F238E27FC236}">
                <a16:creationId xmlns:a16="http://schemas.microsoft.com/office/drawing/2014/main" id="{14D12801-73A9-6D56-EFE8-91F230B367C8}"/>
              </a:ext>
            </a:extLst>
          </p:cNvPr>
          <p:cNvSpPr/>
          <p:nvPr/>
        </p:nvSpPr>
        <p:spPr>
          <a:xfrm>
            <a:off x="467544" y="851355"/>
            <a:ext cx="7513132" cy="2120068"/>
          </a:xfrm>
          <a:prstGeom prst="rect">
            <a:avLst/>
          </a:prstGeom>
        </p:spPr>
        <p:txBody>
          <a:bodyPr wrap="square">
            <a:spAutoFit/>
          </a:bodyPr>
          <a:lstStyle/>
          <a:p>
            <a:pPr lvl="0" algn="just">
              <a:lnSpc>
                <a:spcPct val="150000"/>
              </a:lnSpc>
            </a:pPr>
            <a:r>
              <a:rPr lang="fr-FR" dirty="0">
                <a:latin typeface="Times New Roman"/>
                <a:ea typeface="Times New Roman"/>
              </a:rPr>
              <a:t>1. </a:t>
            </a:r>
            <a:r>
              <a:rPr lang="fr-FR" b="1" dirty="0">
                <a:latin typeface="Times New Roman"/>
                <a:ea typeface="Times New Roman"/>
              </a:rPr>
              <a:t>Le consentement volontaire du sujet humain est absolument essentiel</a:t>
            </a:r>
            <a:r>
              <a:rPr lang="fr-FR" dirty="0">
                <a:latin typeface="Times New Roman"/>
                <a:ea typeface="Times New Roman"/>
              </a:rPr>
              <a:t>. Cela veut dire que la personne intéressée doit jouir de capacité légale totale pour consentir : </a:t>
            </a:r>
            <a:r>
              <a:rPr lang="fr-FR" b="1" dirty="0">
                <a:latin typeface="Times New Roman"/>
                <a:ea typeface="Times New Roman"/>
              </a:rPr>
              <a:t>qu'elle doit être laissée libre de décider, sans intervention de quelque élément de force de fraude, de contrainte, de supercherie, de duperie ou d'autres formes de contraintes ou de coercition</a:t>
            </a:r>
            <a:endParaRPr lang="fr-FR" sz="1600" b="1" dirty="0">
              <a:effectLst/>
              <a:latin typeface="Times New Roman"/>
              <a:ea typeface="Times New Roman"/>
            </a:endParaRPr>
          </a:p>
        </p:txBody>
      </p:sp>
      <p:sp>
        <p:nvSpPr>
          <p:cNvPr id="5" name="Rectangle 4">
            <a:extLst>
              <a:ext uri="{FF2B5EF4-FFF2-40B4-BE49-F238E27FC236}">
                <a16:creationId xmlns:a16="http://schemas.microsoft.com/office/drawing/2014/main" id="{2A9C169F-8D1D-9CAD-BB20-B91DA428CCAE}"/>
              </a:ext>
            </a:extLst>
          </p:cNvPr>
          <p:cNvSpPr/>
          <p:nvPr/>
        </p:nvSpPr>
        <p:spPr>
          <a:xfrm>
            <a:off x="-6868" y="2852936"/>
            <a:ext cx="9043364" cy="2535566"/>
          </a:xfrm>
          <a:prstGeom prst="rect">
            <a:avLst/>
          </a:prstGeom>
        </p:spPr>
        <p:txBody>
          <a:bodyPr wrap="square">
            <a:spAutoFit/>
          </a:bodyPr>
          <a:lstStyle/>
          <a:p>
            <a:pPr marL="285750" lvl="0" indent="-285750" algn="just">
              <a:lnSpc>
                <a:spcPct val="150000"/>
              </a:lnSpc>
              <a:buFont typeface="Wingdings" panose="05000000000000000000" pitchFamily="2" charset="2"/>
              <a:buChar char="q"/>
            </a:pPr>
            <a:r>
              <a:rPr lang="fr-FR" dirty="0">
                <a:latin typeface="Times New Roman"/>
                <a:ea typeface="Times New Roman"/>
              </a:rPr>
              <a:t>  Il faut aussi qu'elle soit suffisamment renseignée, et connaisse toute la portée de l'expérience pratiquée sur elle, afin d'être capable de mesurer l'effet de sa décision. Avant que le sujet expérimental accepte, il faut donc le renseigner exactement sur la nature, la durée, et le but de l'expérience, ainsi que sur les méthodes et moyens employés, les dangers et les risques encourus; et les conséquences pour  sa santé ou sa personne, qui peuvent résulter de sa participation à cette expérience</a:t>
            </a:r>
            <a:endParaRPr lang="fr-FR" sz="1600" dirty="0">
              <a:effectLst/>
              <a:latin typeface="Times New Roman"/>
              <a:ea typeface="Times New Roman"/>
            </a:endParaRPr>
          </a:p>
        </p:txBody>
      </p:sp>
      <p:sp>
        <p:nvSpPr>
          <p:cNvPr id="7" name="Rectangle 6">
            <a:extLst>
              <a:ext uri="{FF2B5EF4-FFF2-40B4-BE49-F238E27FC236}">
                <a16:creationId xmlns:a16="http://schemas.microsoft.com/office/drawing/2014/main" id="{405AA301-342B-7D0F-CACE-8A00E567835E}"/>
              </a:ext>
            </a:extLst>
          </p:cNvPr>
          <p:cNvSpPr/>
          <p:nvPr/>
        </p:nvSpPr>
        <p:spPr>
          <a:xfrm>
            <a:off x="50317" y="5229200"/>
            <a:ext cx="9043365" cy="1709892"/>
          </a:xfrm>
          <a:prstGeom prst="rect">
            <a:avLst/>
          </a:prstGeom>
        </p:spPr>
        <p:txBody>
          <a:bodyPr wrap="square">
            <a:spAutoFit/>
          </a:bodyPr>
          <a:lstStyle/>
          <a:p>
            <a:pPr marL="285750" lvl="0" indent="-285750" algn="just">
              <a:lnSpc>
                <a:spcPct val="150000"/>
              </a:lnSpc>
              <a:buFont typeface="Wingdings" panose="05000000000000000000" pitchFamily="2" charset="2"/>
              <a:buChar char="q"/>
            </a:pPr>
            <a:r>
              <a:rPr lang="fr-FR" dirty="0">
                <a:latin typeface="Times New Roman"/>
                <a:ea typeface="Times New Roman"/>
              </a:rPr>
              <a:t> </a:t>
            </a:r>
            <a:r>
              <a:rPr lang="fr-FR" dirty="0">
                <a:latin typeface="Times New Roman" panose="02020603050405020304" pitchFamily="18" charset="0"/>
                <a:cs typeface="Times New Roman" panose="02020603050405020304" pitchFamily="18" charset="0"/>
              </a:rPr>
              <a:t>L'obligation et la responsabilité d'apprécier les conditions dans lesquelles le sujet donne son consentement incombent à la personne qui prend l'initiative et la direction de ces expériences ou qui y travaille. Cette obligation et cette responsabilité s'attachent à cette personne, qui ne peut les transmettre à nulle autre sans être poursuivie.</a:t>
            </a:r>
            <a:endParaRPr lang="fr-FR" sz="1600" dirty="0">
              <a:effectLst/>
              <a:latin typeface="Times New Roman" panose="02020603050405020304" pitchFamily="18" charset="0"/>
              <a:ea typeface="Times New Roman"/>
              <a:cs typeface="Times New Roman" panose="02020603050405020304" pitchFamily="18" charset="0"/>
            </a:endParaRPr>
          </a:p>
        </p:txBody>
      </p:sp>
      <p:pic>
        <p:nvPicPr>
          <p:cNvPr id="9" name="Image 8">
            <a:extLst>
              <a:ext uri="{FF2B5EF4-FFF2-40B4-BE49-F238E27FC236}">
                <a16:creationId xmlns:a16="http://schemas.microsoft.com/office/drawing/2014/main" id="{0C3EA7E3-5F90-77F1-703E-791ADEEBA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060" y="1162427"/>
            <a:ext cx="7812360" cy="5432032"/>
          </a:xfrm>
          <a:prstGeom prst="rect">
            <a:avLst/>
          </a:prstGeom>
        </p:spPr>
      </p:pic>
    </p:spTree>
    <p:extLst>
      <p:ext uri="{BB962C8B-B14F-4D97-AF65-F5344CB8AC3E}">
        <p14:creationId xmlns:p14="http://schemas.microsoft.com/office/powerpoint/2010/main" val="71340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9"/>
                                        </p:tgtEl>
                                      </p:cBhvr>
                                    </p:animEffect>
                                    <p:anim calcmode="lin" valueType="num">
                                      <p:cBhvr>
                                        <p:cTn id="19" dur="1000"/>
                                        <p:tgtEl>
                                          <p:spTgt spid="9"/>
                                        </p:tgtEl>
                                        <p:attrNameLst>
                                          <p:attrName>ppt_x</p:attrName>
                                        </p:attrNameLst>
                                      </p:cBhvr>
                                      <p:tavLst>
                                        <p:tav tm="0">
                                          <p:val>
                                            <p:strVal val="ppt_x"/>
                                          </p:val>
                                        </p:tav>
                                        <p:tav tm="100000">
                                          <p:val>
                                            <p:strVal val="ppt_x"/>
                                          </p:val>
                                        </p:tav>
                                      </p:tavLst>
                                    </p:anim>
                                    <p:anim calcmode="lin" valueType="num">
                                      <p:cBhvr>
                                        <p:cTn id="20" dur="1000"/>
                                        <p:tgtEl>
                                          <p:spTgt spid="9"/>
                                        </p:tgtEl>
                                        <p:attrNameLst>
                                          <p:attrName>ppt_y</p:attrName>
                                        </p:attrNameLst>
                                      </p:cBhvr>
                                      <p:tavLst>
                                        <p:tav tm="0">
                                          <p:val>
                                            <p:strVal val="ppt_y"/>
                                          </p:val>
                                        </p:tav>
                                        <p:tav tm="100000">
                                          <p:val>
                                            <p:strVal val="ppt_y+.1"/>
                                          </p:val>
                                        </p:tav>
                                      </p:tavLst>
                                    </p:anim>
                                    <p:set>
                                      <p:cBhvr>
                                        <p:cTn id="21" dur="1" fill="hold">
                                          <p:stCondLst>
                                            <p:cond delay="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E981F-AD0C-F187-9E2F-39B48EF7BE01}"/>
              </a:ext>
            </a:extLst>
          </p:cNvPr>
          <p:cNvSpPr/>
          <p:nvPr/>
        </p:nvSpPr>
        <p:spPr>
          <a:xfrm>
            <a:off x="-158301" y="429634"/>
            <a:ext cx="9532610" cy="461665"/>
          </a:xfrm>
          <a:prstGeom prst="rect">
            <a:avLst/>
          </a:prstGeom>
        </p:spPr>
        <p:txBody>
          <a:bodyPr wrap="none">
            <a:spAutoFit/>
          </a:bodyPr>
          <a:lstStyle/>
          <a:p>
            <a:r>
              <a:rPr lang="fr-FR" sz="2400" b="1" dirty="0">
                <a:solidFill>
                  <a:srgbClr val="C00000"/>
                </a:solidFill>
                <a:latin typeface="Times New Roman"/>
                <a:ea typeface="Calibri"/>
              </a:rPr>
              <a:t>1. Le consentement volontaire du sujet humain est absolument essentiel</a:t>
            </a:r>
            <a:endParaRPr lang="fr-FR" sz="2400" dirty="0"/>
          </a:p>
        </p:txBody>
      </p:sp>
      <p:sp>
        <p:nvSpPr>
          <p:cNvPr id="4" name="Rectangle 3">
            <a:extLst>
              <a:ext uri="{FF2B5EF4-FFF2-40B4-BE49-F238E27FC236}">
                <a16:creationId xmlns:a16="http://schemas.microsoft.com/office/drawing/2014/main" id="{14D12801-73A9-6D56-EFE8-91F230B367C8}"/>
              </a:ext>
            </a:extLst>
          </p:cNvPr>
          <p:cNvSpPr/>
          <p:nvPr/>
        </p:nvSpPr>
        <p:spPr>
          <a:xfrm>
            <a:off x="179512" y="1100443"/>
            <a:ext cx="8856984" cy="1704569"/>
          </a:xfrm>
          <a:prstGeom prst="rect">
            <a:avLst/>
          </a:prstGeom>
        </p:spPr>
        <p:txBody>
          <a:bodyPr wrap="square">
            <a:spAutoFit/>
          </a:bodyPr>
          <a:lstStyle/>
          <a:p>
            <a:pPr marL="342900" lvl="0" indent="-342900" algn="just">
              <a:lnSpc>
                <a:spcPct val="150000"/>
              </a:lnSpc>
              <a:buFont typeface="Symbol"/>
              <a:buChar char=""/>
            </a:pPr>
            <a:r>
              <a:rPr lang="fr-FR" dirty="0">
                <a:latin typeface="Times New Roman"/>
                <a:ea typeface="Times New Roman"/>
              </a:rPr>
              <a:t> Ce point exclut de la recherche les enfants et les majeurs incapables.</a:t>
            </a:r>
          </a:p>
          <a:p>
            <a:pPr marL="342900" lvl="0" indent="-342900" algn="just">
              <a:lnSpc>
                <a:spcPct val="150000"/>
              </a:lnSpc>
              <a:buFont typeface="Symbol"/>
              <a:buChar char=""/>
            </a:pPr>
            <a:r>
              <a:rPr lang="fr-FR" dirty="0">
                <a:latin typeface="Times New Roman"/>
                <a:ea typeface="Times New Roman"/>
              </a:rPr>
              <a:t> La deuxième partie de ce point a été rédigée pour condamner les médecins nazis qui reportaient leurs fautes sur les exécutants des recherches, disant qu’ils ne pouvaient être tenus pour responsable de ce qui avait été fait</a:t>
            </a:r>
            <a:endParaRPr lang="fr-FR" sz="1600" dirty="0">
              <a:effectLst/>
              <a:latin typeface="Times New Roman"/>
              <a:ea typeface="Times New Roman"/>
            </a:endParaRPr>
          </a:p>
        </p:txBody>
      </p:sp>
      <p:sp>
        <p:nvSpPr>
          <p:cNvPr id="5" name="Rectangle 4">
            <a:extLst>
              <a:ext uri="{FF2B5EF4-FFF2-40B4-BE49-F238E27FC236}">
                <a16:creationId xmlns:a16="http://schemas.microsoft.com/office/drawing/2014/main" id="{2A9C169F-8D1D-9CAD-BB20-B91DA428CCAE}"/>
              </a:ext>
            </a:extLst>
          </p:cNvPr>
          <p:cNvSpPr/>
          <p:nvPr/>
        </p:nvSpPr>
        <p:spPr>
          <a:xfrm>
            <a:off x="21656" y="2947205"/>
            <a:ext cx="9014839" cy="873572"/>
          </a:xfrm>
          <a:prstGeom prst="rect">
            <a:avLst/>
          </a:prstGeom>
        </p:spPr>
        <p:txBody>
          <a:bodyPr wrap="square">
            <a:spAutoFit/>
          </a:bodyPr>
          <a:lstStyle/>
          <a:p>
            <a:pPr lvl="0" algn="just">
              <a:lnSpc>
                <a:spcPct val="150000"/>
              </a:lnSpc>
            </a:pPr>
            <a:r>
              <a:rPr lang="fr-FR" b="1" dirty="0">
                <a:solidFill>
                  <a:srgbClr val="FF0000"/>
                </a:solidFill>
                <a:latin typeface="Times New Roman"/>
                <a:ea typeface="Times New Roman"/>
              </a:rPr>
              <a:t>2. L'expérience doit avoir des résultats pratiques pour le bien de la société impossibles à obtenir par d'autres moyens : elle ne doit pas être pratiquée au hasard et sans nécessité.</a:t>
            </a:r>
            <a:endParaRPr lang="fr-FR" sz="1600" b="1" dirty="0">
              <a:solidFill>
                <a:srgbClr val="FF0000"/>
              </a:solidFill>
              <a:effectLst/>
              <a:latin typeface="Times New Roman"/>
              <a:ea typeface="Times New Roman"/>
            </a:endParaRPr>
          </a:p>
        </p:txBody>
      </p:sp>
      <p:sp>
        <p:nvSpPr>
          <p:cNvPr id="6" name="Rectangle 5">
            <a:extLst>
              <a:ext uri="{FF2B5EF4-FFF2-40B4-BE49-F238E27FC236}">
                <a16:creationId xmlns:a16="http://schemas.microsoft.com/office/drawing/2014/main" id="{083AF316-61A9-CF12-308C-B0D600CDEAD1}"/>
              </a:ext>
            </a:extLst>
          </p:cNvPr>
          <p:cNvSpPr/>
          <p:nvPr/>
        </p:nvSpPr>
        <p:spPr>
          <a:xfrm>
            <a:off x="-23989" y="4052989"/>
            <a:ext cx="9212655" cy="1289071"/>
          </a:xfrm>
          <a:prstGeom prst="rect">
            <a:avLst/>
          </a:prstGeom>
        </p:spPr>
        <p:txBody>
          <a:bodyPr wrap="square">
            <a:spAutoFit/>
          </a:bodyPr>
          <a:lstStyle/>
          <a:p>
            <a:pPr lvl="0" algn="just">
              <a:lnSpc>
                <a:spcPct val="150000"/>
              </a:lnSpc>
            </a:pPr>
            <a:r>
              <a:rPr lang="fr-FR" b="1" dirty="0">
                <a:solidFill>
                  <a:srgbClr val="FF0000"/>
                </a:solidFill>
                <a:latin typeface="Times New Roman"/>
                <a:ea typeface="Times New Roman"/>
              </a:rPr>
              <a:t>3. </a:t>
            </a:r>
            <a:r>
              <a:rPr lang="fr-FR" dirty="0">
                <a:latin typeface="Times New Roman"/>
                <a:ea typeface="Times New Roman"/>
              </a:rPr>
              <a:t>Les fondements de l'expérience doivent résider dans les résultats d'expériences antérieures faites sur des animaux, et dans la connaissance de la genèse de la maladie ou des questions de l'étude, de façon à justifier par les résultats attendus l'exécution de l'expérience </a:t>
            </a:r>
            <a:endParaRPr lang="fr-FR" sz="1600" dirty="0">
              <a:effectLst/>
              <a:latin typeface="Times New Roman"/>
              <a:ea typeface="Times New Roman"/>
            </a:endParaRPr>
          </a:p>
        </p:txBody>
      </p:sp>
      <p:sp>
        <p:nvSpPr>
          <p:cNvPr id="7" name="Rectangle 6">
            <a:extLst>
              <a:ext uri="{FF2B5EF4-FFF2-40B4-BE49-F238E27FC236}">
                <a16:creationId xmlns:a16="http://schemas.microsoft.com/office/drawing/2014/main" id="{30DA260B-D141-CE82-64D6-FD72143A4E23}"/>
              </a:ext>
            </a:extLst>
          </p:cNvPr>
          <p:cNvSpPr/>
          <p:nvPr/>
        </p:nvSpPr>
        <p:spPr>
          <a:xfrm>
            <a:off x="-77253" y="5331798"/>
            <a:ext cx="9451562" cy="1289071"/>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fr-FR" b="1" dirty="0">
                <a:solidFill>
                  <a:srgbClr val="FF0000"/>
                </a:solidFill>
                <a:latin typeface="Times New Roman"/>
                <a:ea typeface="Times New Roman"/>
              </a:rPr>
              <a:t>C’est le principe de scientificité </a:t>
            </a:r>
            <a:r>
              <a:rPr lang="fr-FR" dirty="0">
                <a:latin typeface="Times New Roman"/>
                <a:ea typeface="Times New Roman"/>
              </a:rPr>
              <a:t>: le premier critère d’une recherche c’est d’avoir un intérêt </a:t>
            </a:r>
          </a:p>
          <a:p>
            <a:pPr lvl="0" algn="just">
              <a:lnSpc>
                <a:spcPct val="150000"/>
              </a:lnSpc>
            </a:pPr>
            <a:r>
              <a:rPr lang="fr-FR" dirty="0">
                <a:latin typeface="Times New Roman"/>
                <a:ea typeface="Times New Roman"/>
              </a:rPr>
              <a:t>scientifique et de reposer sur des hypothèses scientifiques solides. Une recherche non scientifique n’est pas éthique.</a:t>
            </a:r>
            <a:endParaRPr lang="fr-FR" sz="1600" dirty="0">
              <a:effectLst/>
              <a:latin typeface="Times New Roman"/>
              <a:ea typeface="Times New Roman"/>
            </a:endParaRPr>
          </a:p>
        </p:txBody>
      </p:sp>
      <p:pic>
        <p:nvPicPr>
          <p:cNvPr id="9" name="Image 8">
            <a:extLst>
              <a:ext uri="{FF2B5EF4-FFF2-40B4-BE49-F238E27FC236}">
                <a16:creationId xmlns:a16="http://schemas.microsoft.com/office/drawing/2014/main" id="{53449932-405A-FD26-BB10-C1623BF53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966" y="2276475"/>
            <a:ext cx="3952875" cy="4581525"/>
          </a:xfrm>
          <a:prstGeom prst="rect">
            <a:avLst/>
          </a:prstGeom>
        </p:spPr>
      </p:pic>
    </p:spTree>
    <p:extLst>
      <p:ext uri="{BB962C8B-B14F-4D97-AF65-F5344CB8AC3E}">
        <p14:creationId xmlns:p14="http://schemas.microsoft.com/office/powerpoint/2010/main" val="147982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9"/>
                                        </p:tgtEl>
                                        <p:attrNameLst>
                                          <p:attrName>ppt_x</p:attrName>
                                        </p:attrNameLst>
                                      </p:cBhvr>
                                      <p:tavLst>
                                        <p:tav tm="0">
                                          <p:val>
                                            <p:strVal val="ppt_x"/>
                                          </p:val>
                                        </p:tav>
                                        <p:tav tm="100000">
                                          <p:val>
                                            <p:strVal val="ppt_x"/>
                                          </p:val>
                                        </p:tav>
                                      </p:tavLst>
                                    </p:anim>
                                    <p:anim calcmode="lin" valueType="num">
                                      <p:cBhvr additive="base">
                                        <p:cTn id="26" dur="500"/>
                                        <p:tgtEl>
                                          <p:spTgt spid="9"/>
                                        </p:tgtEl>
                                        <p:attrNameLst>
                                          <p:attrName>ppt_y</p:attrName>
                                        </p:attrNameLst>
                                      </p:cBhvr>
                                      <p:tavLst>
                                        <p:tav tm="0">
                                          <p:val>
                                            <p:strVal val="ppt_y"/>
                                          </p:val>
                                        </p:tav>
                                        <p:tav tm="100000">
                                          <p:val>
                                            <p:strVal val="1+ppt_h/2"/>
                                          </p:val>
                                        </p:tav>
                                      </p:tavLst>
                                    </p:anim>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E981F-AD0C-F187-9E2F-39B48EF7BE01}"/>
              </a:ext>
            </a:extLst>
          </p:cNvPr>
          <p:cNvSpPr/>
          <p:nvPr/>
        </p:nvSpPr>
        <p:spPr>
          <a:xfrm>
            <a:off x="3203848" y="63108"/>
            <a:ext cx="3178306" cy="461665"/>
          </a:xfrm>
          <a:prstGeom prst="rect">
            <a:avLst/>
          </a:prstGeom>
        </p:spPr>
        <p:txBody>
          <a:bodyPr wrap="none">
            <a:spAutoFit/>
          </a:bodyPr>
          <a:lstStyle/>
          <a:p>
            <a:r>
              <a:rPr lang="fr-FR" sz="2400" b="1" dirty="0">
                <a:solidFill>
                  <a:srgbClr val="C00000"/>
                </a:solidFill>
                <a:latin typeface="Times New Roman"/>
                <a:ea typeface="Calibri"/>
              </a:rPr>
              <a:t>Le code de Nuremberg</a:t>
            </a:r>
            <a:endParaRPr lang="fr-FR" sz="2400" dirty="0"/>
          </a:p>
        </p:txBody>
      </p:sp>
      <p:sp>
        <p:nvSpPr>
          <p:cNvPr id="4" name="Rectangle 3">
            <a:extLst>
              <a:ext uri="{FF2B5EF4-FFF2-40B4-BE49-F238E27FC236}">
                <a16:creationId xmlns:a16="http://schemas.microsoft.com/office/drawing/2014/main" id="{14D12801-73A9-6D56-EFE8-91F230B367C8}"/>
              </a:ext>
            </a:extLst>
          </p:cNvPr>
          <p:cNvSpPr/>
          <p:nvPr/>
        </p:nvSpPr>
        <p:spPr>
          <a:xfrm>
            <a:off x="179512" y="777175"/>
            <a:ext cx="8712968" cy="873572"/>
          </a:xfrm>
          <a:prstGeom prst="rect">
            <a:avLst/>
          </a:prstGeom>
        </p:spPr>
        <p:txBody>
          <a:bodyPr wrap="square">
            <a:spAutoFit/>
          </a:bodyPr>
          <a:lstStyle/>
          <a:p>
            <a:pPr lvl="0" algn="just">
              <a:lnSpc>
                <a:spcPct val="150000"/>
              </a:lnSpc>
            </a:pPr>
            <a:r>
              <a:rPr lang="fr-FR" b="1" dirty="0">
                <a:solidFill>
                  <a:srgbClr val="FF0000"/>
                </a:solidFill>
                <a:latin typeface="Times New Roman"/>
                <a:ea typeface="Times New Roman"/>
              </a:rPr>
              <a:t> 4. </a:t>
            </a:r>
            <a:r>
              <a:rPr lang="fr-FR" dirty="0">
                <a:solidFill>
                  <a:srgbClr val="FF0000"/>
                </a:solidFill>
                <a:latin typeface="Times New Roman"/>
                <a:ea typeface="Times New Roman"/>
              </a:rPr>
              <a:t>L'expérience </a:t>
            </a:r>
            <a:r>
              <a:rPr lang="fr-FR" dirty="0">
                <a:latin typeface="Times New Roman"/>
                <a:ea typeface="Times New Roman"/>
              </a:rPr>
              <a:t>doit être pratiquée de façon à </a:t>
            </a:r>
            <a:r>
              <a:rPr lang="fr-FR" b="1" dirty="0">
                <a:latin typeface="Times New Roman"/>
                <a:ea typeface="Times New Roman"/>
              </a:rPr>
              <a:t>éviter toute souffrance et tout dommage physique et mental, non nécessaires.</a:t>
            </a:r>
          </a:p>
        </p:txBody>
      </p:sp>
      <p:sp>
        <p:nvSpPr>
          <p:cNvPr id="5" name="Rectangle 4">
            <a:extLst>
              <a:ext uri="{FF2B5EF4-FFF2-40B4-BE49-F238E27FC236}">
                <a16:creationId xmlns:a16="http://schemas.microsoft.com/office/drawing/2014/main" id="{2A9C169F-8D1D-9CAD-BB20-B91DA428CCAE}"/>
              </a:ext>
            </a:extLst>
          </p:cNvPr>
          <p:cNvSpPr/>
          <p:nvPr/>
        </p:nvSpPr>
        <p:spPr>
          <a:xfrm>
            <a:off x="9809" y="6056533"/>
            <a:ext cx="8971090" cy="873572"/>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fr-FR" dirty="0">
                <a:latin typeface="Times New Roman"/>
                <a:ea typeface="Times New Roman"/>
              </a:rPr>
              <a:t>Ce point a été rédigé pour condamner les avocats et médecins qui se justifiaient en accusant </a:t>
            </a:r>
          </a:p>
          <a:p>
            <a:pPr lvl="0" algn="just">
              <a:lnSpc>
                <a:spcPct val="150000"/>
              </a:lnSpc>
            </a:pPr>
            <a:r>
              <a:rPr lang="fr-FR" dirty="0">
                <a:latin typeface="Times New Roman"/>
                <a:ea typeface="Times New Roman"/>
              </a:rPr>
              <a:t>les exécutants de ne pas être des personnes assez qualifiées pour la recherche</a:t>
            </a:r>
            <a:endParaRPr lang="fr-FR" sz="1600" dirty="0">
              <a:effectLst/>
              <a:latin typeface="Times New Roman"/>
              <a:ea typeface="Times New Roman"/>
            </a:endParaRPr>
          </a:p>
        </p:txBody>
      </p:sp>
      <p:sp>
        <p:nvSpPr>
          <p:cNvPr id="6" name="Rectangle 5">
            <a:extLst>
              <a:ext uri="{FF2B5EF4-FFF2-40B4-BE49-F238E27FC236}">
                <a16:creationId xmlns:a16="http://schemas.microsoft.com/office/drawing/2014/main" id="{083AF316-61A9-CF12-308C-B0D600CDEAD1}"/>
              </a:ext>
            </a:extLst>
          </p:cNvPr>
          <p:cNvSpPr/>
          <p:nvPr/>
        </p:nvSpPr>
        <p:spPr>
          <a:xfrm>
            <a:off x="12382" y="4775710"/>
            <a:ext cx="8971090" cy="1289071"/>
          </a:xfrm>
          <a:prstGeom prst="rect">
            <a:avLst/>
          </a:prstGeom>
        </p:spPr>
        <p:txBody>
          <a:bodyPr wrap="square">
            <a:spAutoFit/>
          </a:bodyPr>
          <a:lstStyle/>
          <a:p>
            <a:pPr lvl="0" algn="just">
              <a:lnSpc>
                <a:spcPct val="150000"/>
              </a:lnSpc>
            </a:pPr>
            <a:r>
              <a:rPr lang="fr-FR" b="1" dirty="0">
                <a:solidFill>
                  <a:srgbClr val="FF0000"/>
                </a:solidFill>
                <a:latin typeface="Times New Roman"/>
                <a:ea typeface="Times New Roman"/>
              </a:rPr>
              <a:t>8</a:t>
            </a:r>
            <a:r>
              <a:rPr lang="fr-FR" dirty="0">
                <a:latin typeface="Times New Roman"/>
                <a:ea typeface="Times New Roman"/>
              </a:rPr>
              <a:t>. </a:t>
            </a:r>
            <a:r>
              <a:rPr lang="fr-FR" b="1" dirty="0">
                <a:latin typeface="Times New Roman"/>
                <a:ea typeface="Times New Roman"/>
              </a:rPr>
              <a:t>Les expériences ne doivent être pratiquées que par des personnes qualifiées</a:t>
            </a:r>
            <a:r>
              <a:rPr lang="fr-FR" dirty="0">
                <a:latin typeface="Times New Roman"/>
                <a:ea typeface="Times New Roman"/>
              </a:rPr>
              <a:t>. La plus grande aptitude et une extrême attention sont exigées tout au long de l'expérience, de tous ceux qui la dirigent ou y participent.</a:t>
            </a:r>
            <a:endParaRPr lang="fr-FR" sz="1600" dirty="0">
              <a:effectLst/>
              <a:latin typeface="Times New Roman"/>
              <a:ea typeface="Times New Roman"/>
            </a:endParaRPr>
          </a:p>
        </p:txBody>
      </p:sp>
      <p:sp>
        <p:nvSpPr>
          <p:cNvPr id="7" name="Rectangle 6">
            <a:extLst>
              <a:ext uri="{FF2B5EF4-FFF2-40B4-BE49-F238E27FC236}">
                <a16:creationId xmlns:a16="http://schemas.microsoft.com/office/drawing/2014/main" id="{7EC3A54D-7EEE-67CC-F737-A8CEED4E53D6}"/>
              </a:ext>
            </a:extLst>
          </p:cNvPr>
          <p:cNvSpPr/>
          <p:nvPr/>
        </p:nvSpPr>
        <p:spPr>
          <a:xfrm>
            <a:off x="179512" y="1823919"/>
            <a:ext cx="8640960" cy="1289071"/>
          </a:xfrm>
          <a:prstGeom prst="rect">
            <a:avLst/>
          </a:prstGeom>
        </p:spPr>
        <p:txBody>
          <a:bodyPr wrap="square">
            <a:spAutoFit/>
          </a:bodyPr>
          <a:lstStyle/>
          <a:p>
            <a:pPr lvl="0" algn="just">
              <a:lnSpc>
                <a:spcPct val="150000"/>
              </a:lnSpc>
            </a:pPr>
            <a:r>
              <a:rPr lang="fr-FR" b="1" dirty="0">
                <a:solidFill>
                  <a:srgbClr val="FF0000"/>
                </a:solidFill>
                <a:latin typeface="Times New Roman"/>
                <a:ea typeface="Times New Roman"/>
              </a:rPr>
              <a:t>5. </a:t>
            </a:r>
            <a:r>
              <a:rPr lang="fr-FR" dirty="0">
                <a:latin typeface="Times New Roman"/>
                <a:ea typeface="Times New Roman"/>
              </a:rPr>
              <a:t>L'expérience </a:t>
            </a:r>
            <a:r>
              <a:rPr lang="fr-FR" b="1" dirty="0">
                <a:latin typeface="Times New Roman"/>
                <a:ea typeface="Times New Roman"/>
              </a:rPr>
              <a:t>ne doit pas être tentée </a:t>
            </a:r>
            <a:r>
              <a:rPr lang="fr-FR" dirty="0">
                <a:latin typeface="Times New Roman"/>
                <a:ea typeface="Times New Roman"/>
              </a:rPr>
              <a:t>lorsqu'il y a une raison a </a:t>
            </a:r>
            <a:r>
              <a:rPr lang="fr-FR" b="1" dirty="0">
                <a:latin typeface="Times New Roman"/>
                <a:ea typeface="Times New Roman"/>
              </a:rPr>
              <a:t>priori de croire qu'elle </a:t>
            </a:r>
          </a:p>
          <a:p>
            <a:pPr lvl="0" algn="just">
              <a:lnSpc>
                <a:spcPct val="150000"/>
              </a:lnSpc>
            </a:pPr>
            <a:r>
              <a:rPr lang="fr-FR" b="1" dirty="0">
                <a:latin typeface="Times New Roman"/>
                <a:ea typeface="Times New Roman"/>
              </a:rPr>
              <a:t>entraînera la mort ou l'invalidité du sujet</a:t>
            </a:r>
            <a:r>
              <a:rPr lang="fr-FR" dirty="0">
                <a:latin typeface="Times New Roman"/>
                <a:ea typeface="Times New Roman"/>
              </a:rPr>
              <a:t>, à l'exception des cas où les médecins qui font les recherches servent eux-mêmes de sujets à l'expérience.</a:t>
            </a:r>
            <a:endParaRPr lang="fr-FR" b="1" dirty="0">
              <a:latin typeface="Times New Roman"/>
              <a:ea typeface="Times New Roman"/>
            </a:endParaRPr>
          </a:p>
        </p:txBody>
      </p:sp>
      <p:sp>
        <p:nvSpPr>
          <p:cNvPr id="8" name="Rectangle 7">
            <a:extLst>
              <a:ext uri="{FF2B5EF4-FFF2-40B4-BE49-F238E27FC236}">
                <a16:creationId xmlns:a16="http://schemas.microsoft.com/office/drawing/2014/main" id="{6EE981BA-BF36-8041-3FEC-630914F5AD0F}"/>
              </a:ext>
            </a:extLst>
          </p:cNvPr>
          <p:cNvSpPr/>
          <p:nvPr/>
        </p:nvSpPr>
        <p:spPr>
          <a:xfrm>
            <a:off x="179512" y="3112990"/>
            <a:ext cx="8640960" cy="873572"/>
          </a:xfrm>
          <a:prstGeom prst="rect">
            <a:avLst/>
          </a:prstGeom>
        </p:spPr>
        <p:txBody>
          <a:bodyPr wrap="square">
            <a:spAutoFit/>
          </a:bodyPr>
          <a:lstStyle/>
          <a:p>
            <a:pPr lvl="0" algn="just">
              <a:lnSpc>
                <a:spcPct val="150000"/>
              </a:lnSpc>
            </a:pPr>
            <a:r>
              <a:rPr lang="fr-FR" b="1" dirty="0">
                <a:solidFill>
                  <a:srgbClr val="FF0000"/>
                </a:solidFill>
                <a:latin typeface="Times New Roman"/>
                <a:ea typeface="Times New Roman"/>
              </a:rPr>
              <a:t>6. </a:t>
            </a:r>
            <a:r>
              <a:rPr lang="fr-FR" dirty="0">
                <a:latin typeface="Times New Roman"/>
                <a:ea typeface="Times New Roman"/>
              </a:rPr>
              <a:t>Les risques encourus ne devront jamais excéder l'importance humanitaire du problème que doit résoudre l'expérience envisagée.</a:t>
            </a:r>
          </a:p>
        </p:txBody>
      </p:sp>
      <p:sp>
        <p:nvSpPr>
          <p:cNvPr id="9" name="Rectangle 8">
            <a:extLst>
              <a:ext uri="{FF2B5EF4-FFF2-40B4-BE49-F238E27FC236}">
                <a16:creationId xmlns:a16="http://schemas.microsoft.com/office/drawing/2014/main" id="{9204D166-696A-6B42-266F-4888C26526A0}"/>
              </a:ext>
            </a:extLst>
          </p:cNvPr>
          <p:cNvSpPr/>
          <p:nvPr/>
        </p:nvSpPr>
        <p:spPr>
          <a:xfrm>
            <a:off x="160528" y="4001978"/>
            <a:ext cx="8640960" cy="873572"/>
          </a:xfrm>
          <a:prstGeom prst="rect">
            <a:avLst/>
          </a:prstGeom>
        </p:spPr>
        <p:txBody>
          <a:bodyPr wrap="square">
            <a:spAutoFit/>
          </a:bodyPr>
          <a:lstStyle/>
          <a:p>
            <a:pPr lvl="0" algn="just">
              <a:lnSpc>
                <a:spcPct val="150000"/>
              </a:lnSpc>
            </a:pPr>
            <a:r>
              <a:rPr lang="fr-FR" b="1" dirty="0">
                <a:solidFill>
                  <a:srgbClr val="FF0000"/>
                </a:solidFill>
                <a:latin typeface="Times New Roman"/>
                <a:ea typeface="Times New Roman"/>
              </a:rPr>
              <a:t>7. </a:t>
            </a:r>
            <a:r>
              <a:rPr lang="fr-FR" dirty="0">
                <a:latin typeface="Times New Roman"/>
                <a:ea typeface="Times New Roman"/>
              </a:rPr>
              <a:t>On doit faire en sorte d'écarter du sujet expérimental toute éventualité, si mince soit-elle, </a:t>
            </a:r>
          </a:p>
          <a:p>
            <a:pPr lvl="0" algn="just">
              <a:lnSpc>
                <a:spcPct val="150000"/>
              </a:lnSpc>
            </a:pPr>
            <a:r>
              <a:rPr lang="fr-FR" dirty="0">
                <a:latin typeface="Times New Roman"/>
                <a:ea typeface="Times New Roman"/>
              </a:rPr>
              <a:t>susceptible de provoquer des blessures, l'invalidité ou la mort.</a:t>
            </a:r>
          </a:p>
        </p:txBody>
      </p:sp>
      <p:pic>
        <p:nvPicPr>
          <p:cNvPr id="11" name="Image 10">
            <a:extLst>
              <a:ext uri="{FF2B5EF4-FFF2-40B4-BE49-F238E27FC236}">
                <a16:creationId xmlns:a16="http://schemas.microsoft.com/office/drawing/2014/main" id="{B5160FC7-EB15-FF13-F309-76D6433BF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28380"/>
            <a:ext cx="5365325" cy="4284595"/>
          </a:xfrm>
          <a:prstGeom prst="rect">
            <a:avLst/>
          </a:prstGeom>
        </p:spPr>
      </p:pic>
    </p:spTree>
    <p:extLst>
      <p:ext uri="{BB962C8B-B14F-4D97-AF65-F5344CB8AC3E}">
        <p14:creationId xmlns:p14="http://schemas.microsoft.com/office/powerpoint/2010/main" val="20990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0-#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0-#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E981F-AD0C-F187-9E2F-39B48EF7BE01}"/>
              </a:ext>
            </a:extLst>
          </p:cNvPr>
          <p:cNvSpPr/>
          <p:nvPr/>
        </p:nvSpPr>
        <p:spPr>
          <a:xfrm>
            <a:off x="3203848" y="63108"/>
            <a:ext cx="4075988" cy="461665"/>
          </a:xfrm>
          <a:prstGeom prst="rect">
            <a:avLst/>
          </a:prstGeom>
        </p:spPr>
        <p:txBody>
          <a:bodyPr wrap="none">
            <a:spAutoFit/>
          </a:bodyPr>
          <a:lstStyle/>
          <a:p>
            <a:r>
              <a:rPr lang="fr-FR" sz="2400" b="1" dirty="0">
                <a:solidFill>
                  <a:srgbClr val="C00000"/>
                </a:solidFill>
                <a:latin typeface="Times New Roman"/>
                <a:ea typeface="Calibri"/>
              </a:rPr>
              <a:t>Le code de Nuremberg (1947)</a:t>
            </a:r>
            <a:endParaRPr lang="fr-FR" sz="2400" dirty="0"/>
          </a:p>
        </p:txBody>
      </p:sp>
      <p:sp>
        <p:nvSpPr>
          <p:cNvPr id="4" name="Rectangle 3">
            <a:extLst>
              <a:ext uri="{FF2B5EF4-FFF2-40B4-BE49-F238E27FC236}">
                <a16:creationId xmlns:a16="http://schemas.microsoft.com/office/drawing/2014/main" id="{14D12801-73A9-6D56-EFE8-91F230B367C8}"/>
              </a:ext>
            </a:extLst>
          </p:cNvPr>
          <p:cNvSpPr/>
          <p:nvPr/>
        </p:nvSpPr>
        <p:spPr>
          <a:xfrm>
            <a:off x="9809" y="507092"/>
            <a:ext cx="9005710" cy="1555041"/>
          </a:xfrm>
          <a:prstGeom prst="rect">
            <a:avLst/>
          </a:prstGeom>
        </p:spPr>
        <p:txBody>
          <a:bodyPr wrap="square">
            <a:spAutoFit/>
          </a:bodyPr>
          <a:lstStyle/>
          <a:p>
            <a:pPr lvl="0" algn="just">
              <a:lnSpc>
                <a:spcPct val="150000"/>
              </a:lnSpc>
            </a:pPr>
            <a:r>
              <a:rPr lang="fr-FR" b="1" dirty="0">
                <a:solidFill>
                  <a:srgbClr val="FF0000"/>
                </a:solidFill>
                <a:latin typeface="Times New Roman"/>
                <a:ea typeface="Times New Roman"/>
              </a:rPr>
              <a:t> </a:t>
            </a:r>
            <a:r>
              <a:rPr lang="fr-FR" sz="2200" b="1" dirty="0">
                <a:solidFill>
                  <a:srgbClr val="FF0000"/>
                </a:solidFill>
                <a:latin typeface="Times New Roman"/>
                <a:ea typeface="Times New Roman"/>
              </a:rPr>
              <a:t>9. Le sujet humain doit être libre, pendant l'expérience, de faire interrompre l'expérience</a:t>
            </a:r>
            <a:r>
              <a:rPr lang="fr-FR" sz="2200" b="1" dirty="0">
                <a:latin typeface="Times New Roman"/>
                <a:ea typeface="Times New Roman"/>
              </a:rPr>
              <a:t>, </a:t>
            </a:r>
            <a:r>
              <a:rPr lang="fr-FR" sz="2200" dirty="0">
                <a:latin typeface="Times New Roman"/>
                <a:ea typeface="Times New Roman"/>
              </a:rPr>
              <a:t>s'il estime avoir atteint le seuil de résistance, mentale ou physique, au-delà duquel il ne peut aller</a:t>
            </a:r>
            <a:r>
              <a:rPr lang="fr-FR" sz="2200" b="1" dirty="0">
                <a:latin typeface="Times New Roman"/>
                <a:ea typeface="Times New Roman"/>
              </a:rPr>
              <a:t>.  </a:t>
            </a:r>
          </a:p>
        </p:txBody>
      </p:sp>
      <p:sp>
        <p:nvSpPr>
          <p:cNvPr id="5" name="Rectangle 4">
            <a:extLst>
              <a:ext uri="{FF2B5EF4-FFF2-40B4-BE49-F238E27FC236}">
                <a16:creationId xmlns:a16="http://schemas.microsoft.com/office/drawing/2014/main" id="{2A9C169F-8D1D-9CAD-BB20-B91DA428CCAE}"/>
              </a:ext>
            </a:extLst>
          </p:cNvPr>
          <p:cNvSpPr/>
          <p:nvPr/>
        </p:nvSpPr>
        <p:spPr>
          <a:xfrm>
            <a:off x="172910" y="4484567"/>
            <a:ext cx="8971090" cy="1133965"/>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fr-FR" sz="2400" b="1" dirty="0">
                <a:latin typeface="Times New Roman"/>
                <a:ea typeface="Times New Roman"/>
              </a:rPr>
              <a:t>C’est l’infraction à la règle qui a permis l’inscription dans le droit des principes sur la recherche humaine.</a:t>
            </a:r>
            <a:endParaRPr lang="fr-FR" sz="2400" b="1" dirty="0">
              <a:effectLst/>
              <a:latin typeface="Times New Roman"/>
              <a:ea typeface="Times New Roman"/>
            </a:endParaRPr>
          </a:p>
        </p:txBody>
      </p:sp>
      <p:pic>
        <p:nvPicPr>
          <p:cNvPr id="11" name="Image 10">
            <a:extLst>
              <a:ext uri="{FF2B5EF4-FFF2-40B4-BE49-F238E27FC236}">
                <a16:creationId xmlns:a16="http://schemas.microsoft.com/office/drawing/2014/main" id="{B5160FC7-EB15-FF13-F309-76D6433BF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642" y="3429000"/>
            <a:ext cx="4184877" cy="3341923"/>
          </a:xfrm>
          <a:prstGeom prst="rect">
            <a:avLst/>
          </a:prstGeom>
        </p:spPr>
      </p:pic>
      <p:sp>
        <p:nvSpPr>
          <p:cNvPr id="12" name="Rectangle 11">
            <a:extLst>
              <a:ext uri="{FF2B5EF4-FFF2-40B4-BE49-F238E27FC236}">
                <a16:creationId xmlns:a16="http://schemas.microsoft.com/office/drawing/2014/main" id="{75428E84-EB90-FBAD-10CE-DD0FAD187744}"/>
              </a:ext>
            </a:extLst>
          </p:cNvPr>
          <p:cNvSpPr/>
          <p:nvPr/>
        </p:nvSpPr>
        <p:spPr>
          <a:xfrm>
            <a:off x="-54186" y="2204864"/>
            <a:ext cx="9005710" cy="1555041"/>
          </a:xfrm>
          <a:prstGeom prst="rect">
            <a:avLst/>
          </a:prstGeom>
        </p:spPr>
        <p:txBody>
          <a:bodyPr wrap="square">
            <a:spAutoFit/>
          </a:bodyPr>
          <a:lstStyle/>
          <a:p>
            <a:pPr lvl="0" algn="just">
              <a:lnSpc>
                <a:spcPct val="150000"/>
              </a:lnSpc>
            </a:pPr>
            <a:r>
              <a:rPr lang="fr-FR" b="1" dirty="0">
                <a:solidFill>
                  <a:srgbClr val="FF0000"/>
                </a:solidFill>
                <a:latin typeface="Times New Roman"/>
                <a:ea typeface="Times New Roman"/>
              </a:rPr>
              <a:t> </a:t>
            </a:r>
            <a:r>
              <a:rPr lang="fr-FR" sz="2200" b="1" dirty="0">
                <a:solidFill>
                  <a:srgbClr val="FF0000"/>
                </a:solidFill>
                <a:latin typeface="Times New Roman"/>
                <a:ea typeface="Times New Roman"/>
              </a:rPr>
              <a:t>10. </a:t>
            </a:r>
            <a:r>
              <a:rPr lang="fr-FR" sz="2200" dirty="0">
                <a:latin typeface="Times New Roman"/>
                <a:ea typeface="Times New Roman"/>
              </a:rPr>
              <a:t>Le scientifique chargé de l'expérience doit être prêt à l'interrompre à tout moment, s'il a une raison de croire que sa continuation pourrait entraîner des blessures, l'invalidité ou la mort pour le sujet expérimental</a:t>
            </a:r>
            <a:r>
              <a:rPr lang="fr-FR" sz="2200" b="1" dirty="0">
                <a:solidFill>
                  <a:srgbClr val="FF0000"/>
                </a:solidFill>
                <a:latin typeface="Times New Roman"/>
                <a:ea typeface="Times New Roman"/>
              </a:rPr>
              <a:t>.</a:t>
            </a:r>
            <a:endParaRPr lang="fr-FR" sz="2200" b="1" dirty="0">
              <a:latin typeface="Times New Roman"/>
              <a:ea typeface="Times New Roman"/>
            </a:endParaRPr>
          </a:p>
        </p:txBody>
      </p:sp>
    </p:spTree>
    <p:extLst>
      <p:ext uri="{BB962C8B-B14F-4D97-AF65-F5344CB8AC3E}">
        <p14:creationId xmlns:p14="http://schemas.microsoft.com/office/powerpoint/2010/main" val="135751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par>
                                <p:cTn id="33" presetID="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890180"/>
            <a:ext cx="3589445" cy="920252"/>
          </a:xfrm>
          <a:prstGeom prst="rect">
            <a:avLst/>
          </a:prstGeom>
        </p:spPr>
        <p:txBody>
          <a:bodyPr wrap="none">
            <a:spAutoFit/>
          </a:bodyPr>
          <a:lstStyle/>
          <a:p>
            <a:pPr lvl="0" algn="ctr">
              <a:lnSpc>
                <a:spcPct val="150000"/>
              </a:lnSpc>
              <a:spcAft>
                <a:spcPts val="1000"/>
              </a:spcAft>
            </a:pPr>
            <a:r>
              <a:rPr lang="fr-FR" sz="4000" b="1" i="1" dirty="0">
                <a:ea typeface="Calibri"/>
                <a:cs typeface="Arial"/>
              </a:rPr>
              <a:t>1) Années 60-70</a:t>
            </a:r>
          </a:p>
        </p:txBody>
      </p:sp>
      <p:sp>
        <p:nvSpPr>
          <p:cNvPr id="5" name="Rectangle 4"/>
          <p:cNvSpPr/>
          <p:nvPr/>
        </p:nvSpPr>
        <p:spPr>
          <a:xfrm>
            <a:off x="72736" y="1810432"/>
            <a:ext cx="9184348" cy="1047210"/>
          </a:xfrm>
          <a:prstGeom prst="rect">
            <a:avLst/>
          </a:prstGeom>
        </p:spPr>
        <p:txBody>
          <a:bodyPr wrap="square">
            <a:spAutoFit/>
          </a:bodyPr>
          <a:lstStyle/>
          <a:p>
            <a:pPr lvl="0">
              <a:lnSpc>
                <a:spcPct val="150000"/>
              </a:lnSpc>
            </a:pPr>
            <a:r>
              <a:rPr lang="fr-FR" sz="2200" dirty="0">
                <a:latin typeface="Times New Roman" panose="02020603050405020304" pitchFamily="18" charset="0"/>
                <a:cs typeface="Times New Roman" panose="02020603050405020304" pitchFamily="18" charset="0"/>
              </a:rPr>
              <a:t>Durant ces années, la bioéthique se développe en réponse à de grands scandales qui choc la société américaine.</a:t>
            </a:r>
            <a:endParaRPr lang="fr-FR" sz="2200" b="1" dirty="0">
              <a:latin typeface="Times New Roman" panose="02020603050405020304" pitchFamily="18" charset="0"/>
              <a:ea typeface="Calibri"/>
              <a:cs typeface="Times New Roman" panose="02020603050405020304" pitchFamily="18" charset="0"/>
            </a:endParaRPr>
          </a:p>
        </p:txBody>
      </p:sp>
      <p:sp>
        <p:nvSpPr>
          <p:cNvPr id="2" name="ZoneTexte 1">
            <a:extLst>
              <a:ext uri="{FF2B5EF4-FFF2-40B4-BE49-F238E27FC236}">
                <a16:creationId xmlns:a16="http://schemas.microsoft.com/office/drawing/2014/main" id="{487F9B3E-21FF-5EC7-C4A5-CE48573CBB2B}"/>
              </a:ext>
            </a:extLst>
          </p:cNvPr>
          <p:cNvSpPr txBox="1"/>
          <p:nvPr/>
        </p:nvSpPr>
        <p:spPr>
          <a:xfrm>
            <a:off x="755576" y="239866"/>
            <a:ext cx="6030416" cy="646331"/>
          </a:xfrm>
          <a:prstGeom prst="rect">
            <a:avLst/>
          </a:prstGeom>
          <a:noFill/>
        </p:spPr>
        <p:txBody>
          <a:bodyPr wrap="square">
            <a:spAutoFit/>
          </a:bodyPr>
          <a:lstStyle/>
          <a:p>
            <a:r>
              <a:rPr lang="fr-FR" sz="3600" b="1" dirty="0">
                <a:solidFill>
                  <a:srgbClr val="FF0000"/>
                </a:solidFill>
              </a:rPr>
              <a:t>Origine de la bioéthique </a:t>
            </a:r>
            <a:endParaRPr lang="fr-DZ" sz="3600" b="1" dirty="0">
              <a:solidFill>
                <a:srgbClr val="FF0000"/>
              </a:solidFill>
            </a:endParaRPr>
          </a:p>
        </p:txBody>
      </p:sp>
      <p:sp>
        <p:nvSpPr>
          <p:cNvPr id="3" name="Rectangle 2">
            <a:extLst>
              <a:ext uri="{FF2B5EF4-FFF2-40B4-BE49-F238E27FC236}">
                <a16:creationId xmlns:a16="http://schemas.microsoft.com/office/drawing/2014/main" id="{F308519E-44CA-81D0-FAD2-7E9F32FBFE05}"/>
              </a:ext>
            </a:extLst>
          </p:cNvPr>
          <p:cNvSpPr/>
          <p:nvPr/>
        </p:nvSpPr>
        <p:spPr>
          <a:xfrm>
            <a:off x="0" y="2892457"/>
            <a:ext cx="9144000" cy="1555041"/>
          </a:xfrm>
          <a:prstGeom prst="rect">
            <a:avLst/>
          </a:prstGeom>
        </p:spPr>
        <p:txBody>
          <a:bodyPr wrap="square">
            <a:spAutoFit/>
          </a:bodyPr>
          <a:lstStyle/>
          <a:p>
            <a:pPr lvl="0">
              <a:lnSpc>
                <a:spcPct val="150000"/>
              </a:lnSpc>
            </a:pPr>
            <a:r>
              <a:rPr lang="fr-FR" sz="2200" b="1" dirty="0">
                <a:latin typeface="Times New Roman" panose="02020603050405020304" pitchFamily="18" charset="0"/>
                <a:cs typeface="Times New Roman" panose="02020603050405020304" pitchFamily="18" charset="0"/>
              </a:rPr>
              <a:t>1964</a:t>
            </a:r>
            <a:r>
              <a:rPr lang="fr-FR" sz="2200" dirty="0">
                <a:latin typeface="Times New Roman" panose="02020603050405020304" pitchFamily="18" charset="0"/>
                <a:cs typeface="Times New Roman" panose="02020603050405020304" pitchFamily="18" charset="0"/>
              </a:rPr>
              <a:t> : on pratique dans un hôpital de Brooklyn des injections de cellules cancéreuses sur des vieillards affaiblis dans le but d’étudier le mécanisme de rejet des cellules étrangères.</a:t>
            </a:r>
            <a:endParaRPr lang="fr-FR" sz="2200" b="1" dirty="0">
              <a:latin typeface="Times New Roman" panose="02020603050405020304" pitchFamily="18" charset="0"/>
              <a:ea typeface="Calibri"/>
              <a:cs typeface="Times New Roman" panose="02020603050405020304" pitchFamily="18" charset="0"/>
            </a:endParaRPr>
          </a:p>
        </p:txBody>
      </p:sp>
      <p:pic>
        <p:nvPicPr>
          <p:cNvPr id="7" name="Image 6">
            <a:extLst>
              <a:ext uri="{FF2B5EF4-FFF2-40B4-BE49-F238E27FC236}">
                <a16:creationId xmlns:a16="http://schemas.microsoft.com/office/drawing/2014/main" id="{05194F12-FEFF-756C-589A-D8F0D47DE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385" y="1785846"/>
            <a:ext cx="5274039" cy="2960996"/>
          </a:xfrm>
          <a:prstGeom prst="rect">
            <a:avLst/>
          </a:prstGeom>
        </p:spPr>
      </p:pic>
      <p:sp>
        <p:nvSpPr>
          <p:cNvPr id="8" name="Rectangle 7">
            <a:extLst>
              <a:ext uri="{FF2B5EF4-FFF2-40B4-BE49-F238E27FC236}">
                <a16:creationId xmlns:a16="http://schemas.microsoft.com/office/drawing/2014/main" id="{3B1C35C8-1297-78A5-6B0D-8CC3C3D13E8E}"/>
              </a:ext>
            </a:extLst>
          </p:cNvPr>
          <p:cNvSpPr/>
          <p:nvPr/>
        </p:nvSpPr>
        <p:spPr>
          <a:xfrm>
            <a:off x="0" y="4491441"/>
            <a:ext cx="9144000" cy="1695144"/>
          </a:xfrm>
          <a:prstGeom prst="rect">
            <a:avLst/>
          </a:prstGeom>
        </p:spPr>
        <p:txBody>
          <a:bodyPr wrap="square">
            <a:spAutoFit/>
          </a:bodyPr>
          <a:lstStyle/>
          <a:p>
            <a:pPr lvl="0">
              <a:lnSpc>
                <a:spcPct val="150000"/>
              </a:lnSpc>
            </a:pPr>
            <a:r>
              <a:rPr lang="fr-FR" sz="2400" b="1" dirty="0">
                <a:latin typeface="Times New Roman" panose="02020603050405020304" pitchFamily="18" charset="0"/>
                <a:cs typeface="Times New Roman" panose="02020603050405020304" pitchFamily="18" charset="0"/>
              </a:rPr>
              <a:t>Entre 1950 et 1960 </a:t>
            </a:r>
            <a:r>
              <a:rPr lang="fr-FR" sz="2400" dirty="0">
                <a:latin typeface="Times New Roman" panose="02020603050405020304" pitchFamily="18" charset="0"/>
                <a:cs typeface="Times New Roman" panose="02020603050405020304" pitchFamily="18" charset="0"/>
              </a:rPr>
              <a:t>: Etude de </a:t>
            </a:r>
            <a:r>
              <a:rPr lang="fr-FR" sz="2400" dirty="0" err="1">
                <a:latin typeface="Times New Roman" panose="02020603050405020304" pitchFamily="18" charset="0"/>
                <a:cs typeface="Times New Roman" panose="02020603050405020304" pitchFamily="18" charset="0"/>
              </a:rPr>
              <a:t>Willowbrook</a:t>
            </a:r>
            <a:r>
              <a:rPr lang="fr-FR" sz="2400" dirty="0">
                <a:latin typeface="Times New Roman" panose="02020603050405020304" pitchFamily="18" charset="0"/>
                <a:cs typeface="Times New Roman" panose="02020603050405020304" pitchFamily="18" charset="0"/>
              </a:rPr>
              <a:t> (Etat de NY) sur l’hépatite. Inoculation du virus de l’hépatite à des enfants présentant des retards mentaux et placés en institutions</a:t>
            </a:r>
            <a:endParaRPr lang="fr-FR" sz="2200" b="1" dirty="0">
              <a:latin typeface="Times New Roman" panose="02020603050405020304" pitchFamily="18" charset="0"/>
              <a:ea typeface="Calibri"/>
              <a:cs typeface="Times New Roman" panose="02020603050405020304" pitchFamily="18" charset="0"/>
            </a:endParaRPr>
          </a:p>
        </p:txBody>
      </p:sp>
      <p:pic>
        <p:nvPicPr>
          <p:cNvPr id="10" name="Image 9">
            <a:extLst>
              <a:ext uri="{FF2B5EF4-FFF2-40B4-BE49-F238E27FC236}">
                <a16:creationId xmlns:a16="http://schemas.microsoft.com/office/drawing/2014/main" id="{DFBFCB14-FD50-B319-5545-DF4474F96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 y="249584"/>
            <a:ext cx="5540447" cy="3116502"/>
          </a:xfrm>
          <a:prstGeom prst="rect">
            <a:avLst/>
          </a:prstGeom>
        </p:spPr>
      </p:pic>
      <p:pic>
        <p:nvPicPr>
          <p:cNvPr id="12" name="Image 11">
            <a:extLst>
              <a:ext uri="{FF2B5EF4-FFF2-40B4-BE49-F238E27FC236}">
                <a16:creationId xmlns:a16="http://schemas.microsoft.com/office/drawing/2014/main" id="{87628684-AE47-2B4D-0B26-5D4640EB1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8558" y="1432465"/>
            <a:ext cx="5366866" cy="3270434"/>
          </a:xfrm>
          <a:prstGeom prst="rect">
            <a:avLst/>
          </a:prstGeom>
        </p:spPr>
      </p:pic>
    </p:spTree>
    <p:extLst>
      <p:ext uri="{BB962C8B-B14F-4D97-AF65-F5344CB8AC3E}">
        <p14:creationId xmlns:p14="http://schemas.microsoft.com/office/powerpoint/2010/main" val="260726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896" y="332656"/>
            <a:ext cx="8424936" cy="1294393"/>
          </a:xfrm>
          <a:prstGeom prst="rect">
            <a:avLst/>
          </a:prstGeom>
        </p:spPr>
        <p:txBody>
          <a:bodyPr wrap="square">
            <a:spAutoFit/>
          </a:bodyPr>
          <a:lstStyle/>
          <a:p>
            <a:pPr algn="just">
              <a:lnSpc>
                <a:spcPct val="150000"/>
              </a:lnSpc>
              <a:spcAft>
                <a:spcPts val="1000"/>
              </a:spcAft>
            </a:pPr>
            <a:r>
              <a:rPr lang="fr-FR" b="1" dirty="0">
                <a:latin typeface="Times New Roman"/>
                <a:ea typeface="Calibri"/>
                <a:cs typeface="Arial"/>
              </a:rPr>
              <a:t> 1962 : Etude de </a:t>
            </a:r>
            <a:r>
              <a:rPr lang="fr-FR" b="1" dirty="0" err="1">
                <a:latin typeface="Times New Roman"/>
                <a:ea typeface="Calibri"/>
                <a:cs typeface="Arial"/>
              </a:rPr>
              <a:t>Tuskegee</a:t>
            </a:r>
            <a:r>
              <a:rPr lang="fr-FR" b="1" dirty="0">
                <a:latin typeface="Times New Roman"/>
                <a:ea typeface="Calibri"/>
                <a:cs typeface="Arial"/>
              </a:rPr>
              <a:t> </a:t>
            </a:r>
            <a:r>
              <a:rPr lang="fr-FR" dirty="0">
                <a:latin typeface="Times New Roman"/>
                <a:ea typeface="Calibri"/>
                <a:cs typeface="Arial"/>
              </a:rPr>
              <a:t>: observation à leur insu de la syphilis sur une population noire et pauvre, sans leur administrer le traitement pourtant existant (mercure puis pénicilline) avec l’accord du département de la santé.</a:t>
            </a:r>
            <a:endParaRPr lang="fr-FR" sz="1600" b="1" dirty="0">
              <a:ea typeface="Calibri"/>
              <a:cs typeface="Arial"/>
            </a:endParaRPr>
          </a:p>
        </p:txBody>
      </p:sp>
      <p:sp>
        <p:nvSpPr>
          <p:cNvPr id="5" name="Rectangle 4"/>
          <p:cNvSpPr/>
          <p:nvPr/>
        </p:nvSpPr>
        <p:spPr>
          <a:xfrm>
            <a:off x="0" y="3440717"/>
            <a:ext cx="9123706" cy="3084627"/>
          </a:xfrm>
          <a:prstGeom prst="rect">
            <a:avLst/>
          </a:prstGeom>
        </p:spPr>
        <p:txBody>
          <a:bodyPr wrap="square">
            <a:spAutoFit/>
          </a:bodyPr>
          <a:lstStyle/>
          <a:p>
            <a:pPr algn="just">
              <a:lnSpc>
                <a:spcPct val="150000"/>
              </a:lnSpc>
              <a:spcAft>
                <a:spcPts val="1000"/>
              </a:spcAft>
            </a:pPr>
            <a:r>
              <a:rPr lang="fr-FR" dirty="0">
                <a:latin typeface="Times New Roman"/>
                <a:ea typeface="Calibri"/>
                <a:cs typeface="Arial"/>
              </a:rPr>
              <a:t>En 1966, </a:t>
            </a:r>
            <a:r>
              <a:rPr lang="fr-FR" b="1" dirty="0">
                <a:latin typeface="Times New Roman"/>
                <a:ea typeface="Calibri"/>
                <a:cs typeface="Arial"/>
              </a:rPr>
              <a:t>Henry K. BEECHER </a:t>
            </a:r>
            <a:r>
              <a:rPr lang="fr-FR" dirty="0">
                <a:latin typeface="Times New Roman"/>
                <a:ea typeface="Calibri"/>
                <a:cs typeface="Arial"/>
              </a:rPr>
              <a:t>décrit </a:t>
            </a:r>
            <a:r>
              <a:rPr lang="fr-FR" b="1" dirty="0">
                <a:latin typeface="Times New Roman"/>
                <a:ea typeface="Calibri"/>
                <a:cs typeface="Arial"/>
              </a:rPr>
              <a:t>22 recherches in-éthique </a:t>
            </a:r>
            <a:r>
              <a:rPr lang="fr-FR" dirty="0">
                <a:latin typeface="Times New Roman"/>
                <a:ea typeface="Calibri"/>
                <a:cs typeface="Arial"/>
              </a:rPr>
              <a:t>de ce genre qui ont été menées en mettant en danger la santé voir la vie des patients et sans grande préoccupation pour leur consentement. </a:t>
            </a:r>
            <a:r>
              <a:rPr lang="fr-FR" b="1" dirty="0">
                <a:latin typeface="Times New Roman"/>
                <a:ea typeface="Calibri"/>
                <a:cs typeface="Arial"/>
              </a:rPr>
              <a:t>Il oblige à repenser la relation médecin-malade dans une société démocratique</a:t>
            </a:r>
            <a:r>
              <a:rPr lang="fr-FR" dirty="0">
                <a:latin typeface="Times New Roman"/>
                <a:ea typeface="Calibri"/>
                <a:cs typeface="Arial"/>
              </a:rPr>
              <a:t>, car on constate l’échec du code de Nuremberg qui n’est pas assez précis pour être appliqué nationalement et guider les pratiques. </a:t>
            </a:r>
          </a:p>
          <a:p>
            <a:pPr algn="just">
              <a:lnSpc>
                <a:spcPct val="150000"/>
              </a:lnSpc>
              <a:spcAft>
                <a:spcPts val="1000"/>
              </a:spcAft>
            </a:pPr>
            <a:r>
              <a:rPr lang="fr-FR" dirty="0">
                <a:latin typeface="Times New Roman"/>
                <a:ea typeface="Calibri"/>
                <a:cs typeface="Arial"/>
              </a:rPr>
              <a:t>Le développement de la médecine hospitalière et de la recherche médicale entraine </a:t>
            </a:r>
            <a:r>
              <a:rPr lang="fr-FR" b="1" dirty="0">
                <a:latin typeface="Times New Roman"/>
                <a:ea typeface="Calibri"/>
                <a:cs typeface="Arial"/>
              </a:rPr>
              <a:t>une frontière moins claire entre recherche et soin</a:t>
            </a:r>
            <a:endParaRPr lang="fr-FR" sz="1400" b="1" dirty="0">
              <a:ea typeface="Calibri"/>
              <a:cs typeface="Arial"/>
            </a:endParaRPr>
          </a:p>
        </p:txBody>
      </p:sp>
      <p:pic>
        <p:nvPicPr>
          <p:cNvPr id="6" name="Image 5">
            <a:extLst>
              <a:ext uri="{FF2B5EF4-FFF2-40B4-BE49-F238E27FC236}">
                <a16:creationId xmlns:a16="http://schemas.microsoft.com/office/drawing/2014/main" id="{4B7C4F5E-2764-A7D7-815A-73357C6DF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0" y="1988840"/>
            <a:ext cx="5511257" cy="4133443"/>
          </a:xfrm>
          <a:prstGeom prst="rect">
            <a:avLst/>
          </a:prstGeom>
        </p:spPr>
      </p:pic>
      <p:pic>
        <p:nvPicPr>
          <p:cNvPr id="8" name="Image 7">
            <a:extLst>
              <a:ext uri="{FF2B5EF4-FFF2-40B4-BE49-F238E27FC236}">
                <a16:creationId xmlns:a16="http://schemas.microsoft.com/office/drawing/2014/main" id="{4BD2E53C-3FA0-0EC2-AA3F-5409520DA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580" y="1551065"/>
            <a:ext cx="5825790" cy="3267904"/>
          </a:xfrm>
          <a:prstGeom prst="rect">
            <a:avLst/>
          </a:prstGeom>
        </p:spPr>
      </p:pic>
      <p:pic>
        <p:nvPicPr>
          <p:cNvPr id="10" name="Image 9">
            <a:extLst>
              <a:ext uri="{FF2B5EF4-FFF2-40B4-BE49-F238E27FC236}">
                <a16:creationId xmlns:a16="http://schemas.microsoft.com/office/drawing/2014/main" id="{03748EF7-D430-7779-5AC7-F4BA959CE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956" y="97442"/>
            <a:ext cx="7143750" cy="3343275"/>
          </a:xfrm>
          <a:prstGeom prst="rect">
            <a:avLst/>
          </a:prstGeom>
        </p:spPr>
      </p:pic>
    </p:spTree>
    <p:extLst>
      <p:ext uri="{BB962C8B-B14F-4D97-AF65-F5344CB8AC3E}">
        <p14:creationId xmlns:p14="http://schemas.microsoft.com/office/powerpoint/2010/main" val="52603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8"/>
                                        </p:tgtEl>
                                      </p:cBhvr>
                                    </p:animEffect>
                                    <p:anim calcmode="lin" valueType="num">
                                      <p:cBhvr>
                                        <p:cTn id="17" dur="1000"/>
                                        <p:tgtEl>
                                          <p:spTgt spid="8"/>
                                        </p:tgtEl>
                                        <p:attrNameLst>
                                          <p:attrName>ppt_x</p:attrName>
                                        </p:attrNameLst>
                                      </p:cBhvr>
                                      <p:tavLst>
                                        <p:tav tm="0">
                                          <p:val>
                                            <p:strVal val="ppt_x"/>
                                          </p:val>
                                        </p:tav>
                                        <p:tav tm="100000">
                                          <p:val>
                                            <p:strVal val="ppt_x"/>
                                          </p:val>
                                        </p:tav>
                                      </p:tavLst>
                                    </p:anim>
                                    <p:anim calcmode="lin" valueType="num">
                                      <p:cBhvr>
                                        <p:cTn id="18" dur="1000"/>
                                        <p:tgtEl>
                                          <p:spTgt spid="8"/>
                                        </p:tgtEl>
                                        <p:attrNameLst>
                                          <p:attrName>ppt_y</p:attrName>
                                        </p:attrNameLst>
                                      </p:cBhvr>
                                      <p:tavLst>
                                        <p:tav tm="0">
                                          <p:val>
                                            <p:strVal val="ppt_y"/>
                                          </p:val>
                                        </p:tav>
                                        <p:tav tm="100000">
                                          <p:val>
                                            <p:strVal val="ppt_y+.1"/>
                                          </p:val>
                                        </p:tav>
                                      </p:tavLst>
                                    </p:anim>
                                    <p:set>
                                      <p:cBhvr>
                                        <p:cTn id="19" dur="1" fill="hold">
                                          <p:stCondLst>
                                            <p:cond delay="999"/>
                                          </p:stCondLst>
                                        </p:cTn>
                                        <p:tgtEl>
                                          <p:spTgt spid="8"/>
                                        </p:tgtEl>
                                        <p:attrNameLst>
                                          <p:attrName>style.visibility</p:attrName>
                                        </p:attrNameLst>
                                      </p:cBhvr>
                                      <p:to>
                                        <p:strVal val="hidden"/>
                                      </p:to>
                                    </p:set>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332" y="116632"/>
            <a:ext cx="8496944" cy="669542"/>
          </a:xfrm>
          <a:prstGeom prst="rect">
            <a:avLst/>
          </a:prstGeom>
        </p:spPr>
        <p:txBody>
          <a:bodyPr wrap="square">
            <a:spAutoFit/>
          </a:bodyPr>
          <a:lstStyle/>
          <a:p>
            <a:pPr algn="just">
              <a:lnSpc>
                <a:spcPct val="150000"/>
              </a:lnSpc>
              <a:spcAft>
                <a:spcPts val="1000"/>
              </a:spcAft>
            </a:pPr>
            <a:r>
              <a:rPr lang="fr-FR" sz="2800" b="1" dirty="0">
                <a:solidFill>
                  <a:srgbClr val="FF0000"/>
                </a:solidFill>
                <a:latin typeface="Times New Roman"/>
                <a:ea typeface="Calibri"/>
                <a:cs typeface="Arial"/>
              </a:rPr>
              <a:t>4) Années 70-80</a:t>
            </a:r>
            <a:endParaRPr lang="fr-FR" sz="2800" b="1" dirty="0">
              <a:solidFill>
                <a:srgbClr val="FF0000"/>
              </a:solidFill>
              <a:ea typeface="Calibri"/>
              <a:cs typeface="Arial"/>
            </a:endParaRPr>
          </a:p>
        </p:txBody>
      </p:sp>
      <p:sp>
        <p:nvSpPr>
          <p:cNvPr id="5" name="Rectangle 4"/>
          <p:cNvSpPr/>
          <p:nvPr/>
        </p:nvSpPr>
        <p:spPr>
          <a:xfrm>
            <a:off x="-33018" y="1011883"/>
            <a:ext cx="9069513" cy="1709892"/>
          </a:xfrm>
          <a:prstGeom prst="rect">
            <a:avLst/>
          </a:prstGeom>
        </p:spPr>
        <p:txBody>
          <a:bodyPr wrap="square">
            <a:spAutoFit/>
          </a:bodyPr>
          <a:lstStyle/>
          <a:p>
            <a:pPr algn="just">
              <a:lnSpc>
                <a:spcPct val="150000"/>
              </a:lnSpc>
              <a:spcAft>
                <a:spcPts val="1000"/>
              </a:spcAft>
            </a:pPr>
            <a:r>
              <a:rPr lang="fr-FR" dirty="0">
                <a:latin typeface="Times New Roman"/>
                <a:ea typeface="Calibri"/>
                <a:cs typeface="Arial"/>
              </a:rPr>
              <a:t>On observe le développement des technosciences (recherche biomédicale, recherche agroalimentaire, informatique…) qui augmente nettement le pouvoir d’action de l’homme sur l’homme. On élucide la structure de l’ADN (1953), on déchiffre le code génétique (1961), premier greffé et réanimé (1976), on peut agir sur la procréation (1978)</a:t>
            </a:r>
            <a:endParaRPr lang="fr-FR" sz="1400" dirty="0">
              <a:ea typeface="Calibri"/>
              <a:cs typeface="Arial"/>
            </a:endParaRPr>
          </a:p>
        </p:txBody>
      </p:sp>
      <p:sp>
        <p:nvSpPr>
          <p:cNvPr id="7" name="Rectangle 6"/>
          <p:cNvSpPr/>
          <p:nvPr/>
        </p:nvSpPr>
        <p:spPr>
          <a:xfrm>
            <a:off x="-33019" y="2591397"/>
            <a:ext cx="9069513" cy="1838132"/>
          </a:xfrm>
          <a:prstGeom prst="rect">
            <a:avLst/>
          </a:prstGeom>
        </p:spPr>
        <p:txBody>
          <a:bodyPr wrap="square">
            <a:spAutoFit/>
          </a:bodyPr>
          <a:lstStyle/>
          <a:p>
            <a:pPr algn="just">
              <a:lnSpc>
                <a:spcPct val="150000"/>
              </a:lnSpc>
              <a:spcAft>
                <a:spcPts val="1000"/>
              </a:spcAft>
            </a:pPr>
            <a:r>
              <a:rPr lang="fr-FR" dirty="0">
                <a:latin typeface="Times New Roman"/>
                <a:ea typeface="Calibri"/>
                <a:cs typeface="Arial"/>
              </a:rPr>
              <a:t>On redécouvre que la science n’est pas neutre, qu’elle a des conséquences pratiques. A la fin des années 70</a:t>
            </a:r>
            <a:r>
              <a:rPr lang="fr-FR" b="1" dirty="0">
                <a:latin typeface="Times New Roman"/>
                <a:ea typeface="Calibri"/>
                <a:cs typeface="Arial"/>
              </a:rPr>
              <a:t>, le besoin de « morale » se fait à nouveau sentir</a:t>
            </a:r>
            <a:r>
              <a:rPr lang="fr-FR" dirty="0">
                <a:latin typeface="Times New Roman"/>
                <a:ea typeface="Calibri"/>
                <a:cs typeface="Arial"/>
              </a:rPr>
              <a:t>.</a:t>
            </a:r>
          </a:p>
          <a:p>
            <a:pPr algn="just">
              <a:lnSpc>
                <a:spcPct val="150000"/>
              </a:lnSpc>
              <a:spcAft>
                <a:spcPts val="1000"/>
              </a:spcAft>
            </a:pPr>
            <a:r>
              <a:rPr lang="fr-FR" dirty="0">
                <a:latin typeface="Times New Roman"/>
                <a:ea typeface="Calibri"/>
                <a:cs typeface="Arial"/>
              </a:rPr>
              <a:t>On observe un retour de la philosophie et des sciences humaines dans le domaine de la science et un appel des scientifiques à la réflexion sur la moralité pratique</a:t>
            </a:r>
            <a:endParaRPr lang="fr-FR" sz="1400" dirty="0">
              <a:ea typeface="Calibri"/>
              <a:cs typeface="Arial"/>
            </a:endParaRPr>
          </a:p>
        </p:txBody>
      </p:sp>
      <p:sp>
        <p:nvSpPr>
          <p:cNvPr id="2" name="Rectangle 1">
            <a:extLst>
              <a:ext uri="{FF2B5EF4-FFF2-40B4-BE49-F238E27FC236}">
                <a16:creationId xmlns:a16="http://schemas.microsoft.com/office/drawing/2014/main" id="{572763CB-D395-2E31-336D-47375D2A7900}"/>
              </a:ext>
            </a:extLst>
          </p:cNvPr>
          <p:cNvSpPr/>
          <p:nvPr/>
        </p:nvSpPr>
        <p:spPr>
          <a:xfrm>
            <a:off x="37243" y="4757524"/>
            <a:ext cx="9069513" cy="458074"/>
          </a:xfrm>
          <a:prstGeom prst="rect">
            <a:avLst/>
          </a:prstGeom>
        </p:spPr>
        <p:txBody>
          <a:bodyPr wrap="square">
            <a:spAutoFit/>
          </a:bodyPr>
          <a:lstStyle/>
          <a:p>
            <a:pPr algn="just">
              <a:lnSpc>
                <a:spcPct val="150000"/>
              </a:lnSpc>
              <a:spcAft>
                <a:spcPts val="1000"/>
              </a:spcAft>
            </a:pPr>
            <a:r>
              <a:rPr lang="fr-FR" b="1" dirty="0">
                <a:latin typeface="Times New Roman"/>
                <a:ea typeface="Calibri"/>
                <a:cs typeface="Arial"/>
              </a:rPr>
              <a:t>1974</a:t>
            </a:r>
            <a:r>
              <a:rPr lang="fr-FR" dirty="0">
                <a:latin typeface="Times New Roman"/>
                <a:ea typeface="Calibri"/>
                <a:cs typeface="Arial"/>
              </a:rPr>
              <a:t> : Première grossesse réalisée par insémination artificielle en France.</a:t>
            </a:r>
          </a:p>
        </p:txBody>
      </p:sp>
      <p:pic>
        <p:nvPicPr>
          <p:cNvPr id="6" name="Image 5">
            <a:extLst>
              <a:ext uri="{FF2B5EF4-FFF2-40B4-BE49-F238E27FC236}">
                <a16:creationId xmlns:a16="http://schemas.microsoft.com/office/drawing/2014/main" id="{9199E3FB-E47A-B8D5-BA32-AF131515E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138" y="1272898"/>
            <a:ext cx="5757146" cy="2448935"/>
          </a:xfrm>
          <a:prstGeom prst="rect">
            <a:avLst/>
          </a:prstGeom>
        </p:spPr>
      </p:pic>
      <p:sp>
        <p:nvSpPr>
          <p:cNvPr id="8" name="Rectangle 7">
            <a:extLst>
              <a:ext uri="{FF2B5EF4-FFF2-40B4-BE49-F238E27FC236}">
                <a16:creationId xmlns:a16="http://schemas.microsoft.com/office/drawing/2014/main" id="{F0CFB117-DE52-6223-07E8-97C1BA3838D9}"/>
              </a:ext>
            </a:extLst>
          </p:cNvPr>
          <p:cNvSpPr/>
          <p:nvPr/>
        </p:nvSpPr>
        <p:spPr>
          <a:xfrm>
            <a:off x="141443" y="5175458"/>
            <a:ext cx="9069513" cy="458074"/>
          </a:xfrm>
          <a:prstGeom prst="rect">
            <a:avLst/>
          </a:prstGeom>
        </p:spPr>
        <p:txBody>
          <a:bodyPr wrap="square">
            <a:spAutoFit/>
          </a:bodyPr>
          <a:lstStyle/>
          <a:p>
            <a:pPr algn="just">
              <a:lnSpc>
                <a:spcPct val="150000"/>
              </a:lnSpc>
              <a:spcAft>
                <a:spcPts val="1000"/>
              </a:spcAft>
            </a:pPr>
            <a:r>
              <a:rPr lang="fr-FR" b="1" dirty="0">
                <a:latin typeface="Times New Roman"/>
                <a:ea typeface="Calibri"/>
                <a:cs typeface="Arial"/>
              </a:rPr>
              <a:t>1974</a:t>
            </a:r>
            <a:r>
              <a:rPr lang="fr-FR" dirty="0">
                <a:latin typeface="Times New Roman"/>
                <a:ea typeface="Calibri"/>
                <a:cs typeface="Arial"/>
              </a:rPr>
              <a:t> : Première grossesse réalisée par </a:t>
            </a:r>
            <a:r>
              <a:rPr lang="fr-FR" b="1" dirty="0">
                <a:latin typeface="Times New Roman"/>
                <a:ea typeface="Calibri"/>
                <a:cs typeface="Arial"/>
              </a:rPr>
              <a:t>insémination artificielle </a:t>
            </a:r>
            <a:r>
              <a:rPr lang="fr-FR" dirty="0">
                <a:latin typeface="Times New Roman"/>
                <a:ea typeface="Calibri"/>
                <a:cs typeface="Arial"/>
              </a:rPr>
              <a:t>en France.</a:t>
            </a:r>
          </a:p>
        </p:txBody>
      </p:sp>
      <p:sp>
        <p:nvSpPr>
          <p:cNvPr id="10" name="Rectangle 9">
            <a:extLst>
              <a:ext uri="{FF2B5EF4-FFF2-40B4-BE49-F238E27FC236}">
                <a16:creationId xmlns:a16="http://schemas.microsoft.com/office/drawing/2014/main" id="{553882CC-7630-C073-C279-356F86FB9CA9}"/>
              </a:ext>
            </a:extLst>
          </p:cNvPr>
          <p:cNvSpPr/>
          <p:nvPr/>
        </p:nvSpPr>
        <p:spPr>
          <a:xfrm>
            <a:off x="74487" y="5822429"/>
            <a:ext cx="9069513" cy="873572"/>
          </a:xfrm>
          <a:prstGeom prst="rect">
            <a:avLst/>
          </a:prstGeom>
        </p:spPr>
        <p:txBody>
          <a:bodyPr wrap="square">
            <a:spAutoFit/>
          </a:bodyPr>
          <a:lstStyle/>
          <a:p>
            <a:pPr algn="just">
              <a:lnSpc>
                <a:spcPct val="150000"/>
              </a:lnSpc>
              <a:spcAft>
                <a:spcPts val="1000"/>
              </a:spcAft>
            </a:pPr>
            <a:r>
              <a:rPr lang="fr-FR" b="1" dirty="0">
                <a:latin typeface="Times New Roman"/>
                <a:ea typeface="Calibri"/>
                <a:cs typeface="Arial"/>
              </a:rPr>
              <a:t>1978 : </a:t>
            </a:r>
            <a:r>
              <a:rPr lang="fr-FR" dirty="0">
                <a:latin typeface="Times New Roman"/>
                <a:ea typeface="Calibri"/>
                <a:cs typeface="Arial"/>
              </a:rPr>
              <a:t>Naissance en Angleterre de Louise Brown, premier « bébé éprouvette » conçu  par fécondation in vitro (FIV).</a:t>
            </a:r>
          </a:p>
        </p:txBody>
      </p:sp>
      <p:pic>
        <p:nvPicPr>
          <p:cNvPr id="12" name="Image 11">
            <a:extLst>
              <a:ext uri="{FF2B5EF4-FFF2-40B4-BE49-F238E27FC236}">
                <a16:creationId xmlns:a16="http://schemas.microsoft.com/office/drawing/2014/main" id="{1A270BAA-8D49-A68A-5E7C-5196383AE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4326" y="81463"/>
            <a:ext cx="5143500" cy="6858000"/>
          </a:xfrm>
          <a:prstGeom prst="rect">
            <a:avLst/>
          </a:prstGeom>
        </p:spPr>
      </p:pic>
      <p:pic>
        <p:nvPicPr>
          <p:cNvPr id="14" name="Image 13">
            <a:extLst>
              <a:ext uri="{FF2B5EF4-FFF2-40B4-BE49-F238E27FC236}">
                <a16:creationId xmlns:a16="http://schemas.microsoft.com/office/drawing/2014/main" id="{03C0CC85-4A30-E369-BA51-55243FC34C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06" y="-3301"/>
            <a:ext cx="6705600" cy="4120896"/>
          </a:xfrm>
          <a:prstGeom prst="rect">
            <a:avLst/>
          </a:prstGeom>
        </p:spPr>
      </p:pic>
      <p:pic>
        <p:nvPicPr>
          <p:cNvPr id="16" name="Image 15">
            <a:extLst>
              <a:ext uri="{FF2B5EF4-FFF2-40B4-BE49-F238E27FC236}">
                <a16:creationId xmlns:a16="http://schemas.microsoft.com/office/drawing/2014/main" id="{7583BB57-CFF8-C90E-2D95-2A1D0AD8D4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11" y="2679431"/>
            <a:ext cx="7620000" cy="3124200"/>
          </a:xfrm>
          <a:prstGeom prst="rect">
            <a:avLst/>
          </a:prstGeom>
        </p:spPr>
      </p:pic>
    </p:spTree>
    <p:extLst>
      <p:ext uri="{BB962C8B-B14F-4D97-AF65-F5344CB8AC3E}">
        <p14:creationId xmlns:p14="http://schemas.microsoft.com/office/powerpoint/2010/main" val="112959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nodeType="clickEffect">
                                  <p:stCondLst>
                                    <p:cond delay="0"/>
                                  </p:stCondLst>
                                  <p:childTnLst>
                                    <p:animEffect transition="out" filter="randombar(horizontal)">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nodeType="clickEffect">
                                  <p:stCondLst>
                                    <p:cond delay="0"/>
                                  </p:stCondLst>
                                  <p:childTnLst>
                                    <p:animEffect transition="out" filter="randombar(horizontal)">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P spid="8" grpId="0"/>
      <p:bldP spid="10"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18958</TotalTime>
  <Words>2400</Words>
  <Application>Microsoft Office PowerPoint</Application>
  <PresentationFormat>Affichage à l'écran (4:3)</PresentationFormat>
  <Paragraphs>116</Paragraphs>
  <Slides>14</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Bahnschrift</vt:lpstr>
      <vt:lpstr>Calibri</vt:lpstr>
      <vt:lpstr>Google Sans</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boucebaine</dc:creator>
  <cp:lastModifiedBy>IMAD Mennai</cp:lastModifiedBy>
  <cp:revision>86</cp:revision>
  <dcterms:created xsi:type="dcterms:W3CDTF">2021-12-26T17:22:30Z</dcterms:created>
  <dcterms:modified xsi:type="dcterms:W3CDTF">2023-11-21T07:43:47Z</dcterms:modified>
</cp:coreProperties>
</file>