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4" r:id="rId3"/>
    <p:sldId id="290" r:id="rId4"/>
    <p:sldId id="273" r:id="rId5"/>
    <p:sldId id="291"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a:t>Cliquez pour modifier le style du titre</a:t>
            </a:r>
            <a:endParaRPr lang="fr-BE"/>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21/11/2023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4103229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21/11/2023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538748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21/11/2023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409039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21/11/2023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134961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21/11/2023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921187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21/11/2023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309670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21/11/2023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1279961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21/11/2023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1656156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21/11/2023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310285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21/11/2023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627874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21/11/2023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969281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21/11/2023</a:t>
            </a:fld>
            <a:endParaRPr lang="fr-BE"/>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extLst>
      <p:ext uri="{BB962C8B-B14F-4D97-AF65-F5344CB8AC3E}">
        <p14:creationId xmlns:p14="http://schemas.microsoft.com/office/powerpoint/2010/main" val="16732742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sharpenSoften amount="-50000"/>
                    </a14:imgEffect>
                  </a14:imgLayer>
                </a14:imgProps>
              </a:ext>
            </a:extLst>
          </a:blip>
          <a:srcRect/>
          <a:stretch>
            <a:fillRect l="-10000" r="-10000"/>
          </a:stretch>
        </a:blipFill>
        <a:effectLst/>
      </p:bgPr>
    </p:bg>
    <p:spTree>
      <p:nvGrpSpPr>
        <p:cNvPr id="1" name=""/>
        <p:cNvGrpSpPr/>
        <p:nvPr/>
      </p:nvGrpSpPr>
      <p:grpSpPr>
        <a:xfrm>
          <a:off x="0" y="0"/>
          <a:ext cx="0" cy="0"/>
          <a:chOff x="0" y="0"/>
          <a:chExt cx="0" cy="0"/>
        </a:xfrm>
      </p:grpSpPr>
      <p:sp>
        <p:nvSpPr>
          <p:cNvPr id="5" name="Rectangle 4"/>
          <p:cNvSpPr/>
          <p:nvPr/>
        </p:nvSpPr>
        <p:spPr>
          <a:xfrm>
            <a:off x="1631504" y="-35008"/>
            <a:ext cx="7632848" cy="742511"/>
          </a:xfrm>
          <a:prstGeom prst="rect">
            <a:avLst/>
          </a:prstGeom>
        </p:spPr>
        <p:txBody>
          <a:bodyPr wrap="square">
            <a:spAutoFit/>
          </a:bodyPr>
          <a:lstStyle/>
          <a:p>
            <a:pPr>
              <a:lnSpc>
                <a:spcPct val="150000"/>
              </a:lnSpc>
              <a:spcAft>
                <a:spcPts val="1000"/>
              </a:spcAft>
            </a:pPr>
            <a:r>
              <a:rPr lang="fr-FR" sz="3200" b="1" i="1" dirty="0">
                <a:solidFill>
                  <a:srgbClr val="FF0000"/>
                </a:solidFill>
                <a:latin typeface="Times New Roman"/>
                <a:ea typeface="Calibri"/>
                <a:cs typeface="Arial"/>
              </a:rPr>
              <a:t>4. Principes de bioéthique</a:t>
            </a:r>
          </a:p>
        </p:txBody>
      </p:sp>
      <p:sp>
        <p:nvSpPr>
          <p:cNvPr id="3" name="ZoneTexte 2">
            <a:extLst>
              <a:ext uri="{FF2B5EF4-FFF2-40B4-BE49-F238E27FC236}">
                <a16:creationId xmlns:a16="http://schemas.microsoft.com/office/drawing/2014/main" id="{05D6A887-CD06-1517-60F5-21AB89CA2703}"/>
              </a:ext>
            </a:extLst>
          </p:cNvPr>
          <p:cNvSpPr txBox="1"/>
          <p:nvPr/>
        </p:nvSpPr>
        <p:spPr>
          <a:xfrm>
            <a:off x="1577752" y="742658"/>
            <a:ext cx="9036496" cy="4094198"/>
          </a:xfrm>
          <a:prstGeom prst="rect">
            <a:avLst/>
          </a:prstGeom>
          <a:noFill/>
        </p:spPr>
        <p:txBody>
          <a:bodyPr wrap="square">
            <a:spAutoFit/>
          </a:bodyPr>
          <a:lstStyle/>
          <a:p>
            <a:pPr algn="just">
              <a:lnSpc>
                <a:spcPct val="150000"/>
              </a:lnSpc>
            </a:pPr>
            <a:r>
              <a:rPr lang="fr-FR" sz="2200" dirty="0">
                <a:solidFill>
                  <a:prstClr val="black"/>
                </a:solidFill>
                <a:latin typeface="Times New Roman" panose="02020603050405020304" pitchFamily="18" charset="0"/>
                <a:cs typeface="Times New Roman" panose="02020603050405020304" pitchFamily="18" charset="0"/>
              </a:rPr>
              <a:t>Les médecins et autres personnels soignants sont appelés à prendre des décisions concernant la santé de leurs patients. Nombre des faits qu’ils prennent en Considération comportent des valeurs – celui, par exemple, qu’un état donné génère des souffrances ou menace l’existence du patient, ou qu’il nuit de quelque autre manière à son bien-être. Nous avons toujours le devoir de promouvoir et d’appliquer des valeurs. La promotion de valeurs est à l’origine des normes. Lorsque ces normes sont générales et de vaste portée, on les appelle des principes. </a:t>
            </a:r>
          </a:p>
        </p:txBody>
      </p:sp>
      <p:sp>
        <p:nvSpPr>
          <p:cNvPr id="6" name="ZoneTexte 5">
            <a:extLst>
              <a:ext uri="{FF2B5EF4-FFF2-40B4-BE49-F238E27FC236}">
                <a16:creationId xmlns:a16="http://schemas.microsoft.com/office/drawing/2014/main" id="{1C970CA0-3167-D687-9C52-0ABECB3DCEAA}"/>
              </a:ext>
            </a:extLst>
          </p:cNvPr>
          <p:cNvSpPr txBox="1"/>
          <p:nvPr/>
        </p:nvSpPr>
        <p:spPr>
          <a:xfrm>
            <a:off x="1609506" y="4934532"/>
            <a:ext cx="9036496" cy="1785104"/>
          </a:xfrm>
          <a:prstGeom prst="rect">
            <a:avLst/>
          </a:prstGeom>
          <a:noFill/>
        </p:spPr>
        <p:txBody>
          <a:bodyPr wrap="square">
            <a:spAutoFit/>
          </a:bodyPr>
          <a:lstStyle/>
          <a:p>
            <a:r>
              <a:rPr lang="fr-FR" sz="2200" dirty="0">
                <a:solidFill>
                  <a:prstClr val="black"/>
                </a:solidFill>
                <a:latin typeface="Times New Roman" panose="02020603050405020304" pitchFamily="18" charset="0"/>
                <a:cs typeface="Times New Roman" panose="02020603050405020304" pitchFamily="18" charset="0"/>
              </a:rPr>
              <a:t>Avant la déclaration universelle sur la bioéthique et les droits de l’homme de l’UNESCO, et en 1978, le gouvernement américain a été commandé « </a:t>
            </a:r>
            <a:r>
              <a:rPr lang="fr-FR" sz="2200" b="1" dirty="0">
                <a:solidFill>
                  <a:prstClr val="black"/>
                </a:solidFill>
                <a:latin typeface="Times New Roman" panose="02020603050405020304" pitchFamily="18" charset="0"/>
                <a:cs typeface="Times New Roman" panose="02020603050405020304" pitchFamily="18" charset="0"/>
              </a:rPr>
              <a:t>Rapport Belmont </a:t>
            </a:r>
            <a:r>
              <a:rPr lang="fr-FR" sz="2200" dirty="0">
                <a:solidFill>
                  <a:prstClr val="black"/>
                </a:solidFill>
                <a:latin typeface="Times New Roman" panose="02020603050405020304" pitchFamily="18" charset="0"/>
                <a:cs typeface="Times New Roman" panose="02020603050405020304" pitchFamily="18" charset="0"/>
              </a:rPr>
              <a:t>» sur les questions bioéthiques. Ce rapport est à l’origine des 3-4 principes centraux de la bioéthique actuelle : </a:t>
            </a:r>
            <a:r>
              <a:rPr lang="fr-FR" sz="2200" b="1" dirty="0">
                <a:solidFill>
                  <a:prstClr val="black"/>
                </a:solidFill>
                <a:latin typeface="Times New Roman" panose="02020603050405020304" pitchFamily="18" charset="0"/>
                <a:cs typeface="Times New Roman" panose="02020603050405020304" pitchFamily="18" charset="0"/>
              </a:rPr>
              <a:t>AUTONOMIE</a:t>
            </a:r>
            <a:r>
              <a:rPr lang="fr-FR" sz="2200" dirty="0">
                <a:solidFill>
                  <a:prstClr val="black"/>
                </a:solidFill>
                <a:latin typeface="Times New Roman" panose="02020603050405020304" pitchFamily="18" charset="0"/>
                <a:cs typeface="Times New Roman" panose="02020603050405020304" pitchFamily="18" charset="0"/>
              </a:rPr>
              <a:t>, </a:t>
            </a:r>
            <a:r>
              <a:rPr lang="fr-FR" sz="2200" b="1" dirty="0">
                <a:solidFill>
                  <a:prstClr val="black"/>
                </a:solidFill>
                <a:latin typeface="Times New Roman" panose="02020603050405020304" pitchFamily="18" charset="0"/>
                <a:cs typeface="Times New Roman" panose="02020603050405020304" pitchFamily="18" charset="0"/>
              </a:rPr>
              <a:t>BIENFAISANCE/NON-MALFAISANCE</a:t>
            </a:r>
            <a:r>
              <a:rPr lang="fr-FR" sz="2200" dirty="0">
                <a:solidFill>
                  <a:prstClr val="black"/>
                </a:solidFill>
                <a:latin typeface="Times New Roman" panose="02020603050405020304" pitchFamily="18" charset="0"/>
                <a:cs typeface="Times New Roman" panose="02020603050405020304" pitchFamily="18" charset="0"/>
              </a:rPr>
              <a:t>, </a:t>
            </a:r>
            <a:r>
              <a:rPr lang="fr-FR" sz="2200" b="1" dirty="0">
                <a:solidFill>
                  <a:prstClr val="black"/>
                </a:solidFill>
                <a:latin typeface="Times New Roman" panose="02020603050405020304" pitchFamily="18" charset="0"/>
                <a:cs typeface="Times New Roman" panose="02020603050405020304" pitchFamily="18" charset="0"/>
              </a:rPr>
              <a:t>JUSTICE</a:t>
            </a:r>
            <a:r>
              <a:rPr lang="fr-FR" sz="2200" dirty="0">
                <a:solidFill>
                  <a:prstClr val="black"/>
                </a:solidFill>
                <a:latin typeface="Times New Roman" panose="02020603050405020304" pitchFamily="18" charset="0"/>
                <a:cs typeface="Times New Roman" panose="02020603050405020304" pitchFamily="18" charset="0"/>
              </a:rPr>
              <a:t>. </a:t>
            </a:r>
            <a:endParaRPr lang="fr-DZ" sz="22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9977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8)">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125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3512" y="1340769"/>
            <a:ext cx="8208912" cy="2232471"/>
          </a:xfrm>
          <a:prstGeom prst="rect">
            <a:avLst/>
          </a:prstGeom>
        </p:spPr>
        <p:txBody>
          <a:bodyPr wrap="square">
            <a:spAutoFit/>
          </a:bodyPr>
          <a:lstStyle/>
          <a:p>
            <a:pPr marL="342900" indent="-342900" algn="just">
              <a:lnSpc>
                <a:spcPct val="150000"/>
              </a:lnSpc>
              <a:spcAft>
                <a:spcPts val="1000"/>
              </a:spcAft>
              <a:buFont typeface="Wingdings" panose="05000000000000000000" pitchFamily="2" charset="2"/>
              <a:buChar char="Ø"/>
            </a:pPr>
            <a:r>
              <a:rPr lang="fr-FR" sz="2000" dirty="0">
                <a:solidFill>
                  <a:prstClr val="black"/>
                </a:solidFill>
                <a:latin typeface="Times New Roman"/>
                <a:ea typeface="Times New Roman"/>
                <a:cs typeface="Arial"/>
              </a:rPr>
              <a:t> </a:t>
            </a:r>
            <a:r>
              <a:rPr lang="fr-FR" sz="2400" b="1" dirty="0">
                <a:solidFill>
                  <a:srgbClr val="00B050"/>
                </a:solidFill>
                <a:latin typeface="Times New Roman"/>
                <a:ea typeface="Times New Roman"/>
                <a:cs typeface="Arial"/>
              </a:rPr>
              <a:t>Bienfaisance/Non-malfaisance </a:t>
            </a:r>
          </a:p>
          <a:p>
            <a:pPr marL="342900" indent="-342900" algn="just">
              <a:lnSpc>
                <a:spcPct val="150000"/>
              </a:lnSpc>
              <a:spcAft>
                <a:spcPts val="1000"/>
              </a:spcAft>
              <a:buFont typeface="Wingdings" panose="05000000000000000000" pitchFamily="2" charset="2"/>
              <a:buChar char="ü"/>
            </a:pPr>
            <a:r>
              <a:rPr lang="fr-FR" sz="2000" dirty="0">
                <a:solidFill>
                  <a:prstClr val="black"/>
                </a:solidFill>
                <a:latin typeface="Times New Roman"/>
                <a:ea typeface="Times New Roman"/>
                <a:cs typeface="Arial"/>
              </a:rPr>
              <a:t>Formulation négative : Obligation d’éviter de faire du mal (Ex : recherche sur un volontaire sain)</a:t>
            </a:r>
          </a:p>
          <a:p>
            <a:pPr marL="342900" indent="-342900" algn="just">
              <a:lnSpc>
                <a:spcPct val="150000"/>
              </a:lnSpc>
              <a:spcAft>
                <a:spcPts val="1000"/>
              </a:spcAft>
              <a:buFont typeface="Wingdings" panose="05000000000000000000" pitchFamily="2" charset="2"/>
              <a:buChar char="ü"/>
            </a:pPr>
            <a:r>
              <a:rPr lang="fr-FR" sz="2000" dirty="0">
                <a:solidFill>
                  <a:prstClr val="black"/>
                </a:solidFill>
                <a:latin typeface="Times New Roman"/>
                <a:ea typeface="Times New Roman"/>
                <a:cs typeface="Arial"/>
              </a:rPr>
              <a:t>Formulation positive : Obligation de faire le bien médicalement</a:t>
            </a:r>
          </a:p>
        </p:txBody>
      </p:sp>
      <p:sp>
        <p:nvSpPr>
          <p:cNvPr id="4" name="ZoneTexte 3">
            <a:extLst>
              <a:ext uri="{FF2B5EF4-FFF2-40B4-BE49-F238E27FC236}">
                <a16:creationId xmlns:a16="http://schemas.microsoft.com/office/drawing/2014/main" id="{7B9A6952-2C98-16E8-870C-051242DFEE9E}"/>
              </a:ext>
            </a:extLst>
          </p:cNvPr>
          <p:cNvSpPr txBox="1"/>
          <p:nvPr/>
        </p:nvSpPr>
        <p:spPr>
          <a:xfrm>
            <a:off x="1991544" y="548680"/>
            <a:ext cx="4572000" cy="400110"/>
          </a:xfrm>
          <a:prstGeom prst="rect">
            <a:avLst/>
          </a:prstGeom>
          <a:noFill/>
        </p:spPr>
        <p:txBody>
          <a:bodyPr wrap="square">
            <a:spAutoFit/>
          </a:bodyPr>
          <a:lstStyle/>
          <a:p>
            <a:r>
              <a:rPr lang="fr-FR" sz="2000" b="1" dirty="0">
                <a:solidFill>
                  <a:srgbClr val="FF0000"/>
                </a:solidFill>
                <a:latin typeface="Arial Black" panose="020B0A04020102020204" pitchFamily="34" charset="0"/>
              </a:rPr>
              <a:t>4.1 Définitions des principes</a:t>
            </a:r>
            <a:endParaRPr lang="fr-DZ" sz="2000" b="1" dirty="0">
              <a:solidFill>
                <a:srgbClr val="FF0000"/>
              </a:solidFill>
              <a:latin typeface="Arial Black" panose="020B0A04020102020204" pitchFamily="34" charset="0"/>
            </a:endParaRPr>
          </a:p>
        </p:txBody>
      </p:sp>
      <p:sp>
        <p:nvSpPr>
          <p:cNvPr id="5" name="Rectangle 4">
            <a:extLst>
              <a:ext uri="{FF2B5EF4-FFF2-40B4-BE49-F238E27FC236}">
                <a16:creationId xmlns:a16="http://schemas.microsoft.com/office/drawing/2014/main" id="{7F756B77-B30A-7C75-C339-13BD17738EDE}"/>
              </a:ext>
            </a:extLst>
          </p:cNvPr>
          <p:cNvSpPr/>
          <p:nvPr/>
        </p:nvSpPr>
        <p:spPr>
          <a:xfrm>
            <a:off x="1524001" y="3389294"/>
            <a:ext cx="9036449" cy="3468706"/>
          </a:xfrm>
          <a:prstGeom prst="rect">
            <a:avLst/>
          </a:prstGeom>
        </p:spPr>
        <p:txBody>
          <a:bodyPr wrap="square">
            <a:spAutoFit/>
          </a:bodyPr>
          <a:lstStyle/>
          <a:p>
            <a:pPr marL="342900" indent="-342900" algn="just">
              <a:lnSpc>
                <a:spcPct val="150000"/>
              </a:lnSpc>
              <a:spcAft>
                <a:spcPts val="1000"/>
              </a:spcAft>
              <a:buFont typeface="Wingdings" panose="05000000000000000000" pitchFamily="2" charset="2"/>
              <a:buChar char="Ø"/>
            </a:pPr>
            <a:r>
              <a:rPr lang="fr-FR" sz="2000" dirty="0">
                <a:solidFill>
                  <a:prstClr val="black"/>
                </a:solidFill>
                <a:latin typeface="Times New Roman"/>
                <a:ea typeface="Times New Roman"/>
                <a:cs typeface="Arial"/>
              </a:rPr>
              <a:t> </a:t>
            </a:r>
            <a:r>
              <a:rPr lang="fr-FR" sz="2400" b="1" dirty="0">
                <a:solidFill>
                  <a:srgbClr val="00B050"/>
                </a:solidFill>
                <a:latin typeface="Times New Roman"/>
                <a:ea typeface="Times New Roman"/>
                <a:cs typeface="Arial"/>
              </a:rPr>
              <a:t>Respect de l’autonomie</a:t>
            </a:r>
          </a:p>
          <a:p>
            <a:pPr algn="just">
              <a:lnSpc>
                <a:spcPct val="150000"/>
              </a:lnSpc>
              <a:spcAft>
                <a:spcPts val="1000"/>
              </a:spcAft>
            </a:pPr>
            <a:r>
              <a:rPr lang="fr-FR" sz="2400" dirty="0">
                <a:solidFill>
                  <a:prstClr val="black"/>
                </a:solidFill>
                <a:latin typeface="Times New Roman" panose="02020603050405020304" pitchFamily="18" charset="0"/>
                <a:cs typeface="Times New Roman" panose="02020603050405020304" pitchFamily="18" charset="0"/>
              </a:rPr>
              <a:t>Il s’agit de l’obligation de respecter la compétence à décider et les choix des personnes autonomes. Ce principe à 2 sens :</a:t>
            </a:r>
            <a:endParaRPr lang="fr-FR" sz="2400" b="1" dirty="0">
              <a:solidFill>
                <a:srgbClr val="00B050"/>
              </a:solidFill>
              <a:latin typeface="Times New Roman" panose="02020603050405020304" pitchFamily="18" charset="0"/>
              <a:ea typeface="Times New Roman"/>
              <a:cs typeface="Times New Roman" panose="02020603050405020304" pitchFamily="18" charset="0"/>
            </a:endParaRPr>
          </a:p>
          <a:p>
            <a:pPr marL="342900" indent="-342900" algn="just">
              <a:lnSpc>
                <a:spcPct val="150000"/>
              </a:lnSpc>
              <a:spcAft>
                <a:spcPts val="1000"/>
              </a:spcAft>
              <a:buFont typeface="Wingdings" panose="05000000000000000000" pitchFamily="2" charset="2"/>
              <a:buChar char="ü"/>
            </a:pPr>
            <a:r>
              <a:rPr lang="fr-FR" sz="2000" dirty="0">
                <a:solidFill>
                  <a:prstClr val="black"/>
                </a:solidFill>
                <a:latin typeface="Times New Roman"/>
                <a:ea typeface="Times New Roman"/>
                <a:cs typeface="Arial"/>
              </a:rPr>
              <a:t> Impose de protéger les personnes non autonomes et de ne pas leur demander de faire des choix qu’elles ne peuvent pas faire (mineur et incapable majeur)</a:t>
            </a:r>
          </a:p>
          <a:p>
            <a:pPr marL="342900" indent="-342900" algn="just">
              <a:lnSpc>
                <a:spcPct val="150000"/>
              </a:lnSpc>
              <a:spcAft>
                <a:spcPts val="1000"/>
              </a:spcAft>
              <a:buFont typeface="Wingdings" panose="05000000000000000000" pitchFamily="2" charset="2"/>
              <a:buChar char="ü"/>
            </a:pPr>
            <a:r>
              <a:rPr lang="fr-FR" sz="2000" dirty="0">
                <a:solidFill>
                  <a:prstClr val="black"/>
                </a:solidFill>
                <a:latin typeface="Times New Roman"/>
                <a:ea typeface="Times New Roman"/>
                <a:cs typeface="Arial"/>
              </a:rPr>
              <a:t>Formulation positive : Obligation de faire le bien médicalement</a:t>
            </a:r>
          </a:p>
        </p:txBody>
      </p:sp>
      <p:pic>
        <p:nvPicPr>
          <p:cNvPr id="7" name="Image 6">
            <a:extLst>
              <a:ext uri="{FF2B5EF4-FFF2-40B4-BE49-F238E27FC236}">
                <a16:creationId xmlns:a16="http://schemas.microsoft.com/office/drawing/2014/main" id="{5F6D13D8-192A-973A-EBA4-2C9F2A6F62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0094" y="-243408"/>
            <a:ext cx="6396203" cy="4797152"/>
          </a:xfrm>
          <a:prstGeom prst="rect">
            <a:avLst/>
          </a:prstGeom>
        </p:spPr>
      </p:pic>
    </p:spTree>
    <p:extLst>
      <p:ext uri="{BB962C8B-B14F-4D97-AF65-F5344CB8AC3E}">
        <p14:creationId xmlns:p14="http://schemas.microsoft.com/office/powerpoint/2010/main" val="149270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500"/>
                                        <p:tgtEl>
                                          <p:spTgt spid="7"/>
                                        </p:tgtEl>
                                      </p:cBhvr>
                                    </p:animEffect>
                                    <p:set>
                                      <p:cBhvr>
                                        <p:cTn id="23" dur="1" fill="hold">
                                          <p:stCondLst>
                                            <p:cond delay="499"/>
                                          </p:stCondLst>
                                        </p:cTn>
                                        <p:tgtEl>
                                          <p:spTgt spid="7"/>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344296"/>
            <a:ext cx="9252520" cy="3284041"/>
          </a:xfrm>
          <a:prstGeom prst="rect">
            <a:avLst/>
          </a:prstGeom>
        </p:spPr>
        <p:txBody>
          <a:bodyPr wrap="square">
            <a:spAutoFit/>
          </a:bodyPr>
          <a:lstStyle/>
          <a:p>
            <a:pPr marL="342900" indent="-342900" algn="just">
              <a:lnSpc>
                <a:spcPct val="150000"/>
              </a:lnSpc>
              <a:spcAft>
                <a:spcPts val="1000"/>
              </a:spcAft>
              <a:buFont typeface="Wingdings" panose="05000000000000000000" pitchFamily="2" charset="2"/>
              <a:buChar char="Ø"/>
            </a:pPr>
            <a:r>
              <a:rPr lang="fr-FR" sz="2000" dirty="0">
                <a:solidFill>
                  <a:prstClr val="black"/>
                </a:solidFill>
                <a:latin typeface="Times New Roman"/>
                <a:ea typeface="Times New Roman"/>
                <a:cs typeface="Arial"/>
              </a:rPr>
              <a:t> </a:t>
            </a:r>
            <a:r>
              <a:rPr lang="fr-FR" sz="2400" b="1" dirty="0">
                <a:solidFill>
                  <a:srgbClr val="00B050"/>
                </a:solidFill>
                <a:latin typeface="Times New Roman"/>
                <a:ea typeface="Times New Roman"/>
                <a:cs typeface="Arial"/>
              </a:rPr>
              <a:t>Justice</a:t>
            </a:r>
          </a:p>
          <a:p>
            <a:pPr marL="342900" indent="-342900" algn="just">
              <a:lnSpc>
                <a:spcPct val="150000"/>
              </a:lnSpc>
              <a:spcAft>
                <a:spcPts val="1000"/>
              </a:spcAft>
              <a:buFont typeface="Wingdings" panose="05000000000000000000" pitchFamily="2" charset="2"/>
              <a:buChar char="ü"/>
            </a:pPr>
            <a:r>
              <a:rPr lang="fr-FR" sz="2000" dirty="0">
                <a:solidFill>
                  <a:prstClr val="black"/>
                </a:solidFill>
                <a:latin typeface="Times New Roman"/>
                <a:ea typeface="Times New Roman"/>
                <a:cs typeface="Arial"/>
              </a:rPr>
              <a:t>Obligation d’équité dans la distribution des risques et des bénéfices. </a:t>
            </a:r>
          </a:p>
          <a:p>
            <a:pPr marL="342900" indent="-342900" algn="just">
              <a:lnSpc>
                <a:spcPct val="150000"/>
              </a:lnSpc>
              <a:spcAft>
                <a:spcPts val="1000"/>
              </a:spcAft>
              <a:buFont typeface="Wingdings" panose="05000000000000000000" pitchFamily="2" charset="2"/>
              <a:buChar char="ü"/>
            </a:pPr>
            <a:r>
              <a:rPr lang="fr-FR" sz="2000" dirty="0">
                <a:solidFill>
                  <a:prstClr val="black"/>
                </a:solidFill>
                <a:latin typeface="Times New Roman"/>
                <a:ea typeface="Times New Roman"/>
                <a:cs typeface="Arial"/>
              </a:rPr>
              <a:t>Ce principe s’exprime en terme de population (justice sociale)</a:t>
            </a:r>
          </a:p>
          <a:p>
            <a:pPr marL="342900" indent="-342900" algn="just">
              <a:lnSpc>
                <a:spcPct val="150000"/>
              </a:lnSpc>
              <a:spcAft>
                <a:spcPts val="1000"/>
              </a:spcAft>
              <a:buFont typeface="Wingdings" panose="05000000000000000000" pitchFamily="2" charset="2"/>
              <a:buChar char="ü"/>
            </a:pPr>
            <a:r>
              <a:rPr lang="fr-FR" sz="2000" dirty="0">
                <a:solidFill>
                  <a:prstClr val="black"/>
                </a:solidFill>
                <a:latin typeface="Times New Roman"/>
                <a:ea typeface="Times New Roman"/>
                <a:cs typeface="Arial"/>
              </a:rPr>
              <a:t>Exemple : Recherches sur le SIDA en Afrique. Celles-ci ne sont possibles que si la population où a été effectuée la recherche peut se payer le traitement une fois la molécule mise sur le marché et ce n’est pas le cas ici.</a:t>
            </a:r>
          </a:p>
        </p:txBody>
      </p:sp>
      <p:sp>
        <p:nvSpPr>
          <p:cNvPr id="4" name="ZoneTexte 3">
            <a:extLst>
              <a:ext uri="{FF2B5EF4-FFF2-40B4-BE49-F238E27FC236}">
                <a16:creationId xmlns:a16="http://schemas.microsoft.com/office/drawing/2014/main" id="{7B9A6952-2C98-16E8-870C-051242DFEE9E}"/>
              </a:ext>
            </a:extLst>
          </p:cNvPr>
          <p:cNvSpPr txBox="1"/>
          <p:nvPr/>
        </p:nvSpPr>
        <p:spPr>
          <a:xfrm>
            <a:off x="1812032" y="332656"/>
            <a:ext cx="8676456" cy="1107996"/>
          </a:xfrm>
          <a:prstGeom prst="rect">
            <a:avLst/>
          </a:prstGeom>
          <a:noFill/>
        </p:spPr>
        <p:txBody>
          <a:bodyPr wrap="square">
            <a:spAutoFit/>
          </a:bodyPr>
          <a:lstStyle/>
          <a:p>
            <a:r>
              <a:rPr lang="fr-FR" sz="2200" b="1" dirty="0">
                <a:solidFill>
                  <a:srgbClr val="4F81BD"/>
                </a:solidFill>
                <a:latin typeface="Arial Black" panose="020B0A04020102020204" pitchFamily="34" charset="0"/>
              </a:rPr>
              <a:t>Le principe d’autonomie impose au médecin de donner une information claire au patient et de respecter son choix.</a:t>
            </a:r>
            <a:endParaRPr lang="fr-DZ" sz="2200" b="1" dirty="0">
              <a:solidFill>
                <a:srgbClr val="4F81BD"/>
              </a:solidFill>
              <a:latin typeface="Arial Black" panose="020B0A04020102020204" pitchFamily="34" charset="0"/>
            </a:endParaRPr>
          </a:p>
        </p:txBody>
      </p:sp>
      <p:sp>
        <p:nvSpPr>
          <p:cNvPr id="5" name="Rectangle 4">
            <a:extLst>
              <a:ext uri="{FF2B5EF4-FFF2-40B4-BE49-F238E27FC236}">
                <a16:creationId xmlns:a16="http://schemas.microsoft.com/office/drawing/2014/main" id="{7F756B77-B30A-7C75-C339-13BD17738EDE}"/>
              </a:ext>
            </a:extLst>
          </p:cNvPr>
          <p:cNvSpPr/>
          <p:nvPr/>
        </p:nvSpPr>
        <p:spPr>
          <a:xfrm>
            <a:off x="1600232" y="4946723"/>
            <a:ext cx="9036449" cy="1133965"/>
          </a:xfrm>
          <a:prstGeom prst="rect">
            <a:avLst/>
          </a:prstGeom>
        </p:spPr>
        <p:txBody>
          <a:bodyPr wrap="square">
            <a:spAutoFit/>
          </a:bodyPr>
          <a:lstStyle/>
          <a:p>
            <a:pPr marL="342900" indent="-342900" algn="just">
              <a:lnSpc>
                <a:spcPct val="150000"/>
              </a:lnSpc>
              <a:spcAft>
                <a:spcPts val="1000"/>
              </a:spcAft>
              <a:buFont typeface="Wingdings" panose="05000000000000000000" pitchFamily="2" charset="2"/>
              <a:buChar char="Ø"/>
            </a:pPr>
            <a:r>
              <a:rPr lang="fr-FR" sz="2000" dirty="0">
                <a:solidFill>
                  <a:prstClr val="black"/>
                </a:solidFill>
                <a:latin typeface="Times New Roman"/>
                <a:ea typeface="Times New Roman"/>
                <a:cs typeface="Arial"/>
              </a:rPr>
              <a:t> </a:t>
            </a:r>
            <a:r>
              <a:rPr lang="fr-FR" sz="2400" b="1" dirty="0">
                <a:solidFill>
                  <a:srgbClr val="00B050"/>
                </a:solidFill>
                <a:latin typeface="Times New Roman"/>
                <a:ea typeface="Times New Roman"/>
                <a:cs typeface="Arial"/>
              </a:rPr>
              <a:t>L’idée principale est que c’est dans la conciliation de ces principes que sont prises les décisions justes en terme d’éthique</a:t>
            </a:r>
            <a:endParaRPr lang="fr-FR" sz="2400" b="1" dirty="0">
              <a:solidFill>
                <a:srgbClr val="00B050"/>
              </a:solidFill>
              <a:latin typeface="Times New Roman" panose="02020603050405020304" pitchFamily="18" charset="0"/>
              <a:ea typeface="Times New Roman"/>
              <a:cs typeface="Times New Roman" panose="02020603050405020304" pitchFamily="18" charset="0"/>
            </a:endParaRPr>
          </a:p>
        </p:txBody>
      </p:sp>
      <p:pic>
        <p:nvPicPr>
          <p:cNvPr id="6" name="Image 5">
            <a:extLst>
              <a:ext uri="{FF2B5EF4-FFF2-40B4-BE49-F238E27FC236}">
                <a16:creationId xmlns:a16="http://schemas.microsoft.com/office/drawing/2014/main" id="{B91696F2-4A02-EBF8-821C-9F1529FFB0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0" y="2089222"/>
            <a:ext cx="3810000" cy="2857500"/>
          </a:xfrm>
          <a:prstGeom prst="rect">
            <a:avLst/>
          </a:prstGeom>
        </p:spPr>
      </p:pic>
    </p:spTree>
    <p:extLst>
      <p:ext uri="{BB962C8B-B14F-4D97-AF65-F5344CB8AC3E}">
        <p14:creationId xmlns:p14="http://schemas.microsoft.com/office/powerpoint/2010/main" val="79047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35560" y="332656"/>
            <a:ext cx="7920880" cy="400110"/>
          </a:xfrm>
          <a:prstGeom prst="rect">
            <a:avLst/>
          </a:prstGeom>
        </p:spPr>
        <p:txBody>
          <a:bodyPr wrap="square">
            <a:spAutoFit/>
          </a:bodyPr>
          <a:lstStyle/>
          <a:p>
            <a:pPr algn="just"/>
            <a:r>
              <a:rPr lang="fr-FR" sz="2000" dirty="0">
                <a:solidFill>
                  <a:prstClr val="black"/>
                </a:solidFill>
                <a:latin typeface="Times New Roman"/>
                <a:ea typeface="Times New Roman"/>
              </a:rPr>
              <a:t> </a:t>
            </a:r>
            <a:endParaRPr lang="fr-FR" sz="2000" dirty="0">
              <a:solidFill>
                <a:prstClr val="black"/>
              </a:solidFill>
              <a:latin typeface="Calibri"/>
            </a:endParaRPr>
          </a:p>
        </p:txBody>
      </p:sp>
      <p:sp>
        <p:nvSpPr>
          <p:cNvPr id="6" name="Rectangle 5"/>
          <p:cNvSpPr/>
          <p:nvPr/>
        </p:nvSpPr>
        <p:spPr>
          <a:xfrm>
            <a:off x="1474166" y="1285459"/>
            <a:ext cx="9217024" cy="5576976"/>
          </a:xfrm>
          <a:prstGeom prst="rect">
            <a:avLst/>
          </a:prstGeom>
        </p:spPr>
        <p:txBody>
          <a:bodyPr wrap="square">
            <a:spAutoFit/>
          </a:bodyPr>
          <a:lstStyle/>
          <a:p>
            <a:pPr algn="just">
              <a:lnSpc>
                <a:spcPct val="150000"/>
              </a:lnSpc>
              <a:spcAft>
                <a:spcPts val="1000"/>
              </a:spcAft>
            </a:pPr>
            <a:r>
              <a:rPr lang="fr-FR" sz="2000" dirty="0">
                <a:solidFill>
                  <a:prstClr val="black"/>
                </a:solidFill>
                <a:latin typeface="Times New Roman" panose="02020603050405020304" pitchFamily="18" charset="0"/>
                <a:ea typeface="Times New Roman"/>
                <a:cs typeface="Times New Roman" panose="02020603050405020304" pitchFamily="18" charset="0"/>
              </a:rPr>
              <a:t>   Meriem a 18 ans et arrive d’Israël avec ses parents. Elle est adressée par l’équipe  Israélienne car elle est atteinte d’un cancer de l’utérus. Il faut réaliser rapidement une  ablation totale. À leur arrivée dans le service, aux États-Unis, les parents demandent à  voir l’équipe : ils souhaitent que l’équipe opère leur fille, mais sans lui dire qu’ils vont  retirer l’utérus car ils pensent que si Meriem apprend la nature de la chirurgie, elle </a:t>
            </a:r>
            <a:r>
              <a:rPr lang="fr-FR" sz="2000" dirty="0">
                <a:solidFill>
                  <a:prstClr val="black"/>
                </a:solidFill>
                <a:latin typeface="Times New Roman" panose="02020603050405020304" pitchFamily="18" charset="0"/>
                <a:cs typeface="Times New Roman" panose="02020603050405020304" pitchFamily="18" charset="0"/>
              </a:rPr>
              <a:t>refusera. Elle doit en effet se marier dans quelques semaines, et elle est juive religieuse : si elle est stérile, elle ne peut épouser en première noces son fiancé. Les parents ajoutent qu’elle est mineure (en Israël la majorité est à 21 ans), qu’ils aiment leur fille et savent ce qui est bien pour elle. L’équipe est choquée et partagée. Une partie pense qu’il est simplement impossible de réaliser une telle intervention sans informer la personne de ce qui sera fait. L’autre considère que l’on ne peut pas être majeur 15 jours et redevenir mineur, que les parents sont inquiets et qu’il faut les entendre. </a:t>
            </a:r>
            <a:endParaRPr lang="fr-FR" sz="1600" dirty="0">
              <a:solidFill>
                <a:prstClr val="black"/>
              </a:solidFill>
              <a:latin typeface="Times New Roman" panose="02020603050405020304" pitchFamily="18" charset="0"/>
              <a:ea typeface="Calibri"/>
              <a:cs typeface="Times New Roman" panose="02020603050405020304" pitchFamily="18" charset="0"/>
            </a:endParaRPr>
          </a:p>
        </p:txBody>
      </p:sp>
      <p:sp>
        <p:nvSpPr>
          <p:cNvPr id="7" name="Rectangle 6"/>
          <p:cNvSpPr/>
          <p:nvPr/>
        </p:nvSpPr>
        <p:spPr>
          <a:xfrm>
            <a:off x="2108919" y="332657"/>
            <a:ext cx="7947521" cy="461665"/>
          </a:xfrm>
          <a:prstGeom prst="rect">
            <a:avLst/>
          </a:prstGeom>
        </p:spPr>
        <p:txBody>
          <a:bodyPr wrap="square">
            <a:spAutoFit/>
          </a:bodyPr>
          <a:lstStyle/>
          <a:p>
            <a:pPr algn="just"/>
            <a:r>
              <a:rPr lang="fr-FR" sz="2400" dirty="0">
                <a:solidFill>
                  <a:prstClr val="black"/>
                </a:solidFill>
                <a:latin typeface="Times New Roman"/>
                <a:ea typeface="Times New Roman"/>
              </a:rPr>
              <a:t>  </a:t>
            </a:r>
            <a:r>
              <a:rPr lang="fr-FR" sz="2400" b="1" dirty="0">
                <a:solidFill>
                  <a:srgbClr val="FF0000"/>
                </a:solidFill>
                <a:latin typeface="Times New Roman"/>
                <a:ea typeface="Times New Roman"/>
              </a:rPr>
              <a:t>4.2. Exemple de cas en éthique clinique</a:t>
            </a:r>
            <a:endParaRPr lang="fr-FR" sz="2400" b="1" dirty="0">
              <a:solidFill>
                <a:srgbClr val="FF0000"/>
              </a:solidFill>
              <a:latin typeface="Calibri"/>
            </a:endParaRPr>
          </a:p>
        </p:txBody>
      </p:sp>
      <p:sp>
        <p:nvSpPr>
          <p:cNvPr id="2" name="Rectangle 1">
            <a:extLst>
              <a:ext uri="{FF2B5EF4-FFF2-40B4-BE49-F238E27FC236}">
                <a16:creationId xmlns:a16="http://schemas.microsoft.com/office/drawing/2014/main" id="{010A5841-2285-44FD-5E89-13AF0193C600}"/>
              </a:ext>
            </a:extLst>
          </p:cNvPr>
          <p:cNvSpPr/>
          <p:nvPr/>
        </p:nvSpPr>
        <p:spPr>
          <a:xfrm>
            <a:off x="1631505" y="908721"/>
            <a:ext cx="7947521" cy="830997"/>
          </a:xfrm>
          <a:prstGeom prst="rect">
            <a:avLst/>
          </a:prstGeom>
        </p:spPr>
        <p:txBody>
          <a:bodyPr wrap="square">
            <a:spAutoFit/>
          </a:bodyPr>
          <a:lstStyle/>
          <a:p>
            <a:pPr algn="just"/>
            <a:r>
              <a:rPr lang="fr-FR" sz="2400" dirty="0">
                <a:solidFill>
                  <a:prstClr val="black"/>
                </a:solidFill>
                <a:latin typeface="Times New Roman"/>
                <a:ea typeface="Times New Roman"/>
              </a:rPr>
              <a:t>  </a:t>
            </a:r>
            <a:r>
              <a:rPr lang="fr-FR" sz="2400" b="1" dirty="0">
                <a:solidFill>
                  <a:srgbClr val="FF0000"/>
                </a:solidFill>
                <a:latin typeface="Times New Roman"/>
                <a:ea typeface="Times New Roman"/>
              </a:rPr>
              <a:t>4.2. A. Étude de cas de Meriem</a:t>
            </a:r>
          </a:p>
          <a:p>
            <a:pPr algn="just"/>
            <a:endParaRPr lang="fr-FR" sz="2400" b="1" dirty="0">
              <a:solidFill>
                <a:srgbClr val="FF0000"/>
              </a:solidFill>
              <a:latin typeface="Calibri"/>
            </a:endParaRPr>
          </a:p>
        </p:txBody>
      </p:sp>
    </p:spTree>
    <p:extLst>
      <p:ext uri="{BB962C8B-B14F-4D97-AF65-F5344CB8AC3E}">
        <p14:creationId xmlns:p14="http://schemas.microsoft.com/office/powerpoint/2010/main" val="1791827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35560" y="332656"/>
            <a:ext cx="7920880" cy="400110"/>
          </a:xfrm>
          <a:prstGeom prst="rect">
            <a:avLst/>
          </a:prstGeom>
        </p:spPr>
        <p:txBody>
          <a:bodyPr wrap="square">
            <a:spAutoFit/>
          </a:bodyPr>
          <a:lstStyle/>
          <a:p>
            <a:pPr algn="just"/>
            <a:r>
              <a:rPr lang="fr-FR" sz="2000" dirty="0">
                <a:solidFill>
                  <a:prstClr val="black"/>
                </a:solidFill>
                <a:latin typeface="Times New Roman"/>
                <a:ea typeface="Times New Roman"/>
              </a:rPr>
              <a:t> </a:t>
            </a:r>
            <a:endParaRPr lang="fr-FR" sz="2000" dirty="0">
              <a:solidFill>
                <a:prstClr val="black"/>
              </a:solidFill>
              <a:latin typeface="Calibri"/>
            </a:endParaRPr>
          </a:p>
        </p:txBody>
      </p:sp>
      <p:sp>
        <p:nvSpPr>
          <p:cNvPr id="6" name="Rectangle 5"/>
          <p:cNvSpPr/>
          <p:nvPr/>
        </p:nvSpPr>
        <p:spPr>
          <a:xfrm>
            <a:off x="1504722" y="761219"/>
            <a:ext cx="9217024" cy="2140138"/>
          </a:xfrm>
          <a:prstGeom prst="rect">
            <a:avLst/>
          </a:prstGeom>
        </p:spPr>
        <p:txBody>
          <a:bodyPr wrap="square">
            <a:spAutoFit/>
          </a:bodyPr>
          <a:lstStyle/>
          <a:p>
            <a:pPr algn="just">
              <a:lnSpc>
                <a:spcPct val="150000"/>
              </a:lnSpc>
              <a:spcAft>
                <a:spcPts val="1000"/>
              </a:spcAft>
            </a:pPr>
            <a:r>
              <a:rPr lang="fr-FR" sz="2000" dirty="0">
                <a:solidFill>
                  <a:prstClr val="black"/>
                </a:solidFill>
                <a:latin typeface="Times New Roman" panose="02020603050405020304" pitchFamily="18" charset="0"/>
                <a:ea typeface="Times New Roman"/>
                <a:cs typeface="Times New Roman" panose="02020603050405020304" pitchFamily="18" charset="0"/>
              </a:rPr>
              <a:t>   Après tout, que fera l’équipe si Meriem refuse effectivement l’intervention ?</a:t>
            </a:r>
          </a:p>
          <a:p>
            <a:pPr algn="just">
              <a:lnSpc>
                <a:spcPct val="150000"/>
              </a:lnSpc>
              <a:spcAft>
                <a:spcPts val="1000"/>
              </a:spcAft>
            </a:pPr>
            <a:r>
              <a:rPr lang="fr-FR" sz="2000" dirty="0">
                <a:solidFill>
                  <a:prstClr val="black"/>
                </a:solidFill>
                <a:latin typeface="Times New Roman" panose="02020603050405020304" pitchFamily="18" charset="0"/>
                <a:ea typeface="Times New Roman"/>
                <a:cs typeface="Times New Roman" panose="02020603050405020304" pitchFamily="18" charset="0"/>
              </a:rPr>
              <a:t> Si cela conduit au décès de cette jeune fille ? </a:t>
            </a:r>
          </a:p>
          <a:p>
            <a:pPr algn="just">
              <a:lnSpc>
                <a:spcPct val="150000"/>
              </a:lnSpc>
              <a:spcAft>
                <a:spcPts val="1000"/>
              </a:spcAft>
            </a:pPr>
            <a:r>
              <a:rPr lang="fr-FR" sz="2000" dirty="0">
                <a:solidFill>
                  <a:prstClr val="black"/>
                </a:solidFill>
                <a:latin typeface="Times New Roman" panose="02020603050405020304" pitchFamily="18" charset="0"/>
                <a:ea typeface="Times New Roman"/>
                <a:cs typeface="Times New Roman" panose="02020603050405020304" pitchFamily="18" charset="0"/>
              </a:rPr>
              <a:t>L’équipe décide donc de saisir le Centre d’éthique clinique, avec comme question : que devons-nous faire ? Dire ou non ? Faire ou non ?</a:t>
            </a:r>
          </a:p>
        </p:txBody>
      </p:sp>
      <p:sp>
        <p:nvSpPr>
          <p:cNvPr id="7" name="Rectangle 6"/>
          <p:cNvSpPr/>
          <p:nvPr/>
        </p:nvSpPr>
        <p:spPr>
          <a:xfrm>
            <a:off x="1369235" y="-17624"/>
            <a:ext cx="7947521" cy="461665"/>
          </a:xfrm>
          <a:prstGeom prst="rect">
            <a:avLst/>
          </a:prstGeom>
        </p:spPr>
        <p:txBody>
          <a:bodyPr wrap="square">
            <a:spAutoFit/>
          </a:bodyPr>
          <a:lstStyle/>
          <a:p>
            <a:pPr algn="just"/>
            <a:r>
              <a:rPr lang="fr-FR" sz="2400" dirty="0">
                <a:solidFill>
                  <a:prstClr val="black"/>
                </a:solidFill>
                <a:latin typeface="Times New Roman"/>
                <a:ea typeface="Times New Roman"/>
              </a:rPr>
              <a:t>  </a:t>
            </a:r>
            <a:r>
              <a:rPr lang="fr-FR" sz="2400" b="1" dirty="0">
                <a:solidFill>
                  <a:srgbClr val="FF0000"/>
                </a:solidFill>
                <a:latin typeface="Times New Roman"/>
                <a:ea typeface="Times New Roman"/>
              </a:rPr>
              <a:t>4.2. Exemple de cas en éthique clinique</a:t>
            </a:r>
            <a:endParaRPr lang="fr-FR" sz="2400" b="1" dirty="0">
              <a:solidFill>
                <a:srgbClr val="FF0000"/>
              </a:solidFill>
              <a:latin typeface="Calibri"/>
            </a:endParaRPr>
          </a:p>
        </p:txBody>
      </p:sp>
      <p:sp>
        <p:nvSpPr>
          <p:cNvPr id="2" name="Rectangle 1">
            <a:extLst>
              <a:ext uri="{FF2B5EF4-FFF2-40B4-BE49-F238E27FC236}">
                <a16:creationId xmlns:a16="http://schemas.microsoft.com/office/drawing/2014/main" id="{010A5841-2285-44FD-5E89-13AF0193C600}"/>
              </a:ext>
            </a:extLst>
          </p:cNvPr>
          <p:cNvSpPr/>
          <p:nvPr/>
        </p:nvSpPr>
        <p:spPr>
          <a:xfrm>
            <a:off x="1387638" y="378823"/>
            <a:ext cx="7947521" cy="830997"/>
          </a:xfrm>
          <a:prstGeom prst="rect">
            <a:avLst/>
          </a:prstGeom>
        </p:spPr>
        <p:txBody>
          <a:bodyPr wrap="square">
            <a:spAutoFit/>
          </a:bodyPr>
          <a:lstStyle/>
          <a:p>
            <a:pPr algn="just"/>
            <a:r>
              <a:rPr lang="fr-FR" sz="2400" dirty="0">
                <a:solidFill>
                  <a:prstClr val="black"/>
                </a:solidFill>
                <a:latin typeface="Times New Roman"/>
                <a:ea typeface="Times New Roman"/>
              </a:rPr>
              <a:t>  </a:t>
            </a:r>
            <a:r>
              <a:rPr lang="fr-FR" sz="2400" b="1" dirty="0">
                <a:solidFill>
                  <a:srgbClr val="FF0000"/>
                </a:solidFill>
                <a:latin typeface="Times New Roman"/>
                <a:ea typeface="Times New Roman"/>
              </a:rPr>
              <a:t>4.2. A. Étude de cas de Meriem</a:t>
            </a:r>
          </a:p>
          <a:p>
            <a:pPr algn="just"/>
            <a:endParaRPr lang="fr-FR" sz="2400" b="1" dirty="0">
              <a:solidFill>
                <a:srgbClr val="FF0000"/>
              </a:solidFill>
              <a:latin typeface="Calibri"/>
            </a:endParaRPr>
          </a:p>
        </p:txBody>
      </p:sp>
      <p:sp>
        <p:nvSpPr>
          <p:cNvPr id="9" name="ZoneTexte 8">
            <a:extLst>
              <a:ext uri="{FF2B5EF4-FFF2-40B4-BE49-F238E27FC236}">
                <a16:creationId xmlns:a16="http://schemas.microsoft.com/office/drawing/2014/main" id="{33EA6AF3-6154-5CA2-05CB-8EDE9A050DA0}"/>
              </a:ext>
            </a:extLst>
          </p:cNvPr>
          <p:cNvSpPr txBox="1"/>
          <p:nvPr/>
        </p:nvSpPr>
        <p:spPr>
          <a:xfrm>
            <a:off x="1524001" y="2738371"/>
            <a:ext cx="9032305" cy="960328"/>
          </a:xfrm>
          <a:prstGeom prst="rect">
            <a:avLst/>
          </a:prstGeom>
          <a:noFill/>
        </p:spPr>
        <p:txBody>
          <a:bodyPr wrap="square">
            <a:spAutoFit/>
          </a:bodyPr>
          <a:lstStyle/>
          <a:p>
            <a:pPr algn="just">
              <a:lnSpc>
                <a:spcPct val="150000"/>
              </a:lnSpc>
              <a:spcAft>
                <a:spcPts val="1000"/>
              </a:spcAft>
              <a:defRPr/>
            </a:pPr>
            <a:r>
              <a:rPr lang="fr-FR" sz="2000" b="1" dirty="0">
                <a:solidFill>
                  <a:prstClr val="black"/>
                </a:solidFill>
                <a:latin typeface="Times New Roman" panose="02020603050405020304" pitchFamily="18" charset="0"/>
                <a:ea typeface="Times New Roman"/>
                <a:cs typeface="Times New Roman" panose="02020603050405020304" pitchFamily="18" charset="0"/>
              </a:rPr>
              <a:t> </a:t>
            </a:r>
            <a:r>
              <a:rPr lang="fr-FR" sz="2000" b="1" dirty="0">
                <a:solidFill>
                  <a:srgbClr val="00B050"/>
                </a:solidFill>
                <a:latin typeface="Times New Roman" panose="02020603050405020304" pitchFamily="18" charset="0"/>
                <a:ea typeface="Times New Roman"/>
                <a:cs typeface="Times New Roman" panose="02020603050405020304" pitchFamily="18" charset="0"/>
              </a:rPr>
              <a:t>Le centre d’éthique travaille à l’aide des principes qui servent de boîte à outil pour formuler les questions</a:t>
            </a:r>
          </a:p>
        </p:txBody>
      </p:sp>
      <p:sp>
        <p:nvSpPr>
          <p:cNvPr id="11" name="ZoneTexte 10">
            <a:extLst>
              <a:ext uri="{FF2B5EF4-FFF2-40B4-BE49-F238E27FC236}">
                <a16:creationId xmlns:a16="http://schemas.microsoft.com/office/drawing/2014/main" id="{BF74C65D-44FB-781E-BE77-5C98D190D4C0}"/>
              </a:ext>
            </a:extLst>
          </p:cNvPr>
          <p:cNvSpPr txBox="1"/>
          <p:nvPr/>
        </p:nvSpPr>
        <p:spPr>
          <a:xfrm>
            <a:off x="1515066" y="3698699"/>
            <a:ext cx="4826576" cy="400110"/>
          </a:xfrm>
          <a:prstGeom prst="rect">
            <a:avLst/>
          </a:prstGeom>
          <a:noFill/>
        </p:spPr>
        <p:txBody>
          <a:bodyPr wrap="square">
            <a:spAutoFit/>
          </a:bodyPr>
          <a:lstStyle/>
          <a:p>
            <a:r>
              <a:rPr lang="fr-FR" sz="2000" b="1" dirty="0">
                <a:solidFill>
                  <a:srgbClr val="FF0000"/>
                </a:solidFill>
                <a:latin typeface="Times New Roman" panose="02020603050405020304" pitchFamily="18" charset="0"/>
                <a:cs typeface="Times New Roman" panose="02020603050405020304" pitchFamily="18" charset="0"/>
              </a:rPr>
              <a:t>Le staff d’éthique clinique répond :</a:t>
            </a:r>
            <a:endParaRPr lang="fr-DZ" sz="2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1392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down)">
                                      <p:cBhvr>
                                        <p:cTn id="29" dur="580">
                                          <p:stCondLst>
                                            <p:cond delay="0"/>
                                          </p:stCondLst>
                                        </p:cTn>
                                        <p:tgtEl>
                                          <p:spTgt spid="11"/>
                                        </p:tgtEl>
                                      </p:cBhvr>
                                    </p:animEffect>
                                    <p:anim calcmode="lin" valueType="num">
                                      <p:cBhvr>
                                        <p:cTn id="3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5" dur="26">
                                          <p:stCondLst>
                                            <p:cond delay="650"/>
                                          </p:stCondLst>
                                        </p:cTn>
                                        <p:tgtEl>
                                          <p:spTgt spid="11"/>
                                        </p:tgtEl>
                                      </p:cBhvr>
                                      <p:to x="100000" y="60000"/>
                                    </p:animScale>
                                    <p:animScale>
                                      <p:cBhvr>
                                        <p:cTn id="36" dur="166" decel="50000">
                                          <p:stCondLst>
                                            <p:cond delay="676"/>
                                          </p:stCondLst>
                                        </p:cTn>
                                        <p:tgtEl>
                                          <p:spTgt spid="11"/>
                                        </p:tgtEl>
                                      </p:cBhvr>
                                      <p:to x="100000" y="100000"/>
                                    </p:animScale>
                                    <p:animScale>
                                      <p:cBhvr>
                                        <p:cTn id="37" dur="26">
                                          <p:stCondLst>
                                            <p:cond delay="1312"/>
                                          </p:stCondLst>
                                        </p:cTn>
                                        <p:tgtEl>
                                          <p:spTgt spid="11"/>
                                        </p:tgtEl>
                                      </p:cBhvr>
                                      <p:to x="100000" y="80000"/>
                                    </p:animScale>
                                    <p:animScale>
                                      <p:cBhvr>
                                        <p:cTn id="38" dur="166" decel="50000">
                                          <p:stCondLst>
                                            <p:cond delay="1338"/>
                                          </p:stCondLst>
                                        </p:cTn>
                                        <p:tgtEl>
                                          <p:spTgt spid="11"/>
                                        </p:tgtEl>
                                      </p:cBhvr>
                                      <p:to x="100000" y="100000"/>
                                    </p:animScale>
                                    <p:animScale>
                                      <p:cBhvr>
                                        <p:cTn id="39" dur="26">
                                          <p:stCondLst>
                                            <p:cond delay="1642"/>
                                          </p:stCondLst>
                                        </p:cTn>
                                        <p:tgtEl>
                                          <p:spTgt spid="11"/>
                                        </p:tgtEl>
                                      </p:cBhvr>
                                      <p:to x="100000" y="90000"/>
                                    </p:animScale>
                                    <p:animScale>
                                      <p:cBhvr>
                                        <p:cTn id="40" dur="166" decel="50000">
                                          <p:stCondLst>
                                            <p:cond delay="1668"/>
                                          </p:stCondLst>
                                        </p:cTn>
                                        <p:tgtEl>
                                          <p:spTgt spid="11"/>
                                        </p:tgtEl>
                                      </p:cBhvr>
                                      <p:to x="100000" y="100000"/>
                                    </p:animScale>
                                    <p:animScale>
                                      <p:cBhvr>
                                        <p:cTn id="41" dur="26">
                                          <p:stCondLst>
                                            <p:cond delay="1808"/>
                                          </p:stCondLst>
                                        </p:cTn>
                                        <p:tgtEl>
                                          <p:spTgt spid="11"/>
                                        </p:tgtEl>
                                      </p:cBhvr>
                                      <p:to x="100000" y="95000"/>
                                    </p:animScale>
                                    <p:animScale>
                                      <p:cBhvr>
                                        <p:cTn id="42"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 grpId="0"/>
      <p:bldP spid="9" grpId="0"/>
      <p:bldP spid="11" grpId="0"/>
    </p:bldLst>
  </p:timing>
</p:sld>
</file>

<file path=ppt/theme/theme1.xml><?xml version="1.0" encoding="utf-8"?>
<a:theme xmlns:a="http://schemas.openxmlformats.org/drawingml/2006/main" name="1_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678</Words>
  <Application>Microsoft Office PowerPoint</Application>
  <PresentationFormat>Grand écran</PresentationFormat>
  <Paragraphs>29</Paragraphs>
  <Slides>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5</vt:i4>
      </vt:variant>
    </vt:vector>
  </HeadingPairs>
  <TitlesOfParts>
    <vt:vector size="11" baseType="lpstr">
      <vt:lpstr>Arial</vt:lpstr>
      <vt:lpstr>Arial Black</vt:lpstr>
      <vt:lpstr>Calibri</vt:lpstr>
      <vt:lpstr>Times New Roman</vt:lpstr>
      <vt:lpstr>Wingdings</vt:lpstr>
      <vt:lpstr>1_Thème Office</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IMAD</dc:creator>
  <cp:lastModifiedBy>IMAD</cp:lastModifiedBy>
  <cp:revision>1</cp:revision>
  <dcterms:created xsi:type="dcterms:W3CDTF">2023-11-21T17:50:54Z</dcterms:created>
  <dcterms:modified xsi:type="dcterms:W3CDTF">2023-11-21T17:51:26Z</dcterms:modified>
</cp:coreProperties>
</file>