
<file path=[Content_Types].xml><?xml version="1.0" encoding="utf-8"?>
<Types xmlns="http://schemas.openxmlformats.org/package/2006/content-types">
  <Default Extension="jpeg" ContentType="image/jpe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7" r:id="rId2"/>
    <p:sldId id="258" r:id="rId3"/>
    <p:sldId id="279" r:id="rId4"/>
    <p:sldId id="281" r:id="rId5"/>
    <p:sldId id="306" r:id="rId6"/>
    <p:sldId id="307" r:id="rId7"/>
    <p:sldId id="280" r:id="rId8"/>
    <p:sldId id="265" r:id="rId9"/>
    <p:sldId id="266" r:id="rId10"/>
    <p:sldId id="282" r:id="rId11"/>
    <p:sldId id="268" r:id="rId12"/>
    <p:sldId id="269" r:id="rId13"/>
    <p:sldId id="270" r:id="rId14"/>
    <p:sldId id="271"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5" d="100"/>
          <a:sy n="85" d="100"/>
        </p:scale>
        <p:origin x="59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25310A-7B7F-4CE6-B4E4-D7626E08E583}" type="datetimeFigureOut">
              <a:rPr lang="fr-FR" smtClean="0"/>
              <a:t>21/11/2023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EF2780-48F4-47E0-9DA9-71E3B275831A}" type="slidenum">
              <a:rPr lang="fr-FR" smtClean="0"/>
              <a:t>‹N°›</a:t>
            </a:fld>
            <a:endParaRPr lang="fr-FR"/>
          </a:p>
        </p:txBody>
      </p:sp>
    </p:spTree>
    <p:extLst>
      <p:ext uri="{BB962C8B-B14F-4D97-AF65-F5344CB8AC3E}">
        <p14:creationId xmlns:p14="http://schemas.microsoft.com/office/powerpoint/2010/main" val="2400852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ethique.gouv.qc.ca/fr/ethique/ethique-science-et-technologie/definition-fecondation-in-vitro/"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fr.wikipedia.org/wiki/Soins"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fr.wikipedia.org/wiki/Souffrance_psychologique" TargetMode="External"/><Relationship Id="rId5" Type="http://schemas.openxmlformats.org/officeDocument/2006/relationships/hyperlink" Target="https://fr.wikipedia.org/wiki/Sympt%C3%B4mes" TargetMode="External"/><Relationship Id="rId4" Type="http://schemas.openxmlformats.org/officeDocument/2006/relationships/hyperlink" Target="https://fr.wikipedia.org/wiki/Douleur"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algn="l"/>
            <a:r>
              <a:rPr lang="fr-FR" b="1" i="0" dirty="0">
                <a:solidFill>
                  <a:srgbClr val="000000"/>
                </a:solidFill>
                <a:effectLst/>
                <a:latin typeface="SF UI Text"/>
              </a:rPr>
              <a:t>La procréation assistée</a:t>
            </a:r>
          </a:p>
          <a:p>
            <a:pPr algn="l"/>
            <a:r>
              <a:rPr lang="fr-FR" b="0" i="0" dirty="0">
                <a:solidFill>
                  <a:srgbClr val="2A2C2C"/>
                </a:solidFill>
                <a:effectLst/>
                <a:latin typeface="SF UI Text"/>
              </a:rPr>
              <a:t>Lors de la </a:t>
            </a:r>
            <a:r>
              <a:rPr lang="fr-FR" b="0" i="0" u="sng" dirty="0">
                <a:solidFill>
                  <a:srgbClr val="16609D"/>
                </a:solidFill>
                <a:effectLst/>
                <a:latin typeface="SF UI Text"/>
                <a:hlinkClick r:id="rId3" tooltip="Définition : Fécondation in vitro"/>
              </a:rPr>
              <a:t>fécondation in vitro</a:t>
            </a:r>
            <a:r>
              <a:rPr lang="fr-FR" b="0" i="0" dirty="0">
                <a:solidFill>
                  <a:srgbClr val="2A2C2C"/>
                </a:solidFill>
                <a:effectLst/>
                <a:latin typeface="SF UI Text"/>
              </a:rPr>
              <a:t>, il est possible d’identifier les caractéristiques des embryons, comme les maladies génétiques dont ils sont porteurs. On peut ensuite sélectionner celui qui sera implanté dans l'utérus de la mère. Pour certains, cette technologie est formidable : grâce à elle, on évitera à l'enfant d'être porteur d’une maladie génétique. Par contre, d'autres y voient une forme d'eugénisme : il s'agit de décider qui est digne de vivre et qui ne l'est pas. Est-ce à dire que les gens porteurs de cette maladie n'auraient pas dû vivre? Cette technologie met en jeu des valeurs et des principes : le caractère sacré de la vie, l'égalité, le respect de la personne, la santé humaine, l'autonomie parentale, etc.</a:t>
            </a:r>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F7B95-4DF7-4EF0-BA78-7DE24C93C61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396804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a:p>
            <a:r>
              <a:rPr lang="fr-FR" dirty="0"/>
              <a:t>Gamètes : Cellule reproductrice mâle ou femelle qui contient un seul chromosome.</a:t>
            </a:r>
          </a:p>
          <a:p>
            <a:r>
              <a:rPr lang="fr-FR" dirty="0"/>
              <a:t>Eugéniste : </a:t>
            </a:r>
            <a:r>
              <a:rPr lang="fr-FR" b="0" i="0" dirty="0">
                <a:effectLst/>
                <a:latin typeface="Roboto" panose="02000000000000000000" pitchFamily="2" charset="0"/>
              </a:rPr>
              <a:t>Spécialiste de l'eugénique, de l'étude et mise en œuvre de méthodes censées améliorer l'espèce humaine. </a:t>
            </a:r>
            <a:r>
              <a:rPr lang="ar-DZ" b="0" i="0" dirty="0">
                <a:effectLst/>
                <a:latin typeface="Roboto" panose="02000000000000000000" pitchFamily="2" charset="0"/>
              </a:rPr>
              <a:t>تحسين النسل</a:t>
            </a:r>
            <a:endParaRPr lang="fr-FR"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F7B95-4DF7-4EF0-BA78-7DE24C93C61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6430879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Une femme entre aux urgences avec des douleurs au ventre. Elle subit un scanner et reçoit un diagnostic d'anévrisme de l'aorte abdominale, un affaiblissement de la paroi de l'aorte qui la fait s'étirer et se gonfler (ceci est très similaire à ce qui a conduit à la mort de John Ritter). Les médecins l'informent que le seul moyen de régler le problème est la chirurgie et que les chances de survie sont d'environ 50/50. Ils l'informent également que le temps presse et que si l'anévrisme éclate, elle serait morte en quelques minutes. La femme est une Mannequins ; elle craint que l'opération ne laisse une cicatrice qui affectera négativement son travail ; par conséquent, elle refuse tout traitement chirurgical. Même après de nombreuses pressions de la part des médecins, elle refuse catégoriquement la chirurgie. Sentant que la femme n'est pas dans son bon état d'esprit et sachant que le temps presse, les chirurgiens décident d'effectuer l'intervention sans son consentement. Ils l'anesthésient et réparent chirurgicalement l'anévrisme. Elle survit et poursuit l'hôpital pour des millions de dollars</a:t>
            </a:r>
            <a:endParaRPr lang="fr-DZ"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F7B95-4DF7-4EF0-BA78-7DE24C93C61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6217262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L’acharnement thérapeutique, appelé « obstination déraisonnable » dans la législation médicale, désigne l'emploi de thérapies exagérément lourdes pour le patient, disproportionnées par rapport à l'amélioration attendue, le refus de cet acharnement pouvant potentiellement conduire à la mort. Il pose le problème du conflit entre la liberté du patient et les convictions, voire les intérêts financiers, du corps médical.</a:t>
            </a:r>
          </a:p>
          <a:p>
            <a:r>
              <a:rPr lang="fr-FR" dirty="0"/>
              <a:t>Dans certains pays, l'acharnement thérapeutique est interdit, car considéré comme contraire au respect du patient et de l'exigence de son consentement aux examens et aux soins.</a:t>
            </a:r>
          </a:p>
          <a:p>
            <a:r>
              <a:rPr lang="fr-FR" b="0" i="0" dirty="0">
                <a:solidFill>
                  <a:srgbClr val="202122"/>
                </a:solidFill>
                <a:effectLst/>
                <a:latin typeface="Arial" panose="020B0604020202020204" pitchFamily="34" charset="0"/>
              </a:rPr>
              <a:t>Les </a:t>
            </a:r>
            <a:r>
              <a:rPr lang="fr-FR" b="1" i="0" dirty="0">
                <a:solidFill>
                  <a:srgbClr val="202122"/>
                </a:solidFill>
                <a:effectLst/>
                <a:latin typeface="Arial" panose="020B0604020202020204" pitchFamily="34" charset="0"/>
              </a:rPr>
              <a:t>soins palliatifs</a:t>
            </a:r>
            <a:r>
              <a:rPr lang="fr-FR" b="0" i="0" dirty="0">
                <a:solidFill>
                  <a:srgbClr val="202122"/>
                </a:solidFill>
                <a:effectLst/>
                <a:latin typeface="Arial" panose="020B0604020202020204" pitchFamily="34" charset="0"/>
              </a:rPr>
              <a:t> sont des </a:t>
            </a:r>
            <a:r>
              <a:rPr lang="fr-FR" b="0" i="0" u="none" strike="noStrike" dirty="0">
                <a:solidFill>
                  <a:srgbClr val="3366CC"/>
                </a:solidFill>
                <a:effectLst/>
                <a:latin typeface="Arial" panose="020B0604020202020204" pitchFamily="34" charset="0"/>
                <a:hlinkClick r:id="rId3" tooltip="Soins"/>
              </a:rPr>
              <a:t>soins</a:t>
            </a:r>
            <a:r>
              <a:rPr lang="fr-FR" b="0" i="0" dirty="0">
                <a:solidFill>
                  <a:srgbClr val="202122"/>
                </a:solidFill>
                <a:effectLst/>
                <a:latin typeface="Arial" panose="020B0604020202020204" pitchFamily="34" charset="0"/>
              </a:rPr>
              <a:t> qui ne visent qu'au confort du malade, souvent en phase de fin de vie. L'objectif des soins palliatifs est de prévenir et de soulager les </a:t>
            </a:r>
            <a:r>
              <a:rPr lang="fr-FR" b="0" i="0" u="none" strike="noStrike" dirty="0">
                <a:solidFill>
                  <a:srgbClr val="3366CC"/>
                </a:solidFill>
                <a:effectLst/>
                <a:latin typeface="Arial" panose="020B0604020202020204" pitchFamily="34" charset="0"/>
                <a:hlinkClick r:id="rId4" tooltip="Douleur"/>
              </a:rPr>
              <a:t>douleurs</a:t>
            </a:r>
            <a:r>
              <a:rPr lang="fr-FR" b="0" i="0" dirty="0">
                <a:solidFill>
                  <a:srgbClr val="202122"/>
                </a:solidFill>
                <a:effectLst/>
                <a:latin typeface="Arial" panose="020B0604020202020204" pitchFamily="34" charset="0"/>
              </a:rPr>
              <a:t> physiques, les </a:t>
            </a:r>
            <a:r>
              <a:rPr lang="fr-FR" b="0" i="0" u="none" strike="noStrike" dirty="0">
                <a:solidFill>
                  <a:srgbClr val="3366CC"/>
                </a:solidFill>
                <a:effectLst/>
                <a:latin typeface="Arial" panose="020B0604020202020204" pitchFamily="34" charset="0"/>
                <a:hlinkClick r:id="rId5" tooltip="Symptômes"/>
              </a:rPr>
              <a:t>symptômes</a:t>
            </a:r>
            <a:r>
              <a:rPr lang="fr-FR" b="0" i="0" dirty="0">
                <a:solidFill>
                  <a:srgbClr val="202122"/>
                </a:solidFill>
                <a:effectLst/>
                <a:latin typeface="Arial" panose="020B0604020202020204" pitchFamily="34" charset="0"/>
              </a:rPr>
              <a:t> inconfortables (nausées, constipation, anxiété, etc.) ou encore la </a:t>
            </a:r>
            <a:r>
              <a:rPr lang="fr-FR" b="0" i="0" u="none" strike="noStrike" dirty="0">
                <a:solidFill>
                  <a:srgbClr val="3366CC"/>
                </a:solidFill>
                <a:effectLst/>
                <a:latin typeface="Arial" panose="020B0604020202020204" pitchFamily="34" charset="0"/>
                <a:hlinkClick r:id="rId6" tooltip="Souffrance psychologique"/>
              </a:rPr>
              <a:t>souffrance psychologique</a:t>
            </a:r>
            <a:r>
              <a:rPr lang="fr-FR" b="0" i="0" dirty="0">
                <a:solidFill>
                  <a:srgbClr val="202122"/>
                </a:solidFill>
                <a:effectLst/>
                <a:latin typeface="Arial" panose="020B0604020202020204" pitchFamily="34" charset="0"/>
              </a:rPr>
              <a:t>.</a:t>
            </a:r>
            <a:endParaRPr lang="fr-FR" dirty="0"/>
          </a:p>
        </p:txBody>
      </p:sp>
      <p:sp>
        <p:nvSpPr>
          <p:cNvPr id="4" name="Espace réservé du numéro de diapositive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18F7B95-4DF7-4EF0-BA78-7DE24C93C619}" type="slidenum">
              <a:rPr kumimoji="0" lang="fr-FR"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fr-FR"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863329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914400" y="2130426"/>
            <a:ext cx="10363200" cy="1470025"/>
          </a:xfrm>
        </p:spPr>
        <p:txBody>
          <a:bodyPr/>
          <a:lstStyle/>
          <a:p>
            <a:r>
              <a:rPr lang="fr-FR"/>
              <a:t>Cliquez pour modifier le style du titre</a:t>
            </a:r>
            <a:endParaRPr lang="fr-BE"/>
          </a:p>
        </p:txBody>
      </p:sp>
      <p:sp>
        <p:nvSpPr>
          <p:cNvPr id="3" name="Sous-titr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14818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499765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839200" y="274639"/>
            <a:ext cx="2743200" cy="5851525"/>
          </a:xfrm>
        </p:spPr>
        <p:txBody>
          <a:bodyPr vert="eaVert"/>
          <a:lstStyle/>
          <a:p>
            <a:r>
              <a:rPr lang="fr-FR"/>
              <a:t>Cliquez pour modifier le style du titre</a:t>
            </a:r>
            <a:endParaRPr lang="fr-BE"/>
          </a:p>
        </p:txBody>
      </p:sp>
      <p:sp>
        <p:nvSpPr>
          <p:cNvPr id="3" name="Espace réservé du texte vertical 2"/>
          <p:cNvSpPr>
            <a:spLocks noGrp="1"/>
          </p:cNvSpPr>
          <p:nvPr>
            <p:ph type="body" orient="vert" idx="1"/>
          </p:nvPr>
        </p:nvSpPr>
        <p:spPr>
          <a:xfrm>
            <a:off x="609600" y="274639"/>
            <a:ext cx="80264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17646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265358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963084" y="4406901"/>
            <a:ext cx="10363200" cy="1362075"/>
          </a:xfrm>
        </p:spPr>
        <p:txBody>
          <a:bodyPr anchor="t"/>
          <a:lstStyle>
            <a:lvl1pPr algn="l">
              <a:defRPr sz="4000" b="1" cap="all"/>
            </a:lvl1pPr>
          </a:lstStyle>
          <a:p>
            <a:r>
              <a:rPr lang="fr-FR"/>
              <a:t>Cliquez pour modifier le style du titre</a:t>
            </a:r>
            <a:endParaRPr lang="fr-BE"/>
          </a:p>
        </p:txBody>
      </p:sp>
      <p:sp>
        <p:nvSpPr>
          <p:cNvPr id="3" name="Espace réservé du texte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96731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u contenu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contenu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21/11/2023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6537933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endParaRPr lang="fr-BE"/>
          </a:p>
        </p:txBody>
      </p:sp>
      <p:sp>
        <p:nvSpPr>
          <p:cNvPr id="3" name="Espace réservé du texte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5" name="Espace réservé du texte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21/11/2023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5094956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21/11/2023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3275720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21/11/2023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446161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09601" y="273050"/>
            <a:ext cx="4011084" cy="1162050"/>
          </a:xfrm>
        </p:spPr>
        <p:txBody>
          <a:bodyPr anchor="b"/>
          <a:lstStyle>
            <a:lvl1pPr algn="l">
              <a:defRPr sz="2000" b="1"/>
            </a:lvl1pPr>
          </a:lstStyle>
          <a:p>
            <a:r>
              <a:rPr lang="fr-FR"/>
              <a:t>Cliquez pour modifier le style du titre</a:t>
            </a:r>
            <a:endParaRPr lang="fr-BE"/>
          </a:p>
        </p:txBody>
      </p:sp>
      <p:sp>
        <p:nvSpPr>
          <p:cNvPr id="3" name="Espace réservé du contenu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u texte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21/11/2023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412671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389717" y="4800600"/>
            <a:ext cx="7315200" cy="566738"/>
          </a:xfrm>
        </p:spPr>
        <p:txBody>
          <a:bodyPr anchor="b"/>
          <a:lstStyle>
            <a:lvl1pPr algn="l">
              <a:defRPr sz="2000" b="1"/>
            </a:lvl1pPr>
          </a:lstStyle>
          <a:p>
            <a:r>
              <a:rPr lang="fr-FR"/>
              <a:t>Cliquez pour modifier le style du titre</a:t>
            </a:r>
            <a:endParaRPr lang="fr-BE"/>
          </a:p>
        </p:txBody>
      </p:sp>
      <p:sp>
        <p:nvSpPr>
          <p:cNvPr id="3" name="Espace réservé pour une imag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21/11/2023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extLst>
      <p:ext uri="{BB962C8B-B14F-4D97-AF65-F5344CB8AC3E}">
        <p14:creationId xmlns:p14="http://schemas.microsoft.com/office/powerpoint/2010/main" val="1642391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fr-FR"/>
              <a:t>Cliquez pour modifier le style du titre</a:t>
            </a:r>
            <a:endParaRPr lang="fr-BE"/>
          </a:p>
        </p:txBody>
      </p:sp>
      <p:sp>
        <p:nvSpPr>
          <p:cNvPr id="3" name="Espace réservé du texte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BE"/>
          </a:p>
        </p:txBody>
      </p:sp>
      <p:sp>
        <p:nvSpPr>
          <p:cNvPr id="4" name="Espace réservé de la date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21/11/2023</a:t>
            </a:fld>
            <a:endParaRPr lang="fr-BE"/>
          </a:p>
        </p:txBody>
      </p:sp>
      <p:sp>
        <p:nvSpPr>
          <p:cNvPr id="5" name="Espace réservé du pied de page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extLst>
      <p:ext uri="{BB962C8B-B14F-4D97-AF65-F5344CB8AC3E}">
        <p14:creationId xmlns:p14="http://schemas.microsoft.com/office/powerpoint/2010/main" val="11698953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hyperlink" Target="https://www.ethique.gouv.qc.ca/fr/ethique/ethique-science-et-technologie/definition-fecondation-in-vitro/"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extLst>
              <a:ext uri="{BEBA8EAE-BF5A-486C-A8C5-ECC9F3942E4B}">
                <a14:imgProps xmlns:a14="http://schemas.microsoft.com/office/drawing/2010/main">
                  <a14:imgLayer r:embed="rId3">
                    <a14:imgEffect>
                      <a14:sharpenSoften amount="-50000"/>
                    </a14:imgEffect>
                  </a14:imgLayer>
                </a14:imgProps>
              </a:ext>
            </a:extLst>
          </a:blip>
          <a:stretch>
            <a:fillRect/>
          </a:stretch>
        </a:blipFill>
        <a:effectLst/>
      </p:bgPr>
    </p:bg>
    <p:spTree>
      <p:nvGrpSpPr>
        <p:cNvPr id="1" name=""/>
        <p:cNvGrpSpPr/>
        <p:nvPr/>
      </p:nvGrpSpPr>
      <p:grpSpPr>
        <a:xfrm>
          <a:off x="0" y="0"/>
          <a:ext cx="0" cy="0"/>
          <a:chOff x="0" y="0"/>
          <a:chExt cx="0" cy="0"/>
        </a:xfrm>
      </p:grpSpPr>
      <p:sp>
        <p:nvSpPr>
          <p:cNvPr id="5" name="AutoShape 4" descr="Qu&amp;#39;est-ce que la recherche ? - Fondation Alzheimer"/>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6" name="AutoShape 6" descr="Qu&amp;#39;est-ce que la recherche ? - Fondation Alzheimer"/>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7" name="AutoShape 8" descr="Qu&amp;#39;est-ce que la recherche ? - Fondation Alzheimer"/>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8" name="AutoShape 10" descr="Qu&amp;#39;est-ce que la recherche ? - Fondation Alzheimer"/>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9" name="AutoShape 12" descr="Qu&amp;#39;est-ce que la recherche ? - Fondation Alzheimer"/>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10" name="AutoShape 14" descr="Qu&amp;#39;est-ce que la recherche ? - Fondation Alzheimer"/>
          <p:cNvSpPr>
            <a:spLocks noChangeAspect="1" noChangeArrowheads="1"/>
          </p:cNvSpPr>
          <p:nvPr/>
        </p:nvSpPr>
        <p:spPr bwMode="auto">
          <a:xfrm>
            <a:off x="2441575" y="6175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sp>
        <p:nvSpPr>
          <p:cNvPr id="11" name="AutoShape 16" descr="Qu&amp;#39;est-ce que la recherche ? - Fondation Alzheimer"/>
          <p:cNvSpPr>
            <a:spLocks noChangeAspect="1" noChangeArrowheads="1"/>
          </p:cNvSpPr>
          <p:nvPr/>
        </p:nvSpPr>
        <p:spPr bwMode="auto">
          <a:xfrm>
            <a:off x="2593975" y="769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solidFill>
                <a:prstClr val="black"/>
              </a:solidFill>
              <a:latin typeface="Calibri"/>
            </a:endParaRPr>
          </a:p>
        </p:txBody>
      </p:sp>
      <p:pic>
        <p:nvPicPr>
          <p:cNvPr id="1044" name="Picture 20" descr="D:\djouhaina\3éme licence 2020\MEMOIRE.2020\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66578" y="312737"/>
            <a:ext cx="1359595" cy="121557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16" name="Picture 20" descr="D:\djouhaina\3éme licence 2020\MEMOIRE.2020\images.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832305" y="306161"/>
            <a:ext cx="1359595" cy="1215578"/>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
        <p:nvSpPr>
          <p:cNvPr id="14" name="Rectangle 13"/>
          <p:cNvSpPr/>
          <p:nvPr/>
        </p:nvSpPr>
        <p:spPr>
          <a:xfrm>
            <a:off x="1671415" y="3148191"/>
            <a:ext cx="8656513" cy="769441"/>
          </a:xfrm>
          <a:prstGeom prst="rect">
            <a:avLst/>
          </a:prstGeom>
        </p:spPr>
        <p:txBody>
          <a:bodyPr wrap="square">
            <a:spAutoFit/>
          </a:bodyPr>
          <a:lstStyle/>
          <a:p>
            <a:pPr algn="ctr"/>
            <a:r>
              <a:rPr lang="en-GB" sz="4400" b="1" noProof="1">
                <a:solidFill>
                  <a:prstClr val="black"/>
                </a:solidFill>
                <a:latin typeface="Times New Roman" pitchFamily="18" charset="0"/>
                <a:cs typeface="Times New Roman" pitchFamily="18" charset="0"/>
              </a:rPr>
              <a:t>Bioethics</a:t>
            </a:r>
          </a:p>
        </p:txBody>
      </p:sp>
      <p:sp>
        <p:nvSpPr>
          <p:cNvPr id="17" name="Rectangle 16"/>
          <p:cNvSpPr/>
          <p:nvPr/>
        </p:nvSpPr>
        <p:spPr>
          <a:xfrm>
            <a:off x="8040216" y="4437112"/>
            <a:ext cx="2448700" cy="923330"/>
          </a:xfrm>
          <a:prstGeom prst="rect">
            <a:avLst/>
          </a:prstGeom>
        </p:spPr>
        <p:txBody>
          <a:bodyPr wrap="square">
            <a:spAutoFit/>
          </a:bodyPr>
          <a:lstStyle/>
          <a:p>
            <a:r>
              <a:rPr lang="fr-FR" b="1" dirty="0" err="1">
                <a:solidFill>
                  <a:srgbClr val="FF0000"/>
                </a:solidFill>
                <a:latin typeface="Times New Roman" pitchFamily="18" charset="0"/>
                <a:cs typeface="Times New Roman" pitchFamily="18" charset="0"/>
              </a:rPr>
              <a:t>Prepared</a:t>
            </a:r>
            <a:r>
              <a:rPr lang="fr-FR" b="1" dirty="0">
                <a:solidFill>
                  <a:srgbClr val="FF0000"/>
                </a:solidFill>
                <a:latin typeface="Times New Roman" pitchFamily="18" charset="0"/>
                <a:cs typeface="Times New Roman" pitchFamily="18" charset="0"/>
              </a:rPr>
              <a:t> by:</a:t>
            </a:r>
          </a:p>
          <a:p>
            <a:r>
              <a:rPr lang="fr-FR" b="1" dirty="0">
                <a:solidFill>
                  <a:prstClr val="black"/>
                </a:solidFill>
                <a:latin typeface="Times New Roman" pitchFamily="18" charset="0"/>
                <a:cs typeface="Times New Roman" pitchFamily="18" charset="0"/>
              </a:rPr>
              <a:t>Dr. Mennai Imad (2023/2024)</a:t>
            </a:r>
          </a:p>
        </p:txBody>
      </p:sp>
      <p:sp>
        <p:nvSpPr>
          <p:cNvPr id="18" name="Rectangle 17"/>
          <p:cNvSpPr/>
          <p:nvPr/>
        </p:nvSpPr>
        <p:spPr>
          <a:xfrm>
            <a:off x="3836346" y="462461"/>
            <a:ext cx="4572000" cy="1169551"/>
          </a:xfrm>
          <a:prstGeom prst="rect">
            <a:avLst/>
          </a:prstGeom>
        </p:spPr>
        <p:txBody>
          <a:bodyPr>
            <a:spAutoFit/>
          </a:bodyPr>
          <a:lstStyle/>
          <a:p>
            <a:pPr algn="ctr"/>
            <a:r>
              <a:rPr lang="en-US" sz="1400" b="1" dirty="0">
                <a:solidFill>
                  <a:prstClr val="black"/>
                </a:solidFill>
                <a:latin typeface="Times New Roman" pitchFamily="18" charset="0"/>
                <a:cs typeface="Times New Roman" pitchFamily="18" charset="0"/>
              </a:rPr>
              <a:t>People’s Democratic Republic of Algeria</a:t>
            </a:r>
          </a:p>
          <a:p>
            <a:pPr algn="ctr"/>
            <a:r>
              <a:rPr lang="en-US" sz="1400" b="1" dirty="0">
                <a:solidFill>
                  <a:prstClr val="black"/>
                </a:solidFill>
                <a:latin typeface="Times New Roman" pitchFamily="18" charset="0"/>
                <a:cs typeface="Times New Roman" pitchFamily="18" charset="0"/>
              </a:rPr>
              <a:t>Ministry of Higher Education and Scientific Research</a:t>
            </a:r>
          </a:p>
          <a:p>
            <a:pPr algn="ctr"/>
            <a:r>
              <a:rPr lang="en-US" sz="1400" b="1" dirty="0" err="1">
                <a:solidFill>
                  <a:prstClr val="black"/>
                </a:solidFill>
                <a:latin typeface="Times New Roman" pitchFamily="18" charset="0"/>
                <a:cs typeface="Times New Roman" pitchFamily="18" charset="0"/>
              </a:rPr>
              <a:t>Mentouri</a:t>
            </a:r>
            <a:r>
              <a:rPr lang="en-US" sz="1400" b="1" dirty="0">
                <a:solidFill>
                  <a:prstClr val="black"/>
                </a:solidFill>
                <a:latin typeface="Times New Roman" pitchFamily="18" charset="0"/>
                <a:cs typeface="Times New Roman" pitchFamily="18" charset="0"/>
              </a:rPr>
              <a:t> Brothers University -Constantine 1</a:t>
            </a:r>
          </a:p>
          <a:p>
            <a:pPr algn="ctr"/>
            <a:r>
              <a:rPr lang="en-US" sz="1400" b="1" dirty="0">
                <a:solidFill>
                  <a:prstClr val="black"/>
                </a:solidFill>
                <a:latin typeface="Times New Roman" pitchFamily="18" charset="0"/>
                <a:cs typeface="Times New Roman" pitchFamily="18" charset="0"/>
              </a:rPr>
              <a:t>Faculty of Exact Science</a:t>
            </a:r>
          </a:p>
          <a:p>
            <a:pPr algn="ctr"/>
            <a:r>
              <a:rPr lang="en-US" sz="1400" b="1" dirty="0">
                <a:solidFill>
                  <a:prstClr val="black"/>
                </a:solidFill>
                <a:latin typeface="Times New Roman" pitchFamily="18" charset="0"/>
                <a:cs typeface="Times New Roman" pitchFamily="18" charset="0"/>
              </a:rPr>
              <a:t>Department of </a:t>
            </a:r>
            <a:r>
              <a:rPr lang="fr-FR" sz="1400" b="1" dirty="0">
                <a:solidFill>
                  <a:prstClr val="black"/>
                </a:solidFill>
                <a:latin typeface="Times New Roman" pitchFamily="18" charset="0"/>
                <a:cs typeface="Times New Roman" pitchFamily="18" charset="0"/>
              </a:rPr>
              <a:t>Chemistry</a:t>
            </a:r>
          </a:p>
        </p:txBody>
      </p:sp>
    </p:spTree>
    <p:extLst>
      <p:ext uri="{BB962C8B-B14F-4D97-AF65-F5344CB8AC3E}">
        <p14:creationId xmlns:p14="http://schemas.microsoft.com/office/powerpoint/2010/main" val="710314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barn(inVertical)">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7"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a:extLst>
              <a:ext uri="{FF2B5EF4-FFF2-40B4-BE49-F238E27FC236}">
                <a16:creationId xmlns:a16="http://schemas.microsoft.com/office/drawing/2014/main" id="{2EACEE3A-7811-4F93-B943-BDE9E0BE42AB}"/>
              </a:ext>
            </a:extLst>
          </p:cNvPr>
          <p:cNvSpPr txBox="1"/>
          <p:nvPr/>
        </p:nvSpPr>
        <p:spPr>
          <a:xfrm>
            <a:off x="1631504" y="1166844"/>
            <a:ext cx="6750496" cy="3693319"/>
          </a:xfrm>
          <a:prstGeom prst="rect">
            <a:avLst/>
          </a:prstGeom>
          <a:noFill/>
        </p:spPr>
        <p:txBody>
          <a:bodyPr wrap="square">
            <a:spAutoFit/>
          </a:bodyPr>
          <a:lstStyle/>
          <a:p>
            <a:r>
              <a:rPr lang="fr-FR" b="1" dirty="0">
                <a:solidFill>
                  <a:srgbClr val="000000"/>
                </a:solidFill>
                <a:latin typeface="SF UI Text"/>
              </a:rPr>
              <a:t>La procréation assistée</a:t>
            </a:r>
          </a:p>
          <a:p>
            <a:endParaRPr lang="fr-FR" dirty="0">
              <a:solidFill>
                <a:srgbClr val="2A2C2C"/>
              </a:solidFill>
              <a:latin typeface="SF UI Text"/>
            </a:endParaRPr>
          </a:p>
          <a:p>
            <a:r>
              <a:rPr lang="fr-FR" dirty="0">
                <a:solidFill>
                  <a:srgbClr val="2A2C2C"/>
                </a:solidFill>
                <a:latin typeface="SF UI Text"/>
              </a:rPr>
              <a:t>Lors de la </a:t>
            </a:r>
            <a:r>
              <a:rPr lang="fr-FR" u="sng" dirty="0">
                <a:solidFill>
                  <a:srgbClr val="16609D"/>
                </a:solidFill>
                <a:latin typeface="SF UI Text"/>
                <a:hlinkClick r:id="rId2" tooltip="Définition : Fécondation in vitro"/>
              </a:rPr>
              <a:t>fécondation in vitro</a:t>
            </a:r>
            <a:r>
              <a:rPr lang="fr-FR" dirty="0">
                <a:solidFill>
                  <a:srgbClr val="2A2C2C"/>
                </a:solidFill>
                <a:latin typeface="SF UI Text"/>
              </a:rPr>
              <a:t>, il est possible d’identifier les caractéristiques des embryons, comme les maladies génétiques dont ils sont porteurs. On peut ensuite sélectionner celui qui sera implanté dans l'utérus de la mère. Pour certains, cette technologie est formidable : grâce à elle, on évitera à l'enfant d'être porteur d’une maladie génétique. Par contre, d'autres y voient une forme d'eugénisme : il s'agit de décider qui est digne de vivre et qui ne l'est pas. Est-ce à dire que les gens porteurs de cette maladie n'auraient pas dû vivre? Cette technologie met en jeu des valeurs et des principes : le caractère sacré de la vie, l'égalité, le respect de la personne, la santé humaine, l'autonomie parentale, etc.</a:t>
            </a:r>
          </a:p>
        </p:txBody>
      </p:sp>
    </p:spTree>
    <p:extLst>
      <p:ext uri="{BB962C8B-B14F-4D97-AF65-F5344CB8AC3E}">
        <p14:creationId xmlns:p14="http://schemas.microsoft.com/office/powerpoint/2010/main" val="25263991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5231905" y="2615239"/>
            <a:ext cx="2151551" cy="461665"/>
          </a:xfrm>
          <a:prstGeom prst="rect">
            <a:avLst/>
          </a:prstGeom>
        </p:spPr>
        <p:txBody>
          <a:bodyPr wrap="none">
            <a:spAutoFit/>
          </a:bodyPr>
          <a:lstStyle/>
          <a:p>
            <a:r>
              <a:rPr lang="fr-FR" sz="2400" b="1" dirty="0">
                <a:solidFill>
                  <a:srgbClr val="C00000"/>
                </a:solidFill>
                <a:latin typeface="Times New Roman"/>
                <a:ea typeface="Calibri"/>
              </a:rPr>
              <a:t>Les domaines: </a:t>
            </a:r>
            <a:endParaRPr lang="fr-FR" sz="2400" dirty="0">
              <a:solidFill>
                <a:prstClr val="black"/>
              </a:solidFill>
              <a:latin typeface="Calibri"/>
            </a:endParaRPr>
          </a:p>
        </p:txBody>
      </p:sp>
      <p:sp>
        <p:nvSpPr>
          <p:cNvPr id="6" name="Rectangle 5"/>
          <p:cNvSpPr/>
          <p:nvPr/>
        </p:nvSpPr>
        <p:spPr>
          <a:xfrm>
            <a:off x="1735679" y="3429001"/>
            <a:ext cx="4572000" cy="2169825"/>
          </a:xfrm>
          <a:prstGeom prst="rect">
            <a:avLst/>
          </a:prstGeom>
        </p:spPr>
        <p:txBody>
          <a:bodyPr>
            <a:spAutoFit/>
          </a:bodyPr>
          <a:lstStyle/>
          <a:p>
            <a:pPr marL="342900" indent="-342900" algn="just">
              <a:lnSpc>
                <a:spcPct val="150000"/>
              </a:lnSpc>
              <a:spcAft>
                <a:spcPts val="1000"/>
              </a:spcAft>
              <a:buFont typeface="+mj-lt"/>
              <a:buAutoNum type="arabicPeriod"/>
            </a:pPr>
            <a:r>
              <a:rPr lang="fr-FR" dirty="0">
                <a:solidFill>
                  <a:srgbClr val="C00000"/>
                </a:solidFill>
                <a:latin typeface="Times New Roman"/>
                <a:ea typeface="Calibri"/>
                <a:cs typeface="Arial"/>
              </a:rPr>
              <a:t>Biotechnologie appliquée à l’homme :</a:t>
            </a:r>
            <a:r>
              <a:rPr lang="fr-FR" sz="1400" dirty="0">
                <a:solidFill>
                  <a:prstClr val="black"/>
                </a:solidFill>
                <a:latin typeface="Calibri"/>
                <a:ea typeface="Calibri"/>
                <a:cs typeface="Arial"/>
              </a:rPr>
              <a:t> </a:t>
            </a:r>
            <a:r>
              <a:rPr lang="fr-FR" dirty="0">
                <a:solidFill>
                  <a:prstClr val="black"/>
                </a:solidFill>
                <a:latin typeface="Times New Roman"/>
                <a:ea typeface="Calibri"/>
                <a:cs typeface="Arial"/>
              </a:rPr>
              <a:t>La bioéthique s'applique actuellement en biotechnologies aux : génétiques de plantes à visée alimentaire, clonage animal et utilisations des embryons humains.</a:t>
            </a:r>
            <a:endParaRPr lang="fr-FR" sz="1400" dirty="0">
              <a:solidFill>
                <a:prstClr val="black"/>
              </a:solidFill>
              <a:latin typeface="Calibri"/>
              <a:ea typeface="Calibri"/>
              <a:cs typeface="Arial"/>
            </a:endParaRPr>
          </a:p>
        </p:txBody>
      </p:sp>
      <p:pic>
        <p:nvPicPr>
          <p:cNvPr id="9" name="Image 8" descr="D:\djouhaina\Master 2 2022\Bioéthique\images.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960096" y="3429001"/>
            <a:ext cx="3168352" cy="2097817"/>
          </a:xfrm>
          <a:prstGeom prst="rect">
            <a:avLst/>
          </a:prstGeom>
          <a:noFill/>
          <a:ln>
            <a:noFill/>
          </a:ln>
        </p:spPr>
      </p:pic>
      <p:sp>
        <p:nvSpPr>
          <p:cNvPr id="2" name="Rectangle 1">
            <a:extLst>
              <a:ext uri="{FF2B5EF4-FFF2-40B4-BE49-F238E27FC236}">
                <a16:creationId xmlns:a16="http://schemas.microsoft.com/office/drawing/2014/main" id="{A960211A-73E1-6593-F2DC-9245887E7C33}"/>
              </a:ext>
            </a:extLst>
          </p:cNvPr>
          <p:cNvSpPr/>
          <p:nvPr/>
        </p:nvSpPr>
        <p:spPr>
          <a:xfrm>
            <a:off x="1883532" y="764704"/>
            <a:ext cx="8424936" cy="1754326"/>
          </a:xfrm>
          <a:prstGeom prst="rect">
            <a:avLst/>
          </a:prstGeom>
        </p:spPr>
        <p:txBody>
          <a:bodyPr wrap="square">
            <a:spAutoFit/>
          </a:bodyPr>
          <a:lstStyle/>
          <a:p>
            <a:pPr algn="just">
              <a:lnSpc>
                <a:spcPct val="150000"/>
              </a:lnSpc>
              <a:spcAft>
                <a:spcPts val="1500"/>
              </a:spcAft>
            </a:pPr>
            <a:r>
              <a:rPr lang="fr-FR" dirty="0">
                <a:solidFill>
                  <a:prstClr val="black"/>
                </a:solidFill>
                <a:latin typeface="Times New Roman"/>
                <a:ea typeface="Times New Roman"/>
                <a:cs typeface="Times New Roman"/>
              </a:rPr>
              <a:t>  La bioéthique peut ainsi se définir comme un « ensemble de recherches, de discours et de pratiques, généralement pluridisciplinaires, ayant pour objet de clarifier ou de résoudre des questions à portée éthique suscitées par l’avancement et l’application des techno sciences biomédicales » (Gilbert Hottois).</a:t>
            </a:r>
            <a:endParaRPr lang="fr-FR" sz="1600" dirty="0">
              <a:solidFill>
                <a:prstClr val="black"/>
              </a:solidFill>
              <a:latin typeface="Times New Roman"/>
              <a:ea typeface="Times New Roman"/>
            </a:endParaRPr>
          </a:p>
        </p:txBody>
      </p:sp>
    </p:spTree>
    <p:extLst>
      <p:ext uri="{BB962C8B-B14F-4D97-AF65-F5344CB8AC3E}">
        <p14:creationId xmlns:p14="http://schemas.microsoft.com/office/powerpoint/2010/main" val="2893294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1000"/>
                                        <p:tgtEl>
                                          <p:spTgt spid="5"/>
                                        </p:tgtEl>
                                      </p:cBhvr>
                                    </p:animEffect>
                                    <p:anim calcmode="lin" valueType="num">
                                      <p:cBhvr>
                                        <p:cTn id="13" dur="1000" fill="hold"/>
                                        <p:tgtEl>
                                          <p:spTgt spid="5"/>
                                        </p:tgtEl>
                                        <p:attrNameLst>
                                          <p:attrName>ppt_x</p:attrName>
                                        </p:attrNameLst>
                                      </p:cBhvr>
                                      <p:tavLst>
                                        <p:tav tm="0">
                                          <p:val>
                                            <p:strVal val="#ppt_x"/>
                                          </p:val>
                                        </p:tav>
                                        <p:tav tm="100000">
                                          <p:val>
                                            <p:strVal val="#ppt_x"/>
                                          </p:val>
                                        </p:tav>
                                      </p:tavLst>
                                    </p:anim>
                                    <p:anim calcmode="lin" valueType="num">
                                      <p:cBhvr>
                                        <p:cTn id="14"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0-#ppt_w/2"/>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nodeType="click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1+#ppt_w/2"/>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91544" y="260648"/>
            <a:ext cx="4572000" cy="1709892"/>
          </a:xfrm>
          <a:prstGeom prst="rect">
            <a:avLst/>
          </a:prstGeom>
        </p:spPr>
        <p:txBody>
          <a:bodyPr>
            <a:spAutoFit/>
          </a:bodyPr>
          <a:lstStyle/>
          <a:p>
            <a:pPr marL="342900" indent="-342900" algn="just">
              <a:lnSpc>
                <a:spcPct val="150000"/>
              </a:lnSpc>
              <a:buFont typeface="+mj-lt"/>
              <a:buAutoNum type="arabicPeriod" startAt="2"/>
            </a:pPr>
            <a:r>
              <a:rPr lang="fr-FR" dirty="0">
                <a:solidFill>
                  <a:srgbClr val="C00000"/>
                </a:solidFill>
                <a:latin typeface="Times New Roman"/>
                <a:ea typeface="Calibri"/>
                <a:cs typeface="Arial"/>
              </a:rPr>
              <a:t>Procréation humaine</a:t>
            </a:r>
            <a:r>
              <a:rPr lang="fr-FR" dirty="0">
                <a:solidFill>
                  <a:prstClr val="black"/>
                </a:solidFill>
                <a:latin typeface="Times New Roman"/>
                <a:ea typeface="Calibri"/>
                <a:cs typeface="Arial"/>
              </a:rPr>
              <a:t> </a:t>
            </a:r>
            <a:r>
              <a:rPr lang="fr-FR" dirty="0">
                <a:solidFill>
                  <a:srgbClr val="C00000"/>
                </a:solidFill>
                <a:latin typeface="Times New Roman"/>
                <a:ea typeface="Calibri"/>
                <a:cs typeface="Arial"/>
              </a:rPr>
              <a:t>:</a:t>
            </a:r>
            <a:r>
              <a:rPr lang="fr-FR" dirty="0">
                <a:solidFill>
                  <a:prstClr val="black"/>
                </a:solidFill>
                <a:latin typeface="Times New Roman"/>
                <a:ea typeface="Calibri"/>
                <a:cs typeface="Arial"/>
              </a:rPr>
              <a:t> Parmi les questions préoccupent les éthiciens pour leurs enjeux nouveaux dans ce domaine, de manière non exhaustive, on peut citer :</a:t>
            </a:r>
            <a:endParaRPr lang="fr-FR" sz="1400" dirty="0">
              <a:solidFill>
                <a:prstClr val="black"/>
              </a:solidFill>
              <a:latin typeface="Calibri"/>
              <a:ea typeface="Calibri"/>
              <a:cs typeface="Arial"/>
            </a:endParaRPr>
          </a:p>
        </p:txBody>
      </p:sp>
      <p:pic>
        <p:nvPicPr>
          <p:cNvPr id="3" name="Image 2" descr="D:\djouhaina\Master 2 2022\Bioéthique\téléchargement (3).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960096" y="260648"/>
            <a:ext cx="3024336" cy="1485900"/>
          </a:xfrm>
          <a:prstGeom prst="rect">
            <a:avLst/>
          </a:prstGeom>
          <a:noFill/>
          <a:ln>
            <a:noFill/>
          </a:ln>
        </p:spPr>
      </p:pic>
      <p:sp>
        <p:nvSpPr>
          <p:cNvPr id="4" name="Rectangle 3"/>
          <p:cNvSpPr/>
          <p:nvPr/>
        </p:nvSpPr>
        <p:spPr>
          <a:xfrm>
            <a:off x="1775520" y="1970540"/>
            <a:ext cx="8424936" cy="2169825"/>
          </a:xfrm>
          <a:prstGeom prst="rect">
            <a:avLst/>
          </a:prstGeom>
        </p:spPr>
        <p:txBody>
          <a:bodyPr wrap="square">
            <a:spAutoFit/>
          </a:bodyPr>
          <a:lstStyle/>
          <a:p>
            <a:pPr marL="457200" algn="just">
              <a:lnSpc>
                <a:spcPct val="150000"/>
              </a:lnSpc>
              <a:spcAft>
                <a:spcPts val="1000"/>
              </a:spcAft>
            </a:pPr>
            <a:r>
              <a:rPr lang="fr-FR" dirty="0">
                <a:solidFill>
                  <a:prstClr val="black"/>
                </a:solidFill>
                <a:latin typeface="Times New Roman"/>
                <a:ea typeface="Calibri"/>
                <a:cs typeface="Arial"/>
              </a:rPr>
              <a:t>  La contraception; l'avortement; le don de gamètes; le don ou le devenir des embryons; la gestation de l’embryon humain par d'autres espèces; le clonage humain; le diagnostic prénatal et/ou préimplantatoire; la thérapie génique, la dérive eugéniste (contrôle du handicap ou anomalie); le statut juridique de l'embryon et/ou du fœtus/ la notion de personne humaine et de dignité de vivre.</a:t>
            </a:r>
            <a:endParaRPr lang="fr-FR" sz="1400" dirty="0">
              <a:solidFill>
                <a:prstClr val="black"/>
              </a:solidFill>
              <a:latin typeface="Calibri"/>
              <a:ea typeface="Calibri"/>
              <a:cs typeface="Arial"/>
            </a:endParaRPr>
          </a:p>
        </p:txBody>
      </p:sp>
      <p:sp>
        <p:nvSpPr>
          <p:cNvPr id="5" name="Rectangle 4"/>
          <p:cNvSpPr/>
          <p:nvPr/>
        </p:nvSpPr>
        <p:spPr>
          <a:xfrm>
            <a:off x="1991544" y="4141096"/>
            <a:ext cx="5688632" cy="2585323"/>
          </a:xfrm>
          <a:prstGeom prst="rect">
            <a:avLst/>
          </a:prstGeom>
        </p:spPr>
        <p:txBody>
          <a:bodyPr wrap="square">
            <a:spAutoFit/>
          </a:bodyPr>
          <a:lstStyle/>
          <a:p>
            <a:pPr marL="342900" indent="-342900" algn="just">
              <a:lnSpc>
                <a:spcPct val="150000"/>
              </a:lnSpc>
              <a:spcAft>
                <a:spcPts val="1000"/>
              </a:spcAft>
              <a:buFont typeface="+mj-lt"/>
              <a:buAutoNum type="arabicPeriod" startAt="3"/>
            </a:pPr>
            <a:r>
              <a:rPr lang="fr-FR" dirty="0">
                <a:solidFill>
                  <a:srgbClr val="C00000"/>
                </a:solidFill>
                <a:latin typeface="Times New Roman"/>
                <a:ea typeface="Calibri"/>
                <a:cs typeface="Arial"/>
              </a:rPr>
              <a:t>Gène génétique :</a:t>
            </a:r>
            <a:r>
              <a:rPr lang="fr-FR" sz="1600" dirty="0">
                <a:solidFill>
                  <a:srgbClr val="C00000"/>
                </a:solidFill>
                <a:latin typeface="Calibri"/>
                <a:ea typeface="Calibri"/>
                <a:cs typeface="Arial"/>
              </a:rPr>
              <a:t> </a:t>
            </a:r>
            <a:r>
              <a:rPr lang="fr-FR" dirty="0">
                <a:solidFill>
                  <a:prstClr val="black"/>
                </a:solidFill>
                <a:latin typeface="Times New Roman"/>
                <a:ea typeface="Calibri"/>
                <a:cs typeface="Arial"/>
              </a:rPr>
              <a:t>le génie génétique est bio-éthiquement accepté dans des buts médicaux et pharmaceutiques reconnus (fabrication de vaccins, thérapie génique, diagnostic prénatal) .Plus controversé dans des domaines mal évalués : buts alimentaires ou ludiques aléatoires (OGM, clonage d'animaux domestiques).</a:t>
            </a:r>
            <a:endParaRPr lang="fr-FR" sz="1400" dirty="0">
              <a:solidFill>
                <a:prstClr val="black"/>
              </a:solidFill>
              <a:latin typeface="Calibri"/>
              <a:ea typeface="Calibri"/>
              <a:cs typeface="Arial"/>
            </a:endParaRPr>
          </a:p>
        </p:txBody>
      </p:sp>
      <p:pic>
        <p:nvPicPr>
          <p:cNvPr id="6" name="Image 5" descr="D:\djouhaina\Master 2 2022\Bioéthique\téléchargement (1).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917508" y="4437112"/>
            <a:ext cx="2066925" cy="1800200"/>
          </a:xfrm>
          <a:prstGeom prst="rect">
            <a:avLst/>
          </a:prstGeom>
          <a:noFill/>
          <a:ln>
            <a:noFill/>
          </a:ln>
        </p:spPr>
      </p:pic>
    </p:spTree>
    <p:extLst>
      <p:ext uri="{BB962C8B-B14F-4D97-AF65-F5344CB8AC3E}">
        <p14:creationId xmlns:p14="http://schemas.microsoft.com/office/powerpoint/2010/main" val="215756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1+#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0-#ppt_w/2"/>
                                          </p:val>
                                        </p:tav>
                                        <p:tav tm="100000">
                                          <p:val>
                                            <p:strVal val="#ppt_x"/>
                                          </p:val>
                                        </p:tav>
                                      </p:tavLst>
                                    </p:anim>
                                    <p:anim calcmode="lin" valueType="num">
                                      <p:cBhvr additive="base">
                                        <p:cTn id="20"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0-#ppt_w/2"/>
                                          </p:val>
                                        </p:tav>
                                        <p:tav tm="100000">
                                          <p:val>
                                            <p:strVal val="#ppt_x"/>
                                          </p:val>
                                        </p:tav>
                                      </p:tavLst>
                                    </p:anim>
                                    <p:anim calcmode="lin" valueType="num">
                                      <p:cBhvr additive="base">
                                        <p:cTn id="26"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1+#ppt_w/2"/>
                                          </p:val>
                                        </p:tav>
                                        <p:tav tm="100000">
                                          <p:val>
                                            <p:strVal val="#ppt_x"/>
                                          </p:val>
                                        </p:tav>
                                      </p:tavLst>
                                    </p:anim>
                                    <p:anim calcmode="lin" valueType="num">
                                      <p:cBhvr additive="base">
                                        <p:cTn id="32" dur="500" fill="hold"/>
                                        <p:tgtEl>
                                          <p:spTgt spid="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919536" y="188641"/>
            <a:ext cx="8208912" cy="878895"/>
          </a:xfrm>
          <a:prstGeom prst="rect">
            <a:avLst/>
          </a:prstGeom>
        </p:spPr>
        <p:txBody>
          <a:bodyPr wrap="square">
            <a:spAutoFit/>
          </a:bodyPr>
          <a:lstStyle/>
          <a:p>
            <a:pPr marL="342900" indent="-342900" algn="just">
              <a:lnSpc>
                <a:spcPct val="150000"/>
              </a:lnSpc>
              <a:buFont typeface="+mj-lt"/>
              <a:buAutoNum type="arabicPeriod" startAt="4"/>
            </a:pPr>
            <a:r>
              <a:rPr lang="fr-FR" dirty="0">
                <a:solidFill>
                  <a:srgbClr val="C00000"/>
                </a:solidFill>
                <a:latin typeface="Times New Roman"/>
                <a:ea typeface="Calibri"/>
                <a:cs typeface="Arial"/>
              </a:rPr>
              <a:t>Intervention sur l’homme : </a:t>
            </a:r>
            <a:r>
              <a:rPr lang="fr-FR" dirty="0">
                <a:solidFill>
                  <a:prstClr val="black"/>
                </a:solidFill>
                <a:latin typeface="Times New Roman"/>
                <a:ea typeface="Calibri"/>
                <a:cs typeface="Arial"/>
              </a:rPr>
              <a:t>la première réglementation de l’histoire encadrant l’expérimentation sur des êtres humains émane de la Prusse en 1900 :</a:t>
            </a:r>
            <a:endParaRPr lang="fr-FR" sz="1400" dirty="0">
              <a:solidFill>
                <a:prstClr val="black"/>
              </a:solidFill>
              <a:latin typeface="Calibri"/>
              <a:ea typeface="Calibri"/>
              <a:cs typeface="Arial"/>
            </a:endParaRPr>
          </a:p>
        </p:txBody>
      </p:sp>
      <p:pic>
        <p:nvPicPr>
          <p:cNvPr id="5" name="Image 4" descr="D:\djouhaina\Master 2 2022\Bioéthique\images (1).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68209" y="1268760"/>
            <a:ext cx="2160241" cy="2304256"/>
          </a:xfrm>
          <a:prstGeom prst="rect">
            <a:avLst/>
          </a:prstGeom>
          <a:noFill/>
          <a:ln>
            <a:noFill/>
          </a:ln>
        </p:spPr>
      </p:pic>
      <p:sp>
        <p:nvSpPr>
          <p:cNvPr id="7" name="Rectangle 6"/>
          <p:cNvSpPr/>
          <p:nvPr/>
        </p:nvSpPr>
        <p:spPr>
          <a:xfrm>
            <a:off x="2351584" y="1108991"/>
            <a:ext cx="5472608" cy="2623795"/>
          </a:xfrm>
          <a:prstGeom prst="rect">
            <a:avLst/>
          </a:prstGeom>
        </p:spPr>
        <p:txBody>
          <a:bodyPr wrap="square">
            <a:spAutoFit/>
          </a:bodyPr>
          <a:lstStyle/>
          <a:p>
            <a:pPr marL="342900" indent="-342900" algn="just">
              <a:lnSpc>
                <a:spcPct val="150000"/>
              </a:lnSpc>
              <a:buFont typeface="Symbol"/>
              <a:buChar char=""/>
            </a:pPr>
            <a:r>
              <a:rPr lang="fr-FR" dirty="0">
                <a:solidFill>
                  <a:prstClr val="black"/>
                </a:solidFill>
                <a:latin typeface="Times New Roman"/>
                <a:ea typeface="Calibri"/>
                <a:cs typeface="Arial"/>
              </a:rPr>
              <a:t>Prélèvement d’organes et de tissus : la vente d’organe étant interdite dans la plupart des pays.</a:t>
            </a:r>
            <a:endParaRPr lang="fr-FR" sz="1400" dirty="0">
              <a:solidFill>
                <a:prstClr val="black"/>
              </a:solidFill>
              <a:latin typeface="Calibri"/>
              <a:ea typeface="Calibri"/>
              <a:cs typeface="Arial"/>
            </a:endParaRPr>
          </a:p>
          <a:p>
            <a:pPr marL="342900" indent="-342900">
              <a:lnSpc>
                <a:spcPct val="150000"/>
              </a:lnSpc>
              <a:spcAft>
                <a:spcPts val="120"/>
              </a:spcAft>
              <a:buFont typeface="Symbol"/>
              <a:buChar char=""/>
            </a:pPr>
            <a:r>
              <a:rPr lang="fr-FR" dirty="0">
                <a:solidFill>
                  <a:prstClr val="black"/>
                </a:solidFill>
                <a:latin typeface="Times New Roman"/>
                <a:ea typeface="Calibri"/>
                <a:cs typeface="Arial"/>
              </a:rPr>
              <a:t>Prothèses.</a:t>
            </a:r>
            <a:endParaRPr lang="fr-FR" sz="1400" dirty="0">
              <a:solidFill>
                <a:prstClr val="black"/>
              </a:solidFill>
              <a:latin typeface="Calibri"/>
              <a:ea typeface="Calibri"/>
              <a:cs typeface="Arial"/>
            </a:endParaRPr>
          </a:p>
          <a:p>
            <a:pPr marL="342900" indent="-342900">
              <a:lnSpc>
                <a:spcPct val="150000"/>
              </a:lnSpc>
              <a:spcAft>
                <a:spcPts val="120"/>
              </a:spcAft>
              <a:buFont typeface="Symbol"/>
              <a:buChar char=""/>
            </a:pPr>
            <a:r>
              <a:rPr lang="fr-FR" dirty="0">
                <a:solidFill>
                  <a:prstClr val="black"/>
                </a:solidFill>
                <a:latin typeface="Times New Roman"/>
                <a:ea typeface="Calibri"/>
                <a:cs typeface="Arial"/>
              </a:rPr>
              <a:t>gestion des banques d’organes.</a:t>
            </a:r>
            <a:endParaRPr lang="fr-FR" sz="1400" dirty="0">
              <a:solidFill>
                <a:prstClr val="black"/>
              </a:solidFill>
              <a:latin typeface="Calibri"/>
              <a:ea typeface="Calibri"/>
              <a:cs typeface="Arial"/>
            </a:endParaRPr>
          </a:p>
          <a:p>
            <a:pPr marL="342900" indent="-342900">
              <a:lnSpc>
                <a:spcPct val="150000"/>
              </a:lnSpc>
              <a:spcAft>
                <a:spcPts val="120"/>
              </a:spcAft>
              <a:buFont typeface="Symbol"/>
              <a:buChar char=""/>
            </a:pPr>
            <a:r>
              <a:rPr lang="fr-FR" dirty="0">
                <a:solidFill>
                  <a:prstClr val="black"/>
                </a:solidFill>
                <a:latin typeface="Times New Roman"/>
                <a:ea typeface="Calibri"/>
                <a:cs typeface="Arial"/>
              </a:rPr>
              <a:t>Neurochirurgie.</a:t>
            </a:r>
            <a:endParaRPr lang="fr-FR" sz="1400" dirty="0">
              <a:solidFill>
                <a:prstClr val="black"/>
              </a:solidFill>
              <a:latin typeface="Calibri"/>
              <a:ea typeface="Calibri"/>
              <a:cs typeface="Arial"/>
            </a:endParaRPr>
          </a:p>
          <a:p>
            <a:pPr marL="342900" indent="-342900">
              <a:lnSpc>
                <a:spcPct val="150000"/>
              </a:lnSpc>
              <a:spcAft>
                <a:spcPts val="120"/>
              </a:spcAft>
              <a:buFont typeface="Symbol"/>
              <a:buChar char=""/>
            </a:pPr>
            <a:r>
              <a:rPr lang="fr-FR" dirty="0">
                <a:solidFill>
                  <a:prstClr val="black"/>
                </a:solidFill>
                <a:latin typeface="Times New Roman"/>
                <a:ea typeface="Calibri"/>
                <a:cs typeface="Arial"/>
              </a:rPr>
              <a:t>utilisation des psychotropes. </a:t>
            </a:r>
            <a:endParaRPr lang="fr-FR" sz="1400" dirty="0">
              <a:solidFill>
                <a:prstClr val="black"/>
              </a:solidFill>
              <a:latin typeface="Calibri"/>
              <a:ea typeface="Calibri"/>
              <a:cs typeface="Arial"/>
            </a:endParaRPr>
          </a:p>
        </p:txBody>
      </p:sp>
      <p:sp>
        <p:nvSpPr>
          <p:cNvPr id="8" name="Rectangle 7"/>
          <p:cNvSpPr/>
          <p:nvPr/>
        </p:nvSpPr>
        <p:spPr>
          <a:xfrm>
            <a:off x="1964369" y="3757348"/>
            <a:ext cx="8164081" cy="463397"/>
          </a:xfrm>
          <a:prstGeom prst="rect">
            <a:avLst/>
          </a:prstGeom>
        </p:spPr>
        <p:txBody>
          <a:bodyPr wrap="square">
            <a:spAutoFit/>
          </a:bodyPr>
          <a:lstStyle/>
          <a:p>
            <a:pPr marL="342900" indent="-342900" algn="just">
              <a:lnSpc>
                <a:spcPct val="150000"/>
              </a:lnSpc>
              <a:buFont typeface="+mj-lt"/>
              <a:buAutoNum type="arabicPeriod" startAt="5"/>
            </a:pPr>
            <a:r>
              <a:rPr lang="fr-FR" dirty="0">
                <a:solidFill>
                  <a:srgbClr val="C00000"/>
                </a:solidFill>
                <a:latin typeface="Times New Roman"/>
                <a:ea typeface="Calibri"/>
                <a:cs typeface="Arial"/>
              </a:rPr>
              <a:t>Vieillir et mourir :</a:t>
            </a:r>
            <a:r>
              <a:rPr lang="fr-FR" dirty="0">
                <a:solidFill>
                  <a:prstClr val="black"/>
                </a:solidFill>
                <a:latin typeface="Times New Roman"/>
                <a:ea typeface="Calibri"/>
                <a:cs typeface="Arial"/>
              </a:rPr>
              <a:t>. </a:t>
            </a:r>
            <a:endParaRPr lang="fr-FR" sz="1400" dirty="0">
              <a:solidFill>
                <a:prstClr val="black"/>
              </a:solidFill>
              <a:latin typeface="Calibri"/>
              <a:ea typeface="Calibri"/>
              <a:cs typeface="Arial"/>
            </a:endParaRPr>
          </a:p>
        </p:txBody>
      </p:sp>
      <p:pic>
        <p:nvPicPr>
          <p:cNvPr id="11" name="Image 10" descr="D:\djouhaina\Master 2 2022\Bioéthique\téléchargement (4).jpg"/>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816080" y="3905752"/>
            <a:ext cx="3312368" cy="1552575"/>
          </a:xfrm>
          <a:prstGeom prst="rect">
            <a:avLst/>
          </a:prstGeom>
          <a:noFill/>
          <a:ln>
            <a:noFill/>
          </a:ln>
        </p:spPr>
      </p:pic>
      <p:sp>
        <p:nvSpPr>
          <p:cNvPr id="12" name="Rectangle 11"/>
          <p:cNvSpPr/>
          <p:nvPr/>
        </p:nvSpPr>
        <p:spPr>
          <a:xfrm>
            <a:off x="2354676" y="4225682"/>
            <a:ext cx="7773773" cy="2636619"/>
          </a:xfrm>
          <a:prstGeom prst="rect">
            <a:avLst/>
          </a:prstGeom>
        </p:spPr>
        <p:txBody>
          <a:bodyPr wrap="square">
            <a:spAutoFit/>
          </a:bodyPr>
          <a:lstStyle/>
          <a:p>
            <a:pPr marL="342900" indent="-342900" algn="just">
              <a:lnSpc>
                <a:spcPct val="150000"/>
              </a:lnSpc>
              <a:spcAft>
                <a:spcPts val="120"/>
              </a:spcAft>
              <a:buFont typeface="Symbol"/>
              <a:buChar char=""/>
            </a:pPr>
            <a:r>
              <a:rPr lang="fr-FR" dirty="0">
                <a:solidFill>
                  <a:prstClr val="black"/>
                </a:solidFill>
                <a:latin typeface="Times New Roman"/>
                <a:ea typeface="Calibri"/>
                <a:cs typeface="Arial"/>
              </a:rPr>
              <a:t> Acharnement thérapeutique.</a:t>
            </a:r>
            <a:endParaRPr lang="fr-FR" sz="1400" dirty="0">
              <a:solidFill>
                <a:prstClr val="black"/>
              </a:solidFill>
              <a:latin typeface="Calibri"/>
              <a:ea typeface="Calibri"/>
              <a:cs typeface="Arial"/>
            </a:endParaRPr>
          </a:p>
          <a:p>
            <a:pPr marL="342900" indent="-342900" algn="just">
              <a:lnSpc>
                <a:spcPct val="150000"/>
              </a:lnSpc>
              <a:spcAft>
                <a:spcPts val="120"/>
              </a:spcAft>
              <a:buFont typeface="Symbol"/>
              <a:buChar char=""/>
            </a:pPr>
            <a:r>
              <a:rPr lang="fr-FR" dirty="0">
                <a:solidFill>
                  <a:prstClr val="black"/>
                </a:solidFill>
                <a:latin typeface="Times New Roman"/>
                <a:ea typeface="Calibri"/>
                <a:cs typeface="Arial"/>
              </a:rPr>
              <a:t>Soins palliatifs.</a:t>
            </a:r>
            <a:endParaRPr lang="fr-FR" sz="1400" dirty="0">
              <a:solidFill>
                <a:prstClr val="black"/>
              </a:solidFill>
              <a:latin typeface="Calibri"/>
              <a:ea typeface="Calibri"/>
              <a:cs typeface="Arial"/>
            </a:endParaRPr>
          </a:p>
          <a:p>
            <a:pPr marL="342900" indent="-342900" algn="just">
              <a:lnSpc>
                <a:spcPct val="150000"/>
              </a:lnSpc>
              <a:spcAft>
                <a:spcPts val="120"/>
              </a:spcAft>
              <a:buFont typeface="Symbol"/>
              <a:buChar char=""/>
            </a:pPr>
            <a:r>
              <a:rPr lang="fr-FR" dirty="0">
                <a:solidFill>
                  <a:prstClr val="black"/>
                </a:solidFill>
                <a:latin typeface="Times New Roman"/>
                <a:ea typeface="Calibri"/>
                <a:cs typeface="Arial"/>
              </a:rPr>
              <a:t>Contrôle de la sénescence.</a:t>
            </a:r>
            <a:endParaRPr lang="fr-FR" sz="1400" dirty="0">
              <a:solidFill>
                <a:prstClr val="black"/>
              </a:solidFill>
              <a:latin typeface="Calibri"/>
              <a:ea typeface="Calibri"/>
              <a:cs typeface="Arial"/>
            </a:endParaRPr>
          </a:p>
          <a:p>
            <a:pPr marL="342900" indent="-342900" algn="just">
              <a:lnSpc>
                <a:spcPct val="150000"/>
              </a:lnSpc>
              <a:spcAft>
                <a:spcPts val="120"/>
              </a:spcAft>
              <a:buFont typeface="Symbol"/>
              <a:buChar char=""/>
            </a:pPr>
            <a:r>
              <a:rPr lang="fr-FR" dirty="0">
                <a:solidFill>
                  <a:prstClr val="black"/>
                </a:solidFill>
                <a:latin typeface="Times New Roman"/>
                <a:ea typeface="Calibri"/>
                <a:cs typeface="Arial"/>
              </a:rPr>
              <a:t>Tri des malades en situation de catastrophe sanitaire.</a:t>
            </a:r>
          </a:p>
          <a:p>
            <a:pPr marL="342900" indent="-342900" algn="just">
              <a:lnSpc>
                <a:spcPct val="150000"/>
              </a:lnSpc>
              <a:spcAft>
                <a:spcPts val="120"/>
              </a:spcAft>
              <a:buFont typeface="Symbol"/>
              <a:buChar char=""/>
            </a:pPr>
            <a:r>
              <a:rPr lang="fr-FR" dirty="0">
                <a:solidFill>
                  <a:prstClr val="black"/>
                </a:solidFill>
                <a:latin typeface="Times New Roman"/>
                <a:ea typeface="Calibri"/>
                <a:cs typeface="Arial"/>
              </a:rPr>
              <a:t>Euthanasie; aide médicale au suicide; Limitations ou arrêt des thérapeutiques actives en réanimation </a:t>
            </a:r>
            <a:endParaRPr lang="fr-FR" dirty="0">
              <a:solidFill>
                <a:prstClr val="black"/>
              </a:solidFill>
              <a:latin typeface="Calibri"/>
            </a:endParaRPr>
          </a:p>
        </p:txBody>
      </p:sp>
    </p:spTree>
    <p:extLst>
      <p:ext uri="{BB962C8B-B14F-4D97-AF65-F5344CB8AC3E}">
        <p14:creationId xmlns:p14="http://schemas.microsoft.com/office/powerpoint/2010/main" val="4196796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additive="base">
                                        <p:cTn id="13" dur="500" fill="hold"/>
                                        <p:tgtEl>
                                          <p:spTgt spid="7"/>
                                        </p:tgtEl>
                                        <p:attrNameLst>
                                          <p:attrName>ppt_x</p:attrName>
                                        </p:attrNameLst>
                                      </p:cBhvr>
                                      <p:tavLst>
                                        <p:tav tm="0">
                                          <p:val>
                                            <p:strVal val="0-#ppt_w/2"/>
                                          </p:val>
                                        </p:tav>
                                        <p:tav tm="100000">
                                          <p:val>
                                            <p:strVal val="#ppt_x"/>
                                          </p:val>
                                        </p:tav>
                                      </p:tavLst>
                                    </p:anim>
                                    <p:anim calcmode="lin" valueType="num">
                                      <p:cBhvr additive="base">
                                        <p:cTn id="14" dur="500" fill="hold"/>
                                        <p:tgtEl>
                                          <p:spTgt spid="7"/>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1+#ppt_w/2"/>
                                          </p:val>
                                        </p:tav>
                                        <p:tav tm="100000">
                                          <p:val>
                                            <p:strVal val="#ppt_x"/>
                                          </p:val>
                                        </p:tav>
                                      </p:tavLst>
                                    </p:anim>
                                    <p:anim calcmode="lin" valueType="num">
                                      <p:cBhvr additive="base">
                                        <p:cTn id="20"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12"/>
                                        </p:tgtEl>
                                        <p:attrNameLst>
                                          <p:attrName>style.visibility</p:attrName>
                                        </p:attrNameLst>
                                      </p:cBhvr>
                                      <p:to>
                                        <p:strVal val="visible"/>
                                      </p:to>
                                    </p:set>
                                    <p:anim calcmode="lin" valueType="num">
                                      <p:cBhvr additive="base">
                                        <p:cTn id="31" dur="500" fill="hold"/>
                                        <p:tgtEl>
                                          <p:spTgt spid="12"/>
                                        </p:tgtEl>
                                        <p:attrNameLst>
                                          <p:attrName>ppt_x</p:attrName>
                                        </p:attrNameLst>
                                      </p:cBhvr>
                                      <p:tavLst>
                                        <p:tav tm="0">
                                          <p:val>
                                            <p:strVal val="0-#ppt_w/2"/>
                                          </p:val>
                                        </p:tav>
                                        <p:tav tm="100000">
                                          <p:val>
                                            <p:strVal val="#ppt_x"/>
                                          </p:val>
                                        </p:tav>
                                      </p:tavLst>
                                    </p:anim>
                                    <p:anim calcmode="lin" valueType="num">
                                      <p:cBhvr additive="base">
                                        <p:cTn id="32" dur="500" fill="hold"/>
                                        <p:tgtEl>
                                          <p:spTgt spid="12"/>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2" fill="hold" nodeType="click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additive="base">
                                        <p:cTn id="37" dur="500" fill="hold"/>
                                        <p:tgtEl>
                                          <p:spTgt spid="11"/>
                                        </p:tgtEl>
                                        <p:attrNameLst>
                                          <p:attrName>ppt_x</p:attrName>
                                        </p:attrNameLst>
                                      </p:cBhvr>
                                      <p:tavLst>
                                        <p:tav tm="0">
                                          <p:val>
                                            <p:strVal val="1+#ppt_w/2"/>
                                          </p:val>
                                        </p:tav>
                                        <p:tav tm="100000">
                                          <p:val>
                                            <p:strVal val="#ppt_x"/>
                                          </p:val>
                                        </p:tav>
                                      </p:tavLst>
                                    </p:anim>
                                    <p:anim calcmode="lin" valueType="num">
                                      <p:cBhvr additive="base">
                                        <p:cTn id="38" dur="500" fill="hold"/>
                                        <p:tgtEl>
                                          <p:spTgt spid="1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8" grpId="0"/>
      <p:bldP spid="1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90025" y="404664"/>
            <a:ext cx="7794407" cy="504625"/>
          </a:xfrm>
          <a:prstGeom prst="rect">
            <a:avLst/>
          </a:prstGeom>
        </p:spPr>
        <p:txBody>
          <a:bodyPr wrap="square">
            <a:spAutoFit/>
          </a:bodyPr>
          <a:lstStyle/>
          <a:p>
            <a:pPr marL="457200" indent="-457200">
              <a:lnSpc>
                <a:spcPct val="150000"/>
              </a:lnSpc>
              <a:spcAft>
                <a:spcPts val="1000"/>
              </a:spcAft>
              <a:buFont typeface="+mj-lt"/>
              <a:buAutoNum type="arabicPeriod" startAt="6"/>
            </a:pPr>
            <a:r>
              <a:rPr lang="fr-FR" sz="2000" dirty="0">
                <a:solidFill>
                  <a:srgbClr val="C00000"/>
                </a:solidFill>
                <a:latin typeface="Times New Roman"/>
                <a:ea typeface="Calibri"/>
                <a:cs typeface="Arial"/>
              </a:rPr>
              <a:t>Expérimentation</a:t>
            </a:r>
            <a:r>
              <a:rPr lang="fr-FR" sz="2000" dirty="0">
                <a:solidFill>
                  <a:prstClr val="black"/>
                </a:solidFill>
                <a:latin typeface="Times New Roman"/>
                <a:ea typeface="Calibri"/>
                <a:cs typeface="Arial"/>
              </a:rPr>
              <a:t> </a:t>
            </a:r>
            <a:r>
              <a:rPr lang="fr-FR" sz="2000" dirty="0">
                <a:solidFill>
                  <a:srgbClr val="C00000"/>
                </a:solidFill>
                <a:latin typeface="Times New Roman"/>
                <a:ea typeface="Calibri"/>
                <a:cs typeface="Arial"/>
              </a:rPr>
              <a:t>:</a:t>
            </a:r>
            <a:endParaRPr lang="fr-FR" sz="1600" dirty="0">
              <a:solidFill>
                <a:srgbClr val="C00000"/>
              </a:solidFill>
              <a:latin typeface="Calibri"/>
              <a:ea typeface="Calibri"/>
              <a:cs typeface="Arial"/>
            </a:endParaRPr>
          </a:p>
        </p:txBody>
      </p:sp>
      <p:sp>
        <p:nvSpPr>
          <p:cNvPr id="3" name="Rectangle 2"/>
          <p:cNvSpPr/>
          <p:nvPr/>
        </p:nvSpPr>
        <p:spPr>
          <a:xfrm>
            <a:off x="2639616" y="1107945"/>
            <a:ext cx="6984776" cy="2900794"/>
          </a:xfrm>
          <a:prstGeom prst="rect">
            <a:avLst/>
          </a:prstGeom>
        </p:spPr>
        <p:txBody>
          <a:bodyPr wrap="square">
            <a:spAutoFit/>
          </a:bodyPr>
          <a:lstStyle/>
          <a:p>
            <a:pPr marL="342900" indent="-342900" algn="just">
              <a:lnSpc>
                <a:spcPct val="150000"/>
              </a:lnSpc>
              <a:spcAft>
                <a:spcPts val="120"/>
              </a:spcAft>
              <a:buFont typeface="Symbol"/>
              <a:buChar char=""/>
            </a:pPr>
            <a:r>
              <a:rPr lang="fr-FR" sz="2000" dirty="0">
                <a:solidFill>
                  <a:prstClr val="black"/>
                </a:solidFill>
                <a:latin typeface="Times New Roman"/>
                <a:ea typeface="Calibri"/>
              </a:rPr>
              <a:t>Expérimentation à visée thérapeutique ou de recherche</a:t>
            </a:r>
            <a:endParaRPr lang="fr-FR" sz="2000" dirty="0">
              <a:solidFill>
                <a:prstClr val="black"/>
              </a:solidFill>
              <a:latin typeface="Calibri"/>
            </a:endParaRPr>
          </a:p>
          <a:p>
            <a:pPr marL="342900" indent="-342900" algn="just">
              <a:lnSpc>
                <a:spcPct val="150000"/>
              </a:lnSpc>
              <a:spcAft>
                <a:spcPts val="120"/>
              </a:spcAft>
              <a:buFont typeface="Symbol"/>
              <a:buChar char=""/>
            </a:pPr>
            <a:r>
              <a:rPr lang="fr-FR" sz="2000" dirty="0">
                <a:solidFill>
                  <a:prstClr val="black"/>
                </a:solidFill>
                <a:latin typeface="Times New Roman"/>
                <a:ea typeface="Calibri"/>
              </a:rPr>
              <a:t>Quelles sont les personnes admises (volontaires, prisonniers, personnes saines, malades, handicapés mentaux...) </a:t>
            </a:r>
            <a:endParaRPr lang="fr-FR" sz="2000" dirty="0">
              <a:solidFill>
                <a:prstClr val="black"/>
              </a:solidFill>
              <a:latin typeface="Calibri"/>
            </a:endParaRPr>
          </a:p>
          <a:p>
            <a:pPr marL="342900" indent="-342900" algn="just">
              <a:lnSpc>
                <a:spcPct val="150000"/>
              </a:lnSpc>
              <a:spcAft>
                <a:spcPts val="120"/>
              </a:spcAft>
              <a:buFont typeface="Symbol"/>
              <a:buChar char=""/>
            </a:pPr>
            <a:r>
              <a:rPr lang="fr-FR" sz="2000" dirty="0">
                <a:solidFill>
                  <a:prstClr val="black"/>
                </a:solidFill>
                <a:latin typeface="Times New Roman"/>
                <a:ea typeface="Calibri"/>
              </a:rPr>
              <a:t> Embryons surnuméraires utilisés pour la recherche </a:t>
            </a:r>
            <a:endParaRPr lang="fr-FR" sz="2000" dirty="0">
              <a:solidFill>
                <a:prstClr val="black"/>
              </a:solidFill>
              <a:latin typeface="Calibri"/>
            </a:endParaRPr>
          </a:p>
          <a:p>
            <a:pPr marL="342900" indent="-342900" algn="just">
              <a:lnSpc>
                <a:spcPct val="150000"/>
              </a:lnSpc>
              <a:spcAft>
                <a:spcPts val="120"/>
              </a:spcAft>
              <a:buFont typeface="Symbol"/>
              <a:buChar char=""/>
            </a:pPr>
            <a:r>
              <a:rPr lang="fr-FR" sz="2000" dirty="0">
                <a:solidFill>
                  <a:prstClr val="black"/>
                </a:solidFill>
                <a:latin typeface="Times New Roman"/>
                <a:ea typeface="Calibri"/>
              </a:rPr>
              <a:t>L'utilisation des données de santé à caractère personnel dans la recherche.</a:t>
            </a:r>
            <a:endParaRPr lang="fr-FR" sz="2000" dirty="0">
              <a:solidFill>
                <a:prstClr val="black"/>
              </a:solidFill>
              <a:latin typeface="Calibri"/>
            </a:endParaRPr>
          </a:p>
        </p:txBody>
      </p:sp>
    </p:spTree>
    <p:extLst>
      <p:ext uri="{BB962C8B-B14F-4D97-AF65-F5344CB8AC3E}">
        <p14:creationId xmlns:p14="http://schemas.microsoft.com/office/powerpoint/2010/main" val="6062024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0-#ppt_w/2"/>
                                          </p:val>
                                        </p:tav>
                                        <p:tav tm="100000">
                                          <p:val>
                                            <p:strVal val="#ppt_x"/>
                                          </p:val>
                                        </p:tav>
                                      </p:tavLst>
                                    </p:anim>
                                    <p:anim calcmode="lin" valueType="num">
                                      <p:cBhvr additive="base">
                                        <p:cTn id="14" dur="500" fill="hold"/>
                                        <p:tgtEl>
                                          <p:spTgt spid="3"/>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561032" y="0"/>
            <a:ext cx="2821606" cy="916982"/>
          </a:xfrm>
          <a:prstGeom prst="rect">
            <a:avLst/>
          </a:prstGeom>
        </p:spPr>
        <p:txBody>
          <a:bodyPr wrap="none">
            <a:spAutoFit/>
          </a:bodyPr>
          <a:lstStyle/>
          <a:p>
            <a:pPr algn="ctr">
              <a:lnSpc>
                <a:spcPct val="150000"/>
              </a:lnSpc>
              <a:spcAft>
                <a:spcPts val="1000"/>
              </a:spcAft>
            </a:pPr>
            <a:r>
              <a:rPr lang="fr-FR" sz="4000" b="1" i="1" dirty="0">
                <a:solidFill>
                  <a:srgbClr val="C00000"/>
                </a:solidFill>
                <a:latin typeface="Times New Roman"/>
                <a:ea typeface="Calibri"/>
                <a:cs typeface="Arial"/>
              </a:rPr>
              <a:t>Course Plan</a:t>
            </a:r>
            <a:endParaRPr lang="fr-FR" sz="2400" i="1" dirty="0">
              <a:solidFill>
                <a:prstClr val="black"/>
              </a:solidFill>
              <a:latin typeface="Calibri"/>
              <a:ea typeface="Calibri"/>
              <a:cs typeface="Arial"/>
            </a:endParaRPr>
          </a:p>
        </p:txBody>
      </p:sp>
      <p:sp>
        <p:nvSpPr>
          <p:cNvPr id="6" name="Rectangle 5"/>
          <p:cNvSpPr/>
          <p:nvPr/>
        </p:nvSpPr>
        <p:spPr>
          <a:xfrm>
            <a:off x="1894094" y="727386"/>
            <a:ext cx="1326004" cy="463397"/>
          </a:xfrm>
          <a:prstGeom prst="rect">
            <a:avLst/>
          </a:prstGeom>
        </p:spPr>
        <p:txBody>
          <a:bodyPr wrap="none">
            <a:spAutoFit/>
          </a:bodyPr>
          <a:lstStyle/>
          <a:p>
            <a:pPr>
              <a:lnSpc>
                <a:spcPct val="150000"/>
              </a:lnSpc>
              <a:spcAft>
                <a:spcPts val="1000"/>
              </a:spcAft>
            </a:pPr>
            <a:r>
              <a:rPr lang="fr-FR" dirty="0">
                <a:solidFill>
                  <a:prstClr val="black"/>
                </a:solidFill>
                <a:latin typeface="Times New Roman"/>
                <a:ea typeface="Calibri"/>
                <a:cs typeface="Arial"/>
              </a:rPr>
              <a:t>Introduction</a:t>
            </a:r>
            <a:endParaRPr lang="fr-FR" sz="1600" dirty="0">
              <a:solidFill>
                <a:prstClr val="black"/>
              </a:solidFill>
              <a:latin typeface="Calibri"/>
              <a:ea typeface="Calibri"/>
              <a:cs typeface="Arial"/>
            </a:endParaRPr>
          </a:p>
        </p:txBody>
      </p:sp>
      <p:sp>
        <p:nvSpPr>
          <p:cNvPr id="8" name="Rectangle 7"/>
          <p:cNvSpPr/>
          <p:nvPr/>
        </p:nvSpPr>
        <p:spPr>
          <a:xfrm>
            <a:off x="1703512" y="1102491"/>
            <a:ext cx="4572000" cy="1709892"/>
          </a:xfrm>
          <a:prstGeom prst="rect">
            <a:avLst/>
          </a:prstGeom>
        </p:spPr>
        <p:txBody>
          <a:bodyPr>
            <a:spAutoFit/>
          </a:bodyPr>
          <a:lstStyle/>
          <a:p>
            <a:pPr>
              <a:lnSpc>
                <a:spcPct val="150000"/>
              </a:lnSpc>
            </a:pPr>
            <a:r>
              <a:rPr lang="fr-FR" dirty="0">
                <a:solidFill>
                  <a:prstClr val="black"/>
                </a:solidFill>
                <a:latin typeface="Times New Roman"/>
                <a:ea typeface="Calibri"/>
                <a:cs typeface="Arial"/>
              </a:rPr>
              <a:t>I.  </a:t>
            </a:r>
            <a:r>
              <a:rPr lang="fr-FR" dirty="0" err="1">
                <a:solidFill>
                  <a:prstClr val="black"/>
                </a:solidFill>
                <a:latin typeface="Times New Roman"/>
                <a:ea typeface="Calibri"/>
                <a:cs typeface="Arial"/>
              </a:rPr>
              <a:t>Bioethics</a:t>
            </a:r>
            <a:endParaRPr lang="fr-FR" sz="1400" dirty="0">
              <a:solidFill>
                <a:prstClr val="black"/>
              </a:solidFill>
              <a:latin typeface="Calibri"/>
              <a:ea typeface="Calibri"/>
              <a:cs typeface="Arial"/>
            </a:endParaRPr>
          </a:p>
          <a:p>
            <a:pPr>
              <a:lnSpc>
                <a:spcPct val="150000"/>
              </a:lnSpc>
            </a:pPr>
            <a:r>
              <a:rPr lang="fr-FR" dirty="0">
                <a:solidFill>
                  <a:prstClr val="black"/>
                </a:solidFill>
                <a:latin typeface="Times New Roman"/>
                <a:ea typeface="Calibri"/>
                <a:cs typeface="Arial"/>
              </a:rPr>
              <a:t>           1.Definition</a:t>
            </a:r>
            <a:endParaRPr lang="fr-FR" sz="1400" dirty="0">
              <a:solidFill>
                <a:prstClr val="black"/>
              </a:solidFill>
              <a:latin typeface="Calibri"/>
              <a:ea typeface="Calibri"/>
              <a:cs typeface="Arial"/>
            </a:endParaRPr>
          </a:p>
          <a:p>
            <a:pPr>
              <a:lnSpc>
                <a:spcPct val="150000"/>
              </a:lnSpc>
            </a:pPr>
            <a:r>
              <a:rPr lang="fr-FR" dirty="0">
                <a:solidFill>
                  <a:prstClr val="black"/>
                </a:solidFill>
                <a:latin typeface="Times New Roman"/>
                <a:ea typeface="Calibri"/>
                <a:cs typeface="Arial"/>
              </a:rPr>
              <a:t>           2. Field of </a:t>
            </a:r>
            <a:r>
              <a:rPr lang="fr-FR" dirty="0" err="1">
                <a:solidFill>
                  <a:prstClr val="black"/>
                </a:solidFill>
                <a:latin typeface="Times New Roman"/>
                <a:ea typeface="Calibri"/>
                <a:cs typeface="Arial"/>
              </a:rPr>
              <a:t>bioethics</a:t>
            </a:r>
            <a:endParaRPr lang="fr-FR" dirty="0">
              <a:solidFill>
                <a:prstClr val="black"/>
              </a:solidFill>
              <a:latin typeface="Times New Roman"/>
              <a:ea typeface="Calibri"/>
              <a:cs typeface="Arial"/>
            </a:endParaRPr>
          </a:p>
          <a:p>
            <a:pPr>
              <a:lnSpc>
                <a:spcPct val="150000"/>
              </a:lnSpc>
            </a:pPr>
            <a:r>
              <a:rPr lang="fr-FR" dirty="0">
                <a:solidFill>
                  <a:prstClr val="black"/>
                </a:solidFill>
                <a:latin typeface="Times New Roman"/>
                <a:ea typeface="Calibri"/>
                <a:cs typeface="Arial"/>
              </a:rPr>
              <a:t>           3. </a:t>
            </a:r>
            <a:r>
              <a:rPr lang="fr-FR" dirty="0" err="1">
                <a:solidFill>
                  <a:prstClr val="black"/>
                </a:solidFill>
                <a:latin typeface="Times New Roman"/>
                <a:ea typeface="Calibri"/>
                <a:cs typeface="Arial"/>
              </a:rPr>
              <a:t>why</a:t>
            </a:r>
            <a:r>
              <a:rPr lang="fr-FR" dirty="0">
                <a:solidFill>
                  <a:prstClr val="black"/>
                </a:solidFill>
                <a:latin typeface="Times New Roman"/>
                <a:ea typeface="Calibri"/>
                <a:cs typeface="Arial"/>
              </a:rPr>
              <a:t> </a:t>
            </a:r>
            <a:r>
              <a:rPr lang="fr-FR" dirty="0" err="1">
                <a:solidFill>
                  <a:prstClr val="black"/>
                </a:solidFill>
                <a:latin typeface="Times New Roman"/>
                <a:ea typeface="Calibri"/>
                <a:cs typeface="Arial"/>
              </a:rPr>
              <a:t>bioethics</a:t>
            </a:r>
            <a:r>
              <a:rPr lang="fr-FR" dirty="0">
                <a:solidFill>
                  <a:prstClr val="black"/>
                </a:solidFill>
                <a:latin typeface="Times New Roman"/>
                <a:ea typeface="Calibri"/>
                <a:cs typeface="Arial"/>
              </a:rPr>
              <a:t> </a:t>
            </a:r>
            <a:r>
              <a:rPr lang="fr-FR" dirty="0" err="1">
                <a:solidFill>
                  <a:prstClr val="black"/>
                </a:solidFill>
                <a:latin typeface="Times New Roman"/>
                <a:ea typeface="Calibri"/>
                <a:cs typeface="Arial"/>
              </a:rPr>
              <a:t>is</a:t>
            </a:r>
            <a:r>
              <a:rPr lang="fr-FR" dirty="0">
                <a:solidFill>
                  <a:prstClr val="black"/>
                </a:solidFill>
                <a:latin typeface="Times New Roman"/>
                <a:ea typeface="Calibri"/>
                <a:cs typeface="Arial"/>
              </a:rPr>
              <a:t> important ??</a:t>
            </a:r>
            <a:endParaRPr lang="fr-FR" sz="1400" dirty="0">
              <a:solidFill>
                <a:prstClr val="black"/>
              </a:solidFill>
              <a:latin typeface="Calibri"/>
              <a:ea typeface="Calibri"/>
              <a:cs typeface="Arial"/>
            </a:endParaRPr>
          </a:p>
        </p:txBody>
      </p:sp>
      <p:sp>
        <p:nvSpPr>
          <p:cNvPr id="10" name="Rectangle 9"/>
          <p:cNvSpPr/>
          <p:nvPr/>
        </p:nvSpPr>
        <p:spPr>
          <a:xfrm>
            <a:off x="1703512" y="2708920"/>
            <a:ext cx="5976664" cy="4264244"/>
          </a:xfrm>
          <a:prstGeom prst="rect">
            <a:avLst/>
          </a:prstGeom>
        </p:spPr>
        <p:txBody>
          <a:bodyPr wrap="square">
            <a:spAutoFit/>
          </a:bodyPr>
          <a:lstStyle/>
          <a:p>
            <a:pPr>
              <a:lnSpc>
                <a:spcPct val="150000"/>
              </a:lnSpc>
              <a:spcAft>
                <a:spcPts val="1000"/>
              </a:spcAft>
            </a:pPr>
            <a:r>
              <a:rPr lang="fr-FR" dirty="0">
                <a:solidFill>
                  <a:prstClr val="black"/>
                </a:solidFill>
                <a:latin typeface="Times New Roman"/>
                <a:ea typeface="Calibri"/>
                <a:cs typeface="Arial"/>
              </a:rPr>
              <a:t>II. </a:t>
            </a:r>
            <a:r>
              <a:rPr lang="en-US" dirty="0">
                <a:solidFill>
                  <a:prstClr val="black"/>
                </a:solidFill>
                <a:latin typeface="Times New Roman"/>
                <a:ea typeface="Calibri"/>
                <a:cs typeface="Arial"/>
              </a:rPr>
              <a:t>History of science and Bioethics</a:t>
            </a:r>
          </a:p>
          <a:p>
            <a:pPr>
              <a:lnSpc>
                <a:spcPct val="150000"/>
              </a:lnSpc>
              <a:spcAft>
                <a:spcPts val="1000"/>
              </a:spcAft>
            </a:pPr>
            <a:r>
              <a:rPr lang="fr-FR" dirty="0">
                <a:solidFill>
                  <a:prstClr val="black"/>
                </a:solidFill>
                <a:latin typeface="Times New Roman"/>
                <a:ea typeface="Calibri"/>
                <a:cs typeface="Arial"/>
              </a:rPr>
              <a:t>III. International </a:t>
            </a:r>
            <a:r>
              <a:rPr lang="fr-FR" dirty="0" err="1">
                <a:solidFill>
                  <a:prstClr val="black"/>
                </a:solidFill>
                <a:latin typeface="Times New Roman"/>
                <a:ea typeface="Calibri"/>
                <a:cs typeface="Arial"/>
              </a:rPr>
              <a:t>texts</a:t>
            </a:r>
            <a:endParaRPr lang="fr-FR" dirty="0">
              <a:solidFill>
                <a:prstClr val="black"/>
              </a:solidFill>
              <a:latin typeface="Times New Roman"/>
              <a:ea typeface="Calibri"/>
              <a:cs typeface="Arial"/>
            </a:endParaRPr>
          </a:p>
          <a:p>
            <a:pPr>
              <a:lnSpc>
                <a:spcPct val="150000"/>
              </a:lnSpc>
              <a:spcAft>
                <a:spcPts val="1000"/>
              </a:spcAft>
            </a:pPr>
            <a:r>
              <a:rPr lang="fr-FR" dirty="0">
                <a:solidFill>
                  <a:prstClr val="black"/>
                </a:solidFill>
                <a:latin typeface="Times New Roman"/>
                <a:ea typeface="Calibri"/>
                <a:cs typeface="Arial"/>
              </a:rPr>
              <a:t>IV. </a:t>
            </a:r>
            <a:r>
              <a:rPr lang="fr-FR" dirty="0" err="1">
                <a:solidFill>
                  <a:prstClr val="black"/>
                </a:solidFill>
                <a:latin typeface="Times New Roman"/>
                <a:ea typeface="Calibri"/>
                <a:cs typeface="Arial"/>
              </a:rPr>
              <a:t>Role</a:t>
            </a:r>
            <a:r>
              <a:rPr lang="fr-FR" dirty="0">
                <a:solidFill>
                  <a:prstClr val="black"/>
                </a:solidFill>
                <a:latin typeface="Times New Roman"/>
                <a:ea typeface="Calibri"/>
                <a:cs typeface="Arial"/>
              </a:rPr>
              <a:t> of non-</a:t>
            </a:r>
            <a:r>
              <a:rPr lang="fr-FR" dirty="0" err="1">
                <a:solidFill>
                  <a:prstClr val="black"/>
                </a:solidFill>
                <a:latin typeface="Times New Roman"/>
                <a:ea typeface="Calibri"/>
                <a:cs typeface="Arial"/>
              </a:rPr>
              <a:t>governmental</a:t>
            </a:r>
            <a:r>
              <a:rPr lang="fr-FR" dirty="0">
                <a:solidFill>
                  <a:prstClr val="black"/>
                </a:solidFill>
                <a:latin typeface="Times New Roman"/>
                <a:ea typeface="Calibri"/>
                <a:cs typeface="Arial"/>
              </a:rPr>
              <a:t> </a:t>
            </a:r>
            <a:r>
              <a:rPr lang="fr-FR" dirty="0" err="1">
                <a:solidFill>
                  <a:prstClr val="black"/>
                </a:solidFill>
                <a:latin typeface="Times New Roman"/>
                <a:ea typeface="Calibri"/>
                <a:cs typeface="Arial"/>
              </a:rPr>
              <a:t>organizations</a:t>
            </a:r>
            <a:r>
              <a:rPr lang="fr-FR" dirty="0">
                <a:solidFill>
                  <a:prstClr val="black"/>
                </a:solidFill>
                <a:latin typeface="Times New Roman"/>
                <a:ea typeface="Calibri"/>
                <a:cs typeface="Arial"/>
              </a:rPr>
              <a:t>.</a:t>
            </a:r>
          </a:p>
          <a:p>
            <a:pPr>
              <a:lnSpc>
                <a:spcPct val="150000"/>
              </a:lnSpc>
              <a:spcAft>
                <a:spcPts val="1000"/>
              </a:spcAft>
            </a:pPr>
            <a:r>
              <a:rPr lang="fr-FR" dirty="0">
                <a:solidFill>
                  <a:prstClr val="black"/>
                </a:solidFill>
                <a:latin typeface="Times New Roman"/>
                <a:ea typeface="Calibri"/>
                <a:cs typeface="Arial"/>
              </a:rPr>
              <a:t>V. </a:t>
            </a:r>
            <a:r>
              <a:rPr lang="en-US" dirty="0">
                <a:solidFill>
                  <a:prstClr val="black"/>
                </a:solidFill>
                <a:latin typeface="Times New Roman"/>
                <a:ea typeface="Calibri"/>
                <a:cs typeface="Arial"/>
              </a:rPr>
              <a:t>Role of national and international ethics committees.</a:t>
            </a:r>
            <a:endParaRPr lang="fr-FR" dirty="0">
              <a:solidFill>
                <a:prstClr val="black"/>
              </a:solidFill>
              <a:latin typeface="Times New Roman"/>
              <a:ea typeface="Calibri"/>
              <a:cs typeface="Arial"/>
            </a:endParaRPr>
          </a:p>
          <a:p>
            <a:pPr>
              <a:lnSpc>
                <a:spcPct val="150000"/>
              </a:lnSpc>
              <a:spcAft>
                <a:spcPts val="1000"/>
              </a:spcAft>
            </a:pPr>
            <a:r>
              <a:rPr lang="fr-FR" dirty="0">
                <a:solidFill>
                  <a:prstClr val="black"/>
                </a:solidFill>
                <a:latin typeface="Times New Roman"/>
                <a:ea typeface="Calibri"/>
                <a:cs typeface="Arial"/>
              </a:rPr>
              <a:t>VI. </a:t>
            </a:r>
            <a:r>
              <a:rPr lang="en-US" dirty="0">
                <a:solidFill>
                  <a:prstClr val="black"/>
                </a:solidFill>
                <a:latin typeface="Times New Roman"/>
                <a:ea typeface="Calibri"/>
                <a:cs typeface="Arial"/>
              </a:rPr>
              <a:t>Universal Declaration of Human Rights</a:t>
            </a:r>
            <a:endParaRPr lang="fr-FR" dirty="0">
              <a:solidFill>
                <a:prstClr val="black"/>
              </a:solidFill>
              <a:latin typeface="Times New Roman"/>
              <a:ea typeface="Calibri"/>
              <a:cs typeface="Arial"/>
            </a:endParaRPr>
          </a:p>
          <a:p>
            <a:pPr>
              <a:lnSpc>
                <a:spcPct val="150000"/>
              </a:lnSpc>
              <a:spcAft>
                <a:spcPts val="1000"/>
              </a:spcAft>
            </a:pPr>
            <a:r>
              <a:rPr lang="fr-FR" dirty="0">
                <a:solidFill>
                  <a:prstClr val="black"/>
                </a:solidFill>
                <a:latin typeface="Times New Roman"/>
                <a:ea typeface="Calibri"/>
                <a:cs typeface="Arial"/>
              </a:rPr>
              <a:t>VII. Binding and non-binding standards</a:t>
            </a:r>
          </a:p>
          <a:p>
            <a:pPr>
              <a:lnSpc>
                <a:spcPct val="150000"/>
              </a:lnSpc>
              <a:spcAft>
                <a:spcPts val="1000"/>
              </a:spcAft>
            </a:pPr>
            <a:r>
              <a:rPr lang="fr-FR" dirty="0">
                <a:solidFill>
                  <a:prstClr val="black"/>
                </a:solidFill>
                <a:latin typeface="Times New Roman"/>
                <a:ea typeface="Calibri"/>
                <a:cs typeface="Arial"/>
              </a:rPr>
              <a:t>VIII. </a:t>
            </a:r>
            <a:r>
              <a:rPr lang="en-US" dirty="0">
                <a:solidFill>
                  <a:prstClr val="black"/>
                </a:solidFill>
                <a:latin typeface="Times New Roman"/>
                <a:ea typeface="Calibri"/>
                <a:cs typeface="Arial"/>
              </a:rPr>
              <a:t>Extracts from the European Parliament.</a:t>
            </a:r>
            <a:r>
              <a:rPr lang="fr-FR" dirty="0">
                <a:solidFill>
                  <a:prstClr val="black"/>
                </a:solidFill>
                <a:latin typeface="Times New Roman"/>
                <a:ea typeface="Calibri"/>
                <a:cs typeface="Arial"/>
              </a:rPr>
              <a:t>. </a:t>
            </a:r>
          </a:p>
          <a:p>
            <a:pPr>
              <a:lnSpc>
                <a:spcPct val="150000"/>
              </a:lnSpc>
              <a:spcAft>
                <a:spcPts val="1000"/>
              </a:spcAft>
            </a:pPr>
            <a:r>
              <a:rPr lang="fr-FR" dirty="0">
                <a:solidFill>
                  <a:prstClr val="black"/>
                </a:solidFill>
                <a:latin typeface="Times New Roman"/>
                <a:ea typeface="Calibri"/>
                <a:cs typeface="Arial"/>
              </a:rPr>
              <a:t>IX. </a:t>
            </a:r>
            <a:r>
              <a:rPr lang="en-US" dirty="0">
                <a:solidFill>
                  <a:prstClr val="black"/>
                </a:solidFill>
                <a:latin typeface="Times New Roman"/>
                <a:ea typeface="Calibri"/>
                <a:cs typeface="Arial"/>
              </a:rPr>
              <a:t>UNESCO declaration on bioethics and human rights</a:t>
            </a:r>
            <a:r>
              <a:rPr lang="fr-FR" dirty="0">
                <a:solidFill>
                  <a:prstClr val="black"/>
                </a:solidFill>
                <a:latin typeface="Times New Roman"/>
                <a:ea typeface="Calibri"/>
                <a:cs typeface="Arial"/>
              </a:rPr>
              <a:t>. </a:t>
            </a:r>
          </a:p>
        </p:txBody>
      </p:sp>
    </p:spTree>
    <p:extLst>
      <p:ext uri="{BB962C8B-B14F-4D97-AF65-F5344CB8AC3E}">
        <p14:creationId xmlns:p14="http://schemas.microsoft.com/office/powerpoint/2010/main" val="17391891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0-#ppt_w/2"/>
                                          </p:val>
                                        </p:tav>
                                        <p:tav tm="100000">
                                          <p:val>
                                            <p:strVal val="#ppt_x"/>
                                          </p:val>
                                        </p:tav>
                                      </p:tavLst>
                                    </p:anim>
                                    <p:anim calcmode="lin" valueType="num">
                                      <p:cBhvr additive="base">
                                        <p:cTn id="26"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0-#ppt_w/2"/>
                                          </p:val>
                                        </p:tav>
                                        <p:tav tm="100000">
                                          <p:val>
                                            <p:strVal val="#ppt_x"/>
                                          </p:val>
                                        </p:tav>
                                      </p:tavLst>
                                    </p:anim>
                                    <p:anim calcmode="lin" valueType="num">
                                      <p:cBhvr additive="base">
                                        <p:cTn id="32" dur="5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additive="base">
                                        <p:cTn id="37" dur="500" fill="hold"/>
                                        <p:tgtEl>
                                          <p:spTgt spid="10"/>
                                        </p:tgtEl>
                                        <p:attrNameLst>
                                          <p:attrName>ppt_x</p:attrName>
                                        </p:attrNameLst>
                                      </p:cBhvr>
                                      <p:tavLst>
                                        <p:tav tm="0">
                                          <p:val>
                                            <p:strVal val="0-#ppt_w/2"/>
                                          </p:val>
                                        </p:tav>
                                        <p:tav tm="100000">
                                          <p:val>
                                            <p:strVal val="#ppt_x"/>
                                          </p:val>
                                        </p:tav>
                                      </p:tavLst>
                                    </p:anim>
                                    <p:anim calcmode="lin" valueType="num">
                                      <p:cBhvr additive="base">
                                        <p:cTn id="38" dur="500" fill="hold"/>
                                        <p:tgtEl>
                                          <p:spTgt spid="1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8"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7E40A-615A-9B52-C72A-D0E863365751}"/>
              </a:ext>
            </a:extLst>
          </p:cNvPr>
          <p:cNvSpPr>
            <a:spLocks noGrp="1"/>
          </p:cNvSpPr>
          <p:nvPr>
            <p:ph type="title"/>
          </p:nvPr>
        </p:nvSpPr>
        <p:spPr/>
        <p:txBody>
          <a:bodyPr/>
          <a:lstStyle/>
          <a:p>
            <a:r>
              <a:rPr lang="fr-FR" dirty="0">
                <a:solidFill>
                  <a:srgbClr val="FF0000"/>
                </a:solidFill>
                <a:latin typeface="Arial Black" panose="020B0A04020102020204" pitchFamily="34" charset="0"/>
              </a:rPr>
              <a:t>Des exposés à préparer</a:t>
            </a:r>
            <a:endParaRPr lang="fr-DZ" dirty="0">
              <a:solidFill>
                <a:srgbClr val="FF0000"/>
              </a:solidFill>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F23A7B97-72D9-B7B5-9B51-5781C17ADFEA}"/>
              </a:ext>
            </a:extLst>
          </p:cNvPr>
          <p:cNvSpPr>
            <a:spLocks noGrp="1"/>
          </p:cNvSpPr>
          <p:nvPr>
            <p:ph idx="1"/>
          </p:nvPr>
        </p:nvSpPr>
        <p:spPr>
          <a:xfrm>
            <a:off x="1981200" y="1600200"/>
            <a:ext cx="8229600" cy="4983162"/>
          </a:xfrm>
        </p:spPr>
        <p:txBody>
          <a:bodyPr>
            <a:normAutofit fontScale="92500" lnSpcReduction="20000"/>
          </a:bodyPr>
          <a:lstStyle/>
          <a:p>
            <a:pPr marL="514350" indent="-514350">
              <a:buFont typeface="+mj-lt"/>
              <a:buAutoNum type="arabicParenR"/>
            </a:pPr>
            <a:r>
              <a:rPr lang="fr-FR" dirty="0">
                <a:latin typeface="Times New Roman"/>
                <a:ea typeface="Calibri"/>
                <a:cs typeface="Arial"/>
              </a:rPr>
              <a:t>Normes relatives au clonage, au brevet, recherche sur l’embryon,  </a:t>
            </a:r>
          </a:p>
          <a:p>
            <a:pPr marL="514350" indent="-514350">
              <a:buFont typeface="+mj-lt"/>
              <a:buAutoNum type="arabicParenR"/>
            </a:pPr>
            <a:r>
              <a:rPr lang="fr-FR" dirty="0">
                <a:latin typeface="Times New Roman"/>
                <a:ea typeface="Calibri"/>
                <a:cs typeface="Arial"/>
              </a:rPr>
              <a:t>Euthanasie</a:t>
            </a:r>
          </a:p>
          <a:p>
            <a:pPr marL="514350" indent="-514350">
              <a:buFont typeface="+mj-lt"/>
              <a:buAutoNum type="arabicParenR"/>
            </a:pPr>
            <a:r>
              <a:rPr lang="fr-FR" dirty="0">
                <a:latin typeface="Times New Roman"/>
                <a:ea typeface="Calibri"/>
                <a:cs typeface="Arial"/>
              </a:rPr>
              <a:t>diagnostique prénatal</a:t>
            </a:r>
          </a:p>
          <a:p>
            <a:pPr marL="514350" indent="-514350">
              <a:buFont typeface="+mj-lt"/>
              <a:buAutoNum type="arabicParenR"/>
            </a:pPr>
            <a:r>
              <a:rPr lang="fr-FR" dirty="0">
                <a:latin typeface="Times New Roman"/>
                <a:ea typeface="Calibri"/>
                <a:cs typeface="Arial"/>
              </a:rPr>
              <a:t>Le diagnostic ou dépistage préimplantatoire DPI.</a:t>
            </a:r>
          </a:p>
          <a:p>
            <a:pPr marL="514350" indent="-514350">
              <a:buFont typeface="+mj-lt"/>
              <a:buAutoNum type="arabicParenR"/>
            </a:pPr>
            <a:r>
              <a:rPr lang="fr-FR" dirty="0">
                <a:latin typeface="Times New Roman"/>
                <a:ea typeface="Calibri"/>
                <a:cs typeface="Arial"/>
              </a:rPr>
              <a:t>les nouvelles méthodes de la procréation</a:t>
            </a:r>
          </a:p>
          <a:p>
            <a:pPr marL="514350" indent="-514350">
              <a:buFont typeface="+mj-lt"/>
              <a:buAutoNum type="arabicParenR"/>
            </a:pPr>
            <a:r>
              <a:rPr lang="fr-FR" dirty="0">
                <a:latin typeface="Times New Roman"/>
                <a:ea typeface="Calibri"/>
                <a:cs typeface="Arial"/>
              </a:rPr>
              <a:t>l'expérimentation sur l'être humain</a:t>
            </a:r>
          </a:p>
          <a:p>
            <a:pPr marL="514350" indent="-514350">
              <a:buFont typeface="+mj-lt"/>
              <a:buAutoNum type="arabicParenR"/>
            </a:pPr>
            <a:r>
              <a:rPr lang="fr-FR" dirty="0">
                <a:latin typeface="Times New Roman"/>
                <a:ea typeface="Calibri"/>
                <a:cs typeface="Arial"/>
              </a:rPr>
              <a:t>manipulation génétique</a:t>
            </a:r>
          </a:p>
          <a:p>
            <a:pPr marL="514350" indent="-514350">
              <a:buFont typeface="+mj-lt"/>
              <a:buAutoNum type="arabicParenR"/>
            </a:pPr>
            <a:r>
              <a:rPr lang="fr-FR" dirty="0">
                <a:latin typeface="Times New Roman" panose="02020603050405020304" pitchFamily="18" charset="0"/>
                <a:cs typeface="Times New Roman" panose="02020603050405020304" pitchFamily="18" charset="0"/>
              </a:rPr>
              <a:t>transplantation des organes</a:t>
            </a:r>
          </a:p>
          <a:p>
            <a:pPr marL="514350" indent="-514350">
              <a:buFont typeface="+mj-lt"/>
              <a:buAutoNum type="arabicParenR"/>
            </a:pPr>
            <a:r>
              <a:rPr lang="fr-FR" dirty="0">
                <a:latin typeface="Times New Roman" panose="02020603050405020304" pitchFamily="18" charset="0"/>
                <a:cs typeface="Times New Roman" panose="02020603050405020304" pitchFamily="18" charset="0"/>
              </a:rPr>
              <a:t>Consentement-les personnes incapable d’exprimé leurs consentement</a:t>
            </a:r>
            <a:endParaRPr lang="fr-D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7188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20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20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20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20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additive="base">
                                        <p:cTn id="26" dur="20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7" dur="20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additive="base">
                                        <p:cTn id="32" dur="20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3" dur="20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nodeType="click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additive="base">
                                        <p:cTn id="38" dur="20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9" dur="20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nodeType="click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additive="base">
                                        <p:cTn id="44"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additive="base">
                                        <p:cTn id="50"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1"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 calcmode="lin" valueType="num">
                                      <p:cBhvr additive="base">
                                        <p:cTn id="56"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nodeType="clickEffect">
                                  <p:stCondLst>
                                    <p:cond delay="0"/>
                                  </p:stCondLst>
                                  <p:childTnLst>
                                    <p:set>
                                      <p:cBhvr>
                                        <p:cTn id="61" dur="1" fill="hold">
                                          <p:stCondLst>
                                            <p:cond delay="0"/>
                                          </p:stCondLst>
                                        </p:cTn>
                                        <p:tgtEl>
                                          <p:spTgt spid="3">
                                            <p:txEl>
                                              <p:pRg st="8" end="8"/>
                                            </p:txEl>
                                          </p:spTgt>
                                        </p:tgtEl>
                                        <p:attrNameLst>
                                          <p:attrName>style.visibility</p:attrName>
                                        </p:attrNameLst>
                                      </p:cBhvr>
                                      <p:to>
                                        <p:strVal val="visible"/>
                                      </p:to>
                                    </p:set>
                                    <p:anim calcmode="lin" valueType="num">
                                      <p:cBhvr additive="base">
                                        <p:cTn id="62"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3"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7E40A-615A-9B52-C72A-D0E863365751}"/>
              </a:ext>
            </a:extLst>
          </p:cNvPr>
          <p:cNvSpPr>
            <a:spLocks noGrp="1"/>
          </p:cNvSpPr>
          <p:nvPr>
            <p:ph type="title"/>
          </p:nvPr>
        </p:nvSpPr>
        <p:spPr/>
        <p:txBody>
          <a:bodyPr/>
          <a:lstStyle/>
          <a:p>
            <a:r>
              <a:rPr lang="fr-FR" dirty="0">
                <a:solidFill>
                  <a:srgbClr val="FF0000"/>
                </a:solidFill>
                <a:latin typeface="Arial Black" panose="020B0A04020102020204" pitchFamily="34" charset="0"/>
              </a:rPr>
              <a:t>Des exposés à préparer</a:t>
            </a:r>
            <a:endParaRPr lang="fr-DZ" dirty="0">
              <a:solidFill>
                <a:srgbClr val="FF0000"/>
              </a:solidFill>
              <a:latin typeface="Arial Black" panose="020B0A04020102020204" pitchFamily="34" charset="0"/>
            </a:endParaRPr>
          </a:p>
        </p:txBody>
      </p:sp>
      <p:sp>
        <p:nvSpPr>
          <p:cNvPr id="3" name="Espace réservé du contenu 2">
            <a:extLst>
              <a:ext uri="{FF2B5EF4-FFF2-40B4-BE49-F238E27FC236}">
                <a16:creationId xmlns:a16="http://schemas.microsoft.com/office/drawing/2014/main" id="{F23A7B97-72D9-B7B5-9B51-5781C17ADFEA}"/>
              </a:ext>
            </a:extLst>
          </p:cNvPr>
          <p:cNvSpPr>
            <a:spLocks noGrp="1"/>
          </p:cNvSpPr>
          <p:nvPr>
            <p:ph idx="1"/>
          </p:nvPr>
        </p:nvSpPr>
        <p:spPr>
          <a:xfrm>
            <a:off x="1981200" y="1600200"/>
            <a:ext cx="8229600" cy="4983162"/>
          </a:xfrm>
        </p:spPr>
        <p:txBody>
          <a:bodyPr>
            <a:normAutofit/>
          </a:bodyPr>
          <a:lstStyle/>
          <a:p>
            <a:pPr marL="514350" indent="-514350">
              <a:buFont typeface="+mj-lt"/>
              <a:buAutoNum type="arabicParenR" startAt="10"/>
            </a:pPr>
            <a:r>
              <a:rPr lang="fr-FR" dirty="0">
                <a:latin typeface="Times New Roman"/>
                <a:ea typeface="Calibri"/>
                <a:cs typeface="Arial"/>
              </a:rPr>
              <a:t> la protection de l’environnement ;la biosphère et la biodiversité</a:t>
            </a:r>
          </a:p>
          <a:p>
            <a:pPr marL="514350" indent="-514350">
              <a:buFont typeface="+mj-lt"/>
              <a:buAutoNum type="arabicParenR" startAt="10"/>
            </a:pPr>
            <a:r>
              <a:rPr lang="fr-FR" dirty="0">
                <a:latin typeface="Times New Roman"/>
                <a:ea typeface="Calibri"/>
                <a:cs typeface="Arial"/>
              </a:rPr>
              <a:t> Le respect de  la diversité culturelle et de pluralisme </a:t>
            </a:r>
          </a:p>
          <a:p>
            <a:pPr marL="514350" indent="-514350">
              <a:buFont typeface="+mj-lt"/>
              <a:buAutoNum type="arabicParenR" startAt="10"/>
            </a:pPr>
            <a:r>
              <a:rPr lang="fr-FR" dirty="0">
                <a:latin typeface="Times New Roman"/>
                <a:ea typeface="Calibri"/>
                <a:cs typeface="Arial"/>
              </a:rPr>
              <a:t> Éthique et la recherche scientifique</a:t>
            </a:r>
          </a:p>
          <a:p>
            <a:pPr marL="514350" indent="-514350">
              <a:buFont typeface="+mj-lt"/>
              <a:buAutoNum type="arabicParenR" startAt="10"/>
            </a:pPr>
            <a:r>
              <a:rPr lang="fr-FR" dirty="0">
                <a:latin typeface="Times New Roman"/>
                <a:ea typeface="Calibri"/>
                <a:cs typeface="Arial"/>
              </a:rPr>
              <a:t> éthique biomédicale</a:t>
            </a:r>
          </a:p>
          <a:p>
            <a:pPr marL="514350" indent="-514350">
              <a:buFont typeface="+mj-lt"/>
              <a:buAutoNum type="arabicParenR" startAt="10"/>
            </a:pPr>
            <a:r>
              <a:rPr lang="fr-FR" dirty="0">
                <a:latin typeface="Times New Roman"/>
                <a:ea typeface="Calibri"/>
                <a:cs typeface="Arial"/>
              </a:rPr>
              <a:t> </a:t>
            </a:r>
            <a:r>
              <a:rPr lang="fr-FR" dirty="0" err="1">
                <a:latin typeface="Times New Roman"/>
                <a:ea typeface="Calibri"/>
                <a:cs typeface="Arial"/>
              </a:rPr>
              <a:t>Plagiarism</a:t>
            </a:r>
            <a:r>
              <a:rPr lang="fr-FR" dirty="0">
                <a:latin typeface="Times New Roman"/>
                <a:ea typeface="Calibri"/>
                <a:cs typeface="Arial"/>
              </a:rPr>
              <a:t> et </a:t>
            </a:r>
            <a:r>
              <a:rPr lang="fr-FR" dirty="0" err="1">
                <a:latin typeface="Times New Roman"/>
                <a:ea typeface="Calibri"/>
                <a:cs typeface="Arial"/>
              </a:rPr>
              <a:t>ethics</a:t>
            </a:r>
            <a:r>
              <a:rPr lang="fr-FR" dirty="0">
                <a:latin typeface="Times New Roman"/>
                <a:ea typeface="Calibri"/>
                <a:cs typeface="Arial"/>
              </a:rPr>
              <a:t> </a:t>
            </a:r>
          </a:p>
        </p:txBody>
      </p:sp>
    </p:spTree>
    <p:extLst>
      <p:ext uri="{BB962C8B-B14F-4D97-AF65-F5344CB8AC3E}">
        <p14:creationId xmlns:p14="http://schemas.microsoft.com/office/powerpoint/2010/main" val="3637604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C37E40A-615A-9B52-C72A-D0E863365751}"/>
              </a:ext>
            </a:extLst>
          </p:cNvPr>
          <p:cNvSpPr>
            <a:spLocks noGrp="1"/>
          </p:cNvSpPr>
          <p:nvPr>
            <p:ph type="title"/>
          </p:nvPr>
        </p:nvSpPr>
        <p:spPr/>
        <p:txBody>
          <a:bodyPr/>
          <a:lstStyle/>
          <a:p>
            <a:r>
              <a:rPr lang="fr-FR" dirty="0">
                <a:solidFill>
                  <a:srgbClr val="FF0000"/>
                </a:solidFill>
                <a:latin typeface="Arial Black" panose="020B0A04020102020204" pitchFamily="34" charset="0"/>
              </a:rPr>
              <a:t>General Objectives</a:t>
            </a:r>
          </a:p>
        </p:txBody>
      </p:sp>
      <p:sp>
        <p:nvSpPr>
          <p:cNvPr id="3" name="Espace réservé du contenu 2">
            <a:extLst>
              <a:ext uri="{FF2B5EF4-FFF2-40B4-BE49-F238E27FC236}">
                <a16:creationId xmlns:a16="http://schemas.microsoft.com/office/drawing/2014/main" id="{F23A7B97-72D9-B7B5-9B51-5781C17ADFEA}"/>
              </a:ext>
            </a:extLst>
          </p:cNvPr>
          <p:cNvSpPr>
            <a:spLocks noGrp="1"/>
          </p:cNvSpPr>
          <p:nvPr>
            <p:ph idx="1"/>
          </p:nvPr>
        </p:nvSpPr>
        <p:spPr>
          <a:xfrm>
            <a:off x="2711624" y="1988840"/>
            <a:ext cx="8229600" cy="1252736"/>
          </a:xfrm>
        </p:spPr>
        <p:txBody>
          <a:bodyPr>
            <a:normAutofit/>
          </a:bodyPr>
          <a:lstStyle/>
          <a:p>
            <a:pPr marL="0" indent="0">
              <a:buNone/>
            </a:pPr>
            <a:r>
              <a:rPr lang="en-US" dirty="0">
                <a:latin typeface="Times New Roman"/>
                <a:ea typeface="Calibri"/>
                <a:cs typeface="Arial"/>
              </a:rPr>
              <a:t>Students should be able to identify ethical issues in medicine, health care and life sciences</a:t>
            </a:r>
            <a:endParaRPr lang="fr-FR" dirty="0">
              <a:latin typeface="Times New Roman"/>
              <a:ea typeface="Calibri"/>
              <a:cs typeface="Arial"/>
            </a:endParaRPr>
          </a:p>
        </p:txBody>
      </p:sp>
      <p:sp>
        <p:nvSpPr>
          <p:cNvPr id="4" name="Flèche : droite 3">
            <a:extLst>
              <a:ext uri="{FF2B5EF4-FFF2-40B4-BE49-F238E27FC236}">
                <a16:creationId xmlns:a16="http://schemas.microsoft.com/office/drawing/2014/main" id="{A6D71251-2619-2F64-F25F-05266C36D662}"/>
              </a:ext>
            </a:extLst>
          </p:cNvPr>
          <p:cNvSpPr/>
          <p:nvPr/>
        </p:nvSpPr>
        <p:spPr>
          <a:xfrm>
            <a:off x="1631504" y="2060848"/>
            <a:ext cx="1080120" cy="864096"/>
          </a:xfrm>
          <a:prstGeom prst="rightArrow">
            <a:avLst/>
          </a:prstGeom>
        </p:spPr>
        <p:style>
          <a:lnRef idx="3">
            <a:schemeClr val="lt1"/>
          </a:lnRef>
          <a:fillRef idx="1">
            <a:schemeClr val="accent3"/>
          </a:fillRef>
          <a:effectRef idx="1">
            <a:schemeClr val="accent3"/>
          </a:effectRef>
          <a:fontRef idx="minor">
            <a:schemeClr val="lt1"/>
          </a:fontRef>
        </p:style>
        <p:txBody>
          <a:bodyPr rtlCol="0" anchor="ctr"/>
          <a:lstStyle/>
          <a:p>
            <a:pPr algn="ctr"/>
            <a:endParaRPr lang="fr-FR">
              <a:solidFill>
                <a:prstClr val="white"/>
              </a:solidFill>
              <a:latin typeface="Calibri"/>
            </a:endParaRPr>
          </a:p>
        </p:txBody>
      </p:sp>
      <p:sp>
        <p:nvSpPr>
          <p:cNvPr id="5" name="Flèche : droite 4">
            <a:extLst>
              <a:ext uri="{FF2B5EF4-FFF2-40B4-BE49-F238E27FC236}">
                <a16:creationId xmlns:a16="http://schemas.microsoft.com/office/drawing/2014/main" id="{809E327E-A997-1FDB-A23B-A04213502B69}"/>
              </a:ext>
            </a:extLst>
          </p:cNvPr>
          <p:cNvSpPr/>
          <p:nvPr/>
        </p:nvSpPr>
        <p:spPr>
          <a:xfrm>
            <a:off x="1652555" y="3631868"/>
            <a:ext cx="1080120" cy="864096"/>
          </a:xfrm>
          <a:prstGeom prst="rightArrow">
            <a:avLst/>
          </a:prstGeom>
        </p:spPr>
        <p:style>
          <a:lnRef idx="3">
            <a:schemeClr val="lt1"/>
          </a:lnRef>
          <a:fillRef idx="1">
            <a:schemeClr val="accent2"/>
          </a:fillRef>
          <a:effectRef idx="1">
            <a:schemeClr val="accent2"/>
          </a:effectRef>
          <a:fontRef idx="minor">
            <a:schemeClr val="lt1"/>
          </a:fontRef>
        </p:style>
        <p:txBody>
          <a:bodyPr rtlCol="0" anchor="ctr"/>
          <a:lstStyle/>
          <a:p>
            <a:pPr algn="ctr"/>
            <a:endParaRPr lang="fr-FR">
              <a:solidFill>
                <a:srgbClr val="FF0000"/>
              </a:solidFill>
              <a:latin typeface="Calibri"/>
            </a:endParaRPr>
          </a:p>
        </p:txBody>
      </p:sp>
      <p:sp>
        <p:nvSpPr>
          <p:cNvPr id="7" name="ZoneTexte 6">
            <a:extLst>
              <a:ext uri="{FF2B5EF4-FFF2-40B4-BE49-F238E27FC236}">
                <a16:creationId xmlns:a16="http://schemas.microsoft.com/office/drawing/2014/main" id="{DCA0D031-AA3F-FF00-8C9A-DB66C34CA552}"/>
              </a:ext>
            </a:extLst>
          </p:cNvPr>
          <p:cNvSpPr txBox="1"/>
          <p:nvPr/>
        </p:nvSpPr>
        <p:spPr>
          <a:xfrm>
            <a:off x="2752310" y="3791530"/>
            <a:ext cx="7458490" cy="954107"/>
          </a:xfrm>
          <a:prstGeom prst="rect">
            <a:avLst/>
          </a:prstGeom>
          <a:noFill/>
        </p:spPr>
        <p:txBody>
          <a:bodyPr wrap="square">
            <a:spAutoFit/>
          </a:bodyPr>
          <a:lstStyle/>
          <a:p>
            <a:r>
              <a:rPr lang="en-US" sz="2800" dirty="0">
                <a:solidFill>
                  <a:prstClr val="black"/>
                </a:solidFill>
                <a:latin typeface="Times New Roman" panose="02020603050405020304" pitchFamily="18" charset="0"/>
                <a:cs typeface="Times New Roman" panose="02020603050405020304" pitchFamily="18" charset="0"/>
              </a:rPr>
              <a:t>Students should be able to provide rational justification for ethical decisions</a:t>
            </a:r>
            <a:endParaRPr lang="fr-FR" sz="2800" dirty="0">
              <a:solidFill>
                <a:prstClr val="black"/>
              </a:solidFill>
              <a:latin typeface="Times New Roman" panose="02020603050405020304" pitchFamily="18" charset="0"/>
              <a:cs typeface="Times New Roman" panose="02020603050405020304" pitchFamily="18" charset="0"/>
            </a:endParaRPr>
          </a:p>
        </p:txBody>
      </p:sp>
      <p:sp>
        <p:nvSpPr>
          <p:cNvPr id="8" name="Flèche : droite 7">
            <a:extLst>
              <a:ext uri="{FF2B5EF4-FFF2-40B4-BE49-F238E27FC236}">
                <a16:creationId xmlns:a16="http://schemas.microsoft.com/office/drawing/2014/main" id="{84FBF474-AA67-3ABC-AE8F-566F7F00D50F}"/>
              </a:ext>
            </a:extLst>
          </p:cNvPr>
          <p:cNvSpPr/>
          <p:nvPr/>
        </p:nvSpPr>
        <p:spPr>
          <a:xfrm>
            <a:off x="1672190" y="5295589"/>
            <a:ext cx="1080120" cy="864096"/>
          </a:xfrm>
          <a:prstGeom prst="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endParaRPr lang="fr-FR">
              <a:solidFill>
                <a:prstClr val="white"/>
              </a:solidFill>
              <a:latin typeface="Calibri"/>
            </a:endParaRPr>
          </a:p>
        </p:txBody>
      </p:sp>
      <p:sp>
        <p:nvSpPr>
          <p:cNvPr id="10" name="ZoneTexte 9">
            <a:extLst>
              <a:ext uri="{FF2B5EF4-FFF2-40B4-BE49-F238E27FC236}">
                <a16:creationId xmlns:a16="http://schemas.microsoft.com/office/drawing/2014/main" id="{B75936E6-5DF0-DCF4-B292-413E9A6478A7}"/>
              </a:ext>
            </a:extLst>
          </p:cNvPr>
          <p:cNvSpPr txBox="1"/>
          <p:nvPr/>
        </p:nvSpPr>
        <p:spPr>
          <a:xfrm>
            <a:off x="2713620" y="5373217"/>
            <a:ext cx="7806190" cy="830997"/>
          </a:xfrm>
          <a:prstGeom prst="rect">
            <a:avLst/>
          </a:prstGeom>
          <a:noFill/>
        </p:spPr>
        <p:txBody>
          <a:bodyPr wrap="square">
            <a:spAutoFit/>
          </a:bodyPr>
          <a:lstStyle/>
          <a:p>
            <a:r>
              <a:rPr lang="en-US" sz="2400" dirty="0">
                <a:solidFill>
                  <a:prstClr val="black"/>
                </a:solidFill>
                <a:latin typeface="Times New Roman" panose="02020603050405020304" pitchFamily="18" charset="0"/>
                <a:cs typeface="Times New Roman" panose="02020603050405020304" pitchFamily="18" charset="0"/>
              </a:rPr>
              <a:t>Students should be able to apply the ethical principles of the Universal Declaration on Bioethics and Human Rights</a:t>
            </a:r>
            <a:endParaRPr lang="fr-FR" sz="2400" dirty="0">
              <a:solidFill>
                <a:prstClr val="black"/>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663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ppt_w</p:attrName>
                                        </p:attrNameLst>
                                      </p:cBhvr>
                                      <p:tavLst>
                                        <p:tav tm="0" fmla="#ppt_w*sin(2.5*pi*$)">
                                          <p:val>
                                            <p:fltVal val="0"/>
                                          </p:val>
                                        </p:tav>
                                        <p:tav tm="100000">
                                          <p:val>
                                            <p:fltVal val="1"/>
                                          </p:val>
                                        </p:tav>
                                      </p:tavLst>
                                    </p:anim>
                                    <p:anim calcmode="lin" valueType="num">
                                      <p:cBhvr>
                                        <p:cTn id="9" dur="2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 calcmode="lin" valueType="num">
                                      <p:cBhvr additive="base">
                                        <p:cTn id="21" dur="500" fill="hold"/>
                                        <p:tgtEl>
                                          <p:spTgt spid="4"/>
                                        </p:tgtEl>
                                        <p:attrNameLst>
                                          <p:attrName>ppt_x</p:attrName>
                                        </p:attrNameLst>
                                      </p:cBhvr>
                                      <p:tavLst>
                                        <p:tav tm="0">
                                          <p:val>
                                            <p:strVal val="#ppt_x"/>
                                          </p:val>
                                        </p:tav>
                                        <p:tav tm="100000">
                                          <p:val>
                                            <p:strVal val="#ppt_x"/>
                                          </p:val>
                                        </p:tav>
                                      </p:tavLst>
                                    </p:anim>
                                    <p:anim calcmode="lin" valueType="num">
                                      <p:cBhvr additive="base">
                                        <p:cTn id="2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barn(inVertical)">
                                      <p:cBhvr>
                                        <p:cTn id="27" dur="500"/>
                                        <p:tgtEl>
                                          <p:spTgt spid="5"/>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7"/>
                                        </p:tgtEl>
                                        <p:attrNameLst>
                                          <p:attrName>style.visibility</p:attrName>
                                        </p:attrNameLst>
                                      </p:cBhvr>
                                      <p:to>
                                        <p:strVal val="visible"/>
                                      </p:to>
                                    </p:set>
                                    <p:animEffect transition="in" filter="barn(inVertical)">
                                      <p:cBhvr>
                                        <p:cTn id="3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animBg="1"/>
      <p:bldP spid="5" grpId="0" animBg="1"/>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92567" y="188640"/>
            <a:ext cx="2866490" cy="916982"/>
          </a:xfrm>
          <a:prstGeom prst="rect">
            <a:avLst/>
          </a:prstGeom>
        </p:spPr>
        <p:txBody>
          <a:bodyPr wrap="none">
            <a:spAutoFit/>
          </a:bodyPr>
          <a:lstStyle/>
          <a:p>
            <a:pPr algn="ctr">
              <a:lnSpc>
                <a:spcPct val="150000"/>
              </a:lnSpc>
              <a:spcAft>
                <a:spcPts val="1000"/>
              </a:spcAft>
            </a:pPr>
            <a:r>
              <a:rPr lang="fr-FR" sz="4000" b="1" i="1" dirty="0">
                <a:solidFill>
                  <a:srgbClr val="C00000"/>
                </a:solidFill>
                <a:latin typeface="Times New Roman"/>
                <a:ea typeface="Calibri"/>
                <a:cs typeface="Arial"/>
              </a:rPr>
              <a:t>Introduction</a:t>
            </a:r>
            <a:endParaRPr lang="fr-FR" sz="1600" dirty="0">
              <a:solidFill>
                <a:prstClr val="black"/>
              </a:solidFill>
              <a:latin typeface="Calibri"/>
              <a:ea typeface="Calibri"/>
              <a:cs typeface="Arial"/>
            </a:endParaRPr>
          </a:p>
        </p:txBody>
      </p:sp>
      <p:sp>
        <p:nvSpPr>
          <p:cNvPr id="6" name="Rectangle 5"/>
          <p:cNvSpPr/>
          <p:nvPr/>
        </p:nvSpPr>
        <p:spPr>
          <a:xfrm>
            <a:off x="2062979" y="1268761"/>
            <a:ext cx="7725669" cy="6809813"/>
          </a:xfrm>
          <a:prstGeom prst="rect">
            <a:avLst/>
          </a:prstGeom>
        </p:spPr>
        <p:txBody>
          <a:bodyPr wrap="square">
            <a:spAutoFit/>
          </a:bodyPr>
          <a:lstStyle/>
          <a:p>
            <a:pPr algn="just">
              <a:lnSpc>
                <a:spcPct val="150000"/>
              </a:lnSpc>
              <a:spcAft>
                <a:spcPts val="1000"/>
              </a:spcAft>
            </a:pPr>
            <a:r>
              <a:rPr lang="fr-FR" sz="2000" dirty="0">
                <a:solidFill>
                  <a:srgbClr val="FF0000"/>
                </a:solidFill>
                <a:latin typeface="Times New Roman"/>
                <a:ea typeface="Times New Roman"/>
                <a:cs typeface="Arial"/>
              </a:rPr>
              <a:t>  Introduction : Éthique, Technologies Médicales et Déontologie</a:t>
            </a:r>
          </a:p>
          <a:p>
            <a:pPr algn="just">
              <a:lnSpc>
                <a:spcPct val="150000"/>
              </a:lnSpc>
              <a:spcAft>
                <a:spcPts val="1000"/>
              </a:spcAft>
            </a:pPr>
            <a:r>
              <a:rPr lang="fr-FR" sz="2200" dirty="0">
                <a:solidFill>
                  <a:prstClr val="black"/>
                </a:solidFill>
                <a:latin typeface="Times New Roman"/>
                <a:ea typeface="Times New Roman"/>
                <a:cs typeface="Arial"/>
              </a:rPr>
              <a:t>Le développement très rapide de la recherche et de la thérapeutique, mais aussi de l'informatique médicale, de la prévention et de l'économie de la santé, posent des questions éthiques, sociales, juridiques, philosophiques nouvelles et fort difficiles à résoudre, et obligent les professionnels de santé, les juristes et les pouvoirs publics à s'interroger sur les pratiques médicales. Certaines interventions, comme celles qui touchent à l'identité humaine (assistance médicale à la procréation, diagnostic prénatal, dons d'organes, euthanasie), soulèvent d'importants problèmes éthiques.</a:t>
            </a:r>
          </a:p>
          <a:p>
            <a:pPr algn="just">
              <a:lnSpc>
                <a:spcPct val="150000"/>
              </a:lnSpc>
              <a:spcAft>
                <a:spcPts val="1000"/>
              </a:spcAft>
            </a:pPr>
            <a:endParaRPr lang="fr-FR" sz="2000" dirty="0">
              <a:solidFill>
                <a:prstClr val="black"/>
              </a:solidFill>
              <a:latin typeface="Times New Roman"/>
              <a:ea typeface="Times New Roman"/>
              <a:cs typeface="Arial"/>
            </a:endParaRPr>
          </a:p>
          <a:p>
            <a:pPr algn="just">
              <a:lnSpc>
                <a:spcPct val="150000"/>
              </a:lnSpc>
              <a:spcAft>
                <a:spcPts val="1000"/>
              </a:spcAft>
            </a:pPr>
            <a:endParaRPr lang="fr-FR" sz="1600" dirty="0">
              <a:solidFill>
                <a:prstClr val="black"/>
              </a:solidFill>
              <a:latin typeface="Calibri"/>
              <a:ea typeface="Calibri"/>
              <a:cs typeface="Arial"/>
            </a:endParaRPr>
          </a:p>
        </p:txBody>
      </p:sp>
    </p:spTree>
    <p:extLst>
      <p:ext uri="{BB962C8B-B14F-4D97-AF65-F5344CB8AC3E}">
        <p14:creationId xmlns:p14="http://schemas.microsoft.com/office/powerpoint/2010/main" val="3526579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xEl>
                                              <p:pRg st="0" end="0"/>
                                            </p:txEl>
                                          </p:spTgt>
                                        </p:tgtEl>
                                        <p:attrNameLst>
                                          <p:attrName>style.visibility</p:attrName>
                                        </p:attrNameLst>
                                      </p:cBhvr>
                                      <p:to>
                                        <p:strVal val="visible"/>
                                      </p:to>
                                    </p:set>
                                    <p:animEffect transition="in" filter="barn(inVertical)">
                                      <p:cBhvr>
                                        <p:cTn id="25" dur="500"/>
                                        <p:tgtEl>
                                          <p:spTgt spid="6">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nodeType="clickEffect">
                                  <p:stCondLst>
                                    <p:cond delay="0"/>
                                  </p:stCondLst>
                                  <p:childTnLst>
                                    <p:set>
                                      <p:cBhvr>
                                        <p:cTn id="29" dur="1" fill="hold">
                                          <p:stCondLst>
                                            <p:cond delay="0"/>
                                          </p:stCondLst>
                                        </p:cTn>
                                        <p:tgtEl>
                                          <p:spTgt spid="6">
                                            <p:txEl>
                                              <p:pRg st="1" end="1"/>
                                            </p:txEl>
                                          </p:spTgt>
                                        </p:tgtEl>
                                        <p:attrNameLst>
                                          <p:attrName>style.visibility</p:attrName>
                                        </p:attrNameLst>
                                      </p:cBhvr>
                                      <p:to>
                                        <p:strVal val="visible"/>
                                      </p:to>
                                    </p:set>
                                    <p:animEffect transition="in" filter="barn(inVertical)">
                                      <p:cBhvr>
                                        <p:cTn id="30"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EE33622-3C9A-CA0F-F0C9-95D27D57A2EA}"/>
              </a:ext>
            </a:extLst>
          </p:cNvPr>
          <p:cNvSpPr>
            <a:spLocks noGrp="1"/>
          </p:cNvSpPr>
          <p:nvPr>
            <p:ph idx="1"/>
          </p:nvPr>
        </p:nvSpPr>
        <p:spPr/>
        <p:txBody>
          <a:bodyPr/>
          <a:lstStyle/>
          <a:p>
            <a:pPr marL="0" indent="0" algn="just">
              <a:lnSpc>
                <a:spcPct val="150000"/>
              </a:lnSpc>
              <a:spcBef>
                <a:spcPts val="0"/>
              </a:spcBef>
              <a:spcAft>
                <a:spcPts val="1000"/>
              </a:spcAft>
              <a:buNone/>
              <a:defRPr/>
            </a:pPr>
            <a:r>
              <a:rPr lang="fr-FR" sz="2400" dirty="0">
                <a:solidFill>
                  <a:prstClr val="black"/>
                </a:solidFill>
                <a:latin typeface="Times New Roman"/>
                <a:ea typeface="Times New Roman"/>
                <a:cs typeface="Arial"/>
              </a:rPr>
              <a:t>Le terme « éthique », du grec ethos, « mœurs », signifie « science de la morale » et renvoie aux valeurs humaines. La pratique médicale impose en effet des devoirs au médecin et prévoit des droits pour le patient, comme le secret médical, l'accès au dossier, le respect de la dignité humaine. La déontologie médicale codifie l'expérience professionnelle et voit ses principes énumérés dans un code mis à jour par l'Ordre des médecins.</a:t>
            </a:r>
          </a:p>
          <a:p>
            <a:endParaRPr lang="fr-DZ" dirty="0"/>
          </a:p>
        </p:txBody>
      </p:sp>
      <p:sp>
        <p:nvSpPr>
          <p:cNvPr id="4" name="Titre 3">
            <a:extLst>
              <a:ext uri="{FF2B5EF4-FFF2-40B4-BE49-F238E27FC236}">
                <a16:creationId xmlns:a16="http://schemas.microsoft.com/office/drawing/2014/main" id="{AB5C62C1-56D6-1FA1-6FC7-E55396F8D10A}"/>
              </a:ext>
            </a:extLst>
          </p:cNvPr>
          <p:cNvSpPr>
            <a:spLocks noGrp="1"/>
          </p:cNvSpPr>
          <p:nvPr>
            <p:ph type="title"/>
          </p:nvPr>
        </p:nvSpPr>
        <p:spPr>
          <a:xfrm>
            <a:off x="4662756" y="387647"/>
            <a:ext cx="2866489" cy="916982"/>
          </a:xfrm>
          <a:prstGeom prst="rect">
            <a:avLst/>
          </a:prstGeom>
        </p:spPr>
        <p:txBody>
          <a:bodyPr wrap="none">
            <a:spAutoFit/>
          </a:bodyPr>
          <a:lstStyle/>
          <a:p>
            <a:pPr>
              <a:lnSpc>
                <a:spcPct val="150000"/>
              </a:lnSpc>
              <a:spcAft>
                <a:spcPts val="1000"/>
              </a:spcAft>
            </a:pPr>
            <a:r>
              <a:rPr lang="fr-FR" sz="4000" b="1" i="1" dirty="0">
                <a:solidFill>
                  <a:srgbClr val="C00000"/>
                </a:solidFill>
                <a:latin typeface="Times New Roman"/>
                <a:ea typeface="Calibri"/>
                <a:cs typeface="Arial"/>
              </a:rPr>
              <a:t>Introduction</a:t>
            </a:r>
            <a:endParaRPr lang="fr-FR" sz="1600" dirty="0">
              <a:ea typeface="Calibri"/>
              <a:cs typeface="Arial"/>
            </a:endParaRPr>
          </a:p>
        </p:txBody>
      </p:sp>
    </p:spTree>
    <p:extLst>
      <p:ext uri="{BB962C8B-B14F-4D97-AF65-F5344CB8AC3E}">
        <p14:creationId xmlns:p14="http://schemas.microsoft.com/office/powerpoint/2010/main" val="3465755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animEffect transition="in" filter="barn(inVertical)">
                                      <p:cBhvr>
                                        <p:cTn id="25" dur="1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sharpenSoften amount="-100000"/>
                    </a14:imgEffect>
                    <a14:imgEffect>
                      <a14:colorTemperature colorTemp="6625"/>
                    </a14:imgEffect>
                    <a14:imgEffect>
                      <a14:saturation sat="70000"/>
                    </a14:imgEffect>
                  </a14:imgLayer>
                </a14:imgProps>
              </a:ext>
            </a:extLst>
          </a:blip>
          <a:srcRect/>
          <a:stretch>
            <a:fillRect l="-51000" r="-51000"/>
          </a:stretch>
        </a:blipFill>
        <a:effectLst/>
      </p:bgPr>
    </p:bg>
    <p:spTree>
      <p:nvGrpSpPr>
        <p:cNvPr id="1" name=""/>
        <p:cNvGrpSpPr/>
        <p:nvPr/>
      </p:nvGrpSpPr>
      <p:grpSpPr>
        <a:xfrm>
          <a:off x="0" y="0"/>
          <a:ext cx="0" cy="0"/>
          <a:chOff x="0" y="0"/>
          <a:chExt cx="0" cy="0"/>
        </a:xfrm>
      </p:grpSpPr>
      <p:sp>
        <p:nvSpPr>
          <p:cNvPr id="2" name="Rectangle 1"/>
          <p:cNvSpPr/>
          <p:nvPr/>
        </p:nvSpPr>
        <p:spPr>
          <a:xfrm>
            <a:off x="3863752" y="889978"/>
            <a:ext cx="4857420" cy="999441"/>
          </a:xfrm>
          <a:prstGeom prst="rect">
            <a:avLst/>
          </a:prstGeom>
        </p:spPr>
        <p:txBody>
          <a:bodyPr wrap="none">
            <a:spAutoFit/>
          </a:bodyPr>
          <a:lstStyle/>
          <a:p>
            <a:pPr>
              <a:lnSpc>
                <a:spcPct val="150000"/>
              </a:lnSpc>
            </a:pPr>
            <a:r>
              <a:rPr lang="fr-FR" sz="4400" b="1" i="1" dirty="0">
                <a:solidFill>
                  <a:prstClr val="black"/>
                </a:solidFill>
                <a:latin typeface="Times New Roman"/>
                <a:ea typeface="Calibri"/>
                <a:cs typeface="Arial"/>
              </a:rPr>
              <a:t>II.   La bioéthique :</a:t>
            </a:r>
            <a:endParaRPr lang="fr-FR" sz="3600" b="1" i="1" dirty="0">
              <a:solidFill>
                <a:prstClr val="black"/>
              </a:solidFill>
              <a:latin typeface="Calibri"/>
              <a:ea typeface="Calibri"/>
              <a:cs typeface="Arial"/>
            </a:endParaRPr>
          </a:p>
        </p:txBody>
      </p:sp>
      <p:sp>
        <p:nvSpPr>
          <p:cNvPr id="3" name="Rectangle 2"/>
          <p:cNvSpPr/>
          <p:nvPr/>
        </p:nvSpPr>
        <p:spPr>
          <a:xfrm>
            <a:off x="2495600" y="2996952"/>
            <a:ext cx="7848872" cy="1962204"/>
          </a:xfrm>
          <a:prstGeom prst="rect">
            <a:avLst/>
          </a:prstGeom>
        </p:spPr>
        <p:txBody>
          <a:bodyPr wrap="square">
            <a:spAutoFit/>
          </a:bodyPr>
          <a:lstStyle/>
          <a:p>
            <a:pPr>
              <a:lnSpc>
                <a:spcPct val="150000"/>
              </a:lnSpc>
            </a:pPr>
            <a:r>
              <a:rPr lang="fr-FR" sz="2800" b="1" dirty="0">
                <a:solidFill>
                  <a:prstClr val="black"/>
                </a:solidFill>
                <a:latin typeface="Times New Roman"/>
                <a:ea typeface="Calibri"/>
                <a:cs typeface="Arial"/>
              </a:rPr>
              <a:t>1. Définition</a:t>
            </a:r>
            <a:endParaRPr lang="fr-FR" sz="2800" b="1" dirty="0">
              <a:solidFill>
                <a:prstClr val="black"/>
              </a:solidFill>
              <a:latin typeface="Calibri"/>
              <a:ea typeface="Calibri"/>
              <a:cs typeface="Arial"/>
            </a:endParaRPr>
          </a:p>
          <a:p>
            <a:pPr>
              <a:lnSpc>
                <a:spcPct val="150000"/>
              </a:lnSpc>
            </a:pPr>
            <a:r>
              <a:rPr lang="fr-FR" sz="2800" b="1" dirty="0">
                <a:solidFill>
                  <a:prstClr val="black"/>
                </a:solidFill>
                <a:latin typeface="Times New Roman"/>
                <a:ea typeface="Calibri"/>
                <a:cs typeface="Arial"/>
              </a:rPr>
              <a:t>                     2. Les domaines</a:t>
            </a:r>
          </a:p>
          <a:p>
            <a:pPr>
              <a:lnSpc>
                <a:spcPct val="150000"/>
              </a:lnSpc>
            </a:pPr>
            <a:r>
              <a:rPr lang="fr-FR" sz="2800" b="1" dirty="0">
                <a:solidFill>
                  <a:prstClr val="black"/>
                </a:solidFill>
                <a:latin typeface="Times New Roman"/>
                <a:ea typeface="Calibri"/>
                <a:cs typeface="Arial"/>
              </a:rPr>
              <a:t>                                      3. Pourquoi la bioéthique ??</a:t>
            </a:r>
            <a:endParaRPr lang="fr-FR" sz="2800" b="1" dirty="0">
              <a:solidFill>
                <a:prstClr val="black"/>
              </a:solidFill>
              <a:latin typeface="Calibri"/>
              <a:ea typeface="Calibri"/>
              <a:cs typeface="Arial"/>
            </a:endParaRPr>
          </a:p>
        </p:txBody>
      </p:sp>
    </p:spTree>
    <p:extLst>
      <p:ext uri="{BB962C8B-B14F-4D97-AF65-F5344CB8AC3E}">
        <p14:creationId xmlns:p14="http://schemas.microsoft.com/office/powerpoint/2010/main" val="610195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3"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plus(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970367" y="938338"/>
            <a:ext cx="8064896" cy="2351285"/>
          </a:xfrm>
          <a:prstGeom prst="rect">
            <a:avLst/>
          </a:prstGeom>
        </p:spPr>
        <p:txBody>
          <a:bodyPr wrap="square">
            <a:spAutoFit/>
          </a:bodyPr>
          <a:lstStyle/>
          <a:p>
            <a:pPr algn="just">
              <a:lnSpc>
                <a:spcPct val="150000"/>
              </a:lnSpc>
              <a:spcAft>
                <a:spcPts val="1000"/>
              </a:spcAft>
            </a:pPr>
            <a:r>
              <a:rPr lang="fr-FR" sz="2000" dirty="0">
                <a:solidFill>
                  <a:prstClr val="black"/>
                </a:solidFill>
                <a:latin typeface="Times New Roman"/>
                <a:ea typeface="Calibri"/>
                <a:cs typeface="Arial"/>
              </a:rPr>
              <a:t>  La bioéthique ou éthique</a:t>
            </a:r>
            <a:r>
              <a:rPr lang="fr-FR" sz="2000" b="1" dirty="0">
                <a:solidFill>
                  <a:prstClr val="black"/>
                </a:solidFill>
                <a:latin typeface="Times New Roman"/>
                <a:ea typeface="Calibri"/>
                <a:cs typeface="Arial"/>
              </a:rPr>
              <a:t> </a:t>
            </a:r>
            <a:r>
              <a:rPr lang="fr-FR" sz="2000" dirty="0">
                <a:solidFill>
                  <a:prstClr val="black"/>
                </a:solidFill>
                <a:latin typeface="Times New Roman"/>
                <a:ea typeface="Calibri"/>
                <a:cs typeface="Arial"/>
              </a:rPr>
              <a:t>médicale est l'étude des problèmes éthique posés par les avancées en matière de biologie et de médecine. C'est une partie de l’éthique qui est apparue en tant que « discipline » nouvelle dans le courant des années 1960, et lors d'interrogations au sujet du développement de la biomédecine et des techno sciences.</a:t>
            </a:r>
            <a:endParaRPr lang="fr-FR" sz="1600" dirty="0">
              <a:solidFill>
                <a:prstClr val="black"/>
              </a:solidFill>
              <a:latin typeface="Calibri"/>
              <a:ea typeface="Calibri"/>
              <a:cs typeface="Arial"/>
            </a:endParaRPr>
          </a:p>
        </p:txBody>
      </p:sp>
      <p:sp>
        <p:nvSpPr>
          <p:cNvPr id="7" name="Rectangle 6"/>
          <p:cNvSpPr/>
          <p:nvPr/>
        </p:nvSpPr>
        <p:spPr>
          <a:xfrm>
            <a:off x="1949839" y="3289622"/>
            <a:ext cx="8064896" cy="3268652"/>
          </a:xfrm>
          <a:prstGeom prst="rect">
            <a:avLst/>
          </a:prstGeom>
        </p:spPr>
        <p:txBody>
          <a:bodyPr wrap="square">
            <a:spAutoFit/>
          </a:bodyPr>
          <a:lstStyle/>
          <a:p>
            <a:pPr algn="just">
              <a:lnSpc>
                <a:spcPct val="150000"/>
              </a:lnSpc>
              <a:spcAft>
                <a:spcPts val="1500"/>
              </a:spcAft>
            </a:pPr>
            <a:r>
              <a:rPr lang="fr-FR" sz="2000" dirty="0">
                <a:solidFill>
                  <a:prstClr val="black"/>
                </a:solidFill>
                <a:latin typeface="Times New Roman"/>
                <a:ea typeface="Times New Roman"/>
                <a:cs typeface="Times New Roman"/>
              </a:rPr>
              <a:t>  Le concept de bioéthique combine deux notions : bios pour les connaissances biologiques et ethos pour les valeurs humaines. Initialement employé dans un sens très large, le terme « bioéthique » a été délimité aux questions soulevées par l’émergence de nouvelles pratiques médicales à la fin des années 1970. Avec les progrès rapides des biotechnologies, la bioéthique s’est rapidement focalisée sur l’humain et sur l’étude des problèmes éthiques posés par l’application à l’homme de ces avancées scientifiques.</a:t>
            </a:r>
            <a:endParaRPr lang="fr-FR" dirty="0">
              <a:solidFill>
                <a:prstClr val="black"/>
              </a:solidFill>
              <a:latin typeface="Times New Roman"/>
              <a:ea typeface="Times New Roman"/>
            </a:endParaRPr>
          </a:p>
        </p:txBody>
      </p:sp>
      <p:sp>
        <p:nvSpPr>
          <p:cNvPr id="10" name="Rectangle 9"/>
          <p:cNvSpPr/>
          <p:nvPr/>
        </p:nvSpPr>
        <p:spPr>
          <a:xfrm>
            <a:off x="4943872" y="476673"/>
            <a:ext cx="1680268" cy="461665"/>
          </a:xfrm>
          <a:prstGeom prst="rect">
            <a:avLst/>
          </a:prstGeom>
        </p:spPr>
        <p:txBody>
          <a:bodyPr wrap="none">
            <a:spAutoFit/>
          </a:bodyPr>
          <a:lstStyle/>
          <a:p>
            <a:r>
              <a:rPr lang="fr-FR" sz="2400" b="1" dirty="0">
                <a:solidFill>
                  <a:srgbClr val="C00000"/>
                </a:solidFill>
                <a:latin typeface="Times New Roman"/>
                <a:ea typeface="Calibri"/>
              </a:rPr>
              <a:t>Définition: </a:t>
            </a:r>
            <a:endParaRPr lang="fr-FR" sz="2400" dirty="0">
              <a:solidFill>
                <a:prstClr val="black"/>
              </a:solidFill>
              <a:latin typeface="Calibri"/>
            </a:endParaRPr>
          </a:p>
        </p:txBody>
      </p:sp>
    </p:spTree>
    <p:extLst>
      <p:ext uri="{BB962C8B-B14F-4D97-AF65-F5344CB8AC3E}">
        <p14:creationId xmlns:p14="http://schemas.microsoft.com/office/powerpoint/2010/main" val="2836314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500"/>
                                        <p:tgtEl>
                                          <p:spTgt spid="5"/>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fade">
                                      <p:cBhvr>
                                        <p:cTn id="1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0" grpId="0"/>
    </p:bldLst>
  </p:timing>
</p:sld>
</file>

<file path=ppt/theme/theme1.xml><?xml version="1.0" encoding="utf-8"?>
<a:theme xmlns:a="http://schemas.openxmlformats.org/drawingml/2006/main" name="1_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1627</Words>
  <Application>Microsoft Office PowerPoint</Application>
  <PresentationFormat>Grand écran</PresentationFormat>
  <Paragraphs>93</Paragraphs>
  <Slides>14</Slides>
  <Notes>4</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14</vt:i4>
      </vt:variant>
    </vt:vector>
  </HeadingPairs>
  <TitlesOfParts>
    <vt:vector size="22" baseType="lpstr">
      <vt:lpstr>Arial</vt:lpstr>
      <vt:lpstr>Arial Black</vt:lpstr>
      <vt:lpstr>Calibri</vt:lpstr>
      <vt:lpstr>Roboto</vt:lpstr>
      <vt:lpstr>SF UI Text</vt:lpstr>
      <vt:lpstr>Symbol</vt:lpstr>
      <vt:lpstr>Times New Roman</vt:lpstr>
      <vt:lpstr>1_Thème Office</vt:lpstr>
      <vt:lpstr>Présentation PowerPoint</vt:lpstr>
      <vt:lpstr>Présentation PowerPoint</vt:lpstr>
      <vt:lpstr>Des exposés à préparer</vt:lpstr>
      <vt:lpstr>Des exposés à préparer</vt:lpstr>
      <vt:lpstr>General Objectives</vt:lpstr>
      <vt:lpstr>Présentation PowerPoint</vt:lpstr>
      <vt:lpstr>Introduction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IMAD Mennai</dc:creator>
  <cp:lastModifiedBy>IMAD Mennai</cp:lastModifiedBy>
  <cp:revision>1</cp:revision>
  <dcterms:created xsi:type="dcterms:W3CDTF">2023-11-21T07:06:28Z</dcterms:created>
  <dcterms:modified xsi:type="dcterms:W3CDTF">2023-11-21T07:06:53Z</dcterms:modified>
</cp:coreProperties>
</file>