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2904113" cy="410400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26" userDrawn="1">
          <p15:clr>
            <a:srgbClr val="A4A3A4"/>
          </p15:clr>
        </p15:guide>
        <p15:guide id="2" pos="103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241"/>
    <a:srgbClr val="1CB3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72" autoAdjust="0"/>
    <p:restoredTop sz="98387" autoAdjust="0"/>
  </p:normalViewPr>
  <p:slideViewPr>
    <p:cSldViewPr snapToGrid="0">
      <p:cViewPr>
        <p:scale>
          <a:sx n="33" d="100"/>
          <a:sy n="33" d="100"/>
        </p:scale>
        <p:origin x="96" y="-5360"/>
      </p:cViewPr>
      <p:guideLst>
        <p:guide orient="horz" pos="12926"/>
        <p:guide pos="103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7810" y="6716512"/>
            <a:ext cx="27968496" cy="14288017"/>
          </a:xfrm>
        </p:spPr>
        <p:txBody>
          <a:bodyPr anchor="b"/>
          <a:lstStyle>
            <a:lvl1pPr algn="ctr">
              <a:defRPr sz="2159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3014" y="21555530"/>
            <a:ext cx="24678085" cy="9908509"/>
          </a:xfrm>
        </p:spPr>
        <p:txBody>
          <a:bodyPr/>
          <a:lstStyle>
            <a:lvl1pPr marL="0" indent="0" algn="ctr">
              <a:buNone/>
              <a:defRPr sz="8637"/>
            </a:lvl1pPr>
            <a:lvl2pPr marL="1645289" indent="0" algn="ctr">
              <a:buNone/>
              <a:defRPr sz="7198"/>
            </a:lvl2pPr>
            <a:lvl3pPr marL="3290579" indent="0" algn="ctr">
              <a:buNone/>
              <a:defRPr sz="6477"/>
            </a:lvl3pPr>
            <a:lvl4pPr marL="4935868" indent="0" algn="ctr">
              <a:buNone/>
              <a:defRPr sz="5757"/>
            </a:lvl4pPr>
            <a:lvl5pPr marL="6581157" indent="0" algn="ctr">
              <a:buNone/>
              <a:defRPr sz="5757"/>
            </a:lvl5pPr>
            <a:lvl6pPr marL="8226446" indent="0" algn="ctr">
              <a:buNone/>
              <a:defRPr sz="5757"/>
            </a:lvl6pPr>
            <a:lvl7pPr marL="9871737" indent="0" algn="ctr">
              <a:buNone/>
              <a:defRPr sz="5757"/>
            </a:lvl7pPr>
            <a:lvl8pPr marL="11517025" indent="0" algn="ctr">
              <a:buNone/>
              <a:defRPr sz="5757"/>
            </a:lvl8pPr>
            <a:lvl9pPr marL="13162315" indent="0" algn="ctr">
              <a:buNone/>
              <a:defRPr sz="575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757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10707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47008" y="2185004"/>
            <a:ext cx="7094949" cy="3477954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2160" y="2185004"/>
            <a:ext cx="20873547" cy="3477954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8510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9216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023" y="10231524"/>
            <a:ext cx="28379797" cy="17071518"/>
          </a:xfrm>
        </p:spPr>
        <p:txBody>
          <a:bodyPr anchor="b"/>
          <a:lstStyle>
            <a:lvl1pPr>
              <a:defRPr sz="2159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023" y="27464545"/>
            <a:ext cx="28379797" cy="8977508"/>
          </a:xfrm>
        </p:spPr>
        <p:txBody>
          <a:bodyPr/>
          <a:lstStyle>
            <a:lvl1pPr marL="0" indent="0">
              <a:buNone/>
              <a:defRPr sz="8637">
                <a:solidFill>
                  <a:schemeClr val="tx1"/>
                </a:solidFill>
              </a:defRPr>
            </a:lvl1pPr>
            <a:lvl2pPr marL="1645289" indent="0">
              <a:buNone/>
              <a:defRPr sz="7198">
                <a:solidFill>
                  <a:schemeClr val="tx1">
                    <a:tint val="75000"/>
                  </a:schemeClr>
                </a:solidFill>
              </a:defRPr>
            </a:lvl2pPr>
            <a:lvl3pPr marL="3290579" indent="0">
              <a:buNone/>
              <a:defRPr sz="6477">
                <a:solidFill>
                  <a:schemeClr val="tx1">
                    <a:tint val="75000"/>
                  </a:schemeClr>
                </a:solidFill>
              </a:defRPr>
            </a:lvl3pPr>
            <a:lvl4pPr marL="4935868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4pPr>
            <a:lvl5pPr marL="6581157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5pPr>
            <a:lvl6pPr marL="8226446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6pPr>
            <a:lvl7pPr marL="9871737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7pPr>
            <a:lvl8pPr marL="11517025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8pPr>
            <a:lvl9pPr marL="13162315" indent="0">
              <a:buNone/>
              <a:defRPr sz="57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88156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2158" y="10925013"/>
            <a:ext cx="13984248" cy="2603953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57708" y="10925013"/>
            <a:ext cx="13984248" cy="2603953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4881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45" y="2185012"/>
            <a:ext cx="28379797" cy="793251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6448" y="10060516"/>
            <a:ext cx="13919980" cy="4930503"/>
          </a:xfrm>
        </p:spPr>
        <p:txBody>
          <a:bodyPr anchor="b"/>
          <a:lstStyle>
            <a:lvl1pPr marL="0" indent="0">
              <a:buNone/>
              <a:defRPr sz="8637" b="1"/>
            </a:lvl1pPr>
            <a:lvl2pPr marL="1645289" indent="0">
              <a:buNone/>
              <a:defRPr sz="7198" b="1"/>
            </a:lvl2pPr>
            <a:lvl3pPr marL="3290579" indent="0">
              <a:buNone/>
              <a:defRPr sz="6477" b="1"/>
            </a:lvl3pPr>
            <a:lvl4pPr marL="4935868" indent="0">
              <a:buNone/>
              <a:defRPr sz="5757" b="1"/>
            </a:lvl4pPr>
            <a:lvl5pPr marL="6581157" indent="0">
              <a:buNone/>
              <a:defRPr sz="5757" b="1"/>
            </a:lvl5pPr>
            <a:lvl6pPr marL="8226446" indent="0">
              <a:buNone/>
              <a:defRPr sz="5757" b="1"/>
            </a:lvl6pPr>
            <a:lvl7pPr marL="9871737" indent="0">
              <a:buNone/>
              <a:defRPr sz="5757" b="1"/>
            </a:lvl7pPr>
            <a:lvl8pPr marL="11517025" indent="0">
              <a:buNone/>
              <a:defRPr sz="5757" b="1"/>
            </a:lvl8pPr>
            <a:lvl9pPr marL="13162315" indent="0">
              <a:buNone/>
              <a:defRPr sz="575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6448" y="14991018"/>
            <a:ext cx="13919980" cy="2204953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57709" y="10060516"/>
            <a:ext cx="13988534" cy="4930503"/>
          </a:xfrm>
        </p:spPr>
        <p:txBody>
          <a:bodyPr anchor="b"/>
          <a:lstStyle>
            <a:lvl1pPr marL="0" indent="0">
              <a:buNone/>
              <a:defRPr sz="8637" b="1"/>
            </a:lvl1pPr>
            <a:lvl2pPr marL="1645289" indent="0">
              <a:buNone/>
              <a:defRPr sz="7198" b="1"/>
            </a:lvl2pPr>
            <a:lvl3pPr marL="3290579" indent="0">
              <a:buNone/>
              <a:defRPr sz="6477" b="1"/>
            </a:lvl3pPr>
            <a:lvl4pPr marL="4935868" indent="0">
              <a:buNone/>
              <a:defRPr sz="5757" b="1"/>
            </a:lvl4pPr>
            <a:lvl5pPr marL="6581157" indent="0">
              <a:buNone/>
              <a:defRPr sz="5757" b="1"/>
            </a:lvl5pPr>
            <a:lvl6pPr marL="8226446" indent="0">
              <a:buNone/>
              <a:defRPr sz="5757" b="1"/>
            </a:lvl6pPr>
            <a:lvl7pPr marL="9871737" indent="0">
              <a:buNone/>
              <a:defRPr sz="5757" b="1"/>
            </a:lvl7pPr>
            <a:lvl8pPr marL="11517025" indent="0">
              <a:buNone/>
              <a:defRPr sz="5757" b="1"/>
            </a:lvl8pPr>
            <a:lvl9pPr marL="13162315" indent="0">
              <a:buNone/>
              <a:defRPr sz="575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57709" y="14991018"/>
            <a:ext cx="13988534" cy="2204953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1237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696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2032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44" y="2736003"/>
            <a:ext cx="10612433" cy="9576012"/>
          </a:xfrm>
        </p:spPr>
        <p:txBody>
          <a:bodyPr anchor="b"/>
          <a:lstStyle>
            <a:lvl1pPr>
              <a:defRPr sz="1151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88535" y="5909016"/>
            <a:ext cx="16657707" cy="29165036"/>
          </a:xfrm>
        </p:spPr>
        <p:txBody>
          <a:bodyPr/>
          <a:lstStyle>
            <a:lvl1pPr>
              <a:defRPr sz="11516"/>
            </a:lvl1pPr>
            <a:lvl2pPr>
              <a:defRPr sz="10077"/>
            </a:lvl2pPr>
            <a:lvl3pPr>
              <a:defRPr sz="8637"/>
            </a:lvl3pPr>
            <a:lvl4pPr>
              <a:defRPr sz="7198"/>
            </a:lvl4pPr>
            <a:lvl5pPr>
              <a:defRPr sz="7198"/>
            </a:lvl5pPr>
            <a:lvl6pPr>
              <a:defRPr sz="7198"/>
            </a:lvl6pPr>
            <a:lvl7pPr>
              <a:defRPr sz="7198"/>
            </a:lvl7pPr>
            <a:lvl8pPr>
              <a:defRPr sz="7198"/>
            </a:lvl8pPr>
            <a:lvl9pPr>
              <a:defRPr sz="7198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444" y="12312016"/>
            <a:ext cx="10612433" cy="22809531"/>
          </a:xfrm>
        </p:spPr>
        <p:txBody>
          <a:bodyPr/>
          <a:lstStyle>
            <a:lvl1pPr marL="0" indent="0">
              <a:buNone/>
              <a:defRPr sz="5757"/>
            </a:lvl1pPr>
            <a:lvl2pPr marL="1645289" indent="0">
              <a:buNone/>
              <a:defRPr sz="5038"/>
            </a:lvl2pPr>
            <a:lvl3pPr marL="3290579" indent="0">
              <a:buNone/>
              <a:defRPr sz="4318"/>
            </a:lvl3pPr>
            <a:lvl4pPr marL="4935868" indent="0">
              <a:buNone/>
              <a:defRPr sz="3598"/>
            </a:lvl4pPr>
            <a:lvl5pPr marL="6581157" indent="0">
              <a:buNone/>
              <a:defRPr sz="3598"/>
            </a:lvl5pPr>
            <a:lvl6pPr marL="8226446" indent="0">
              <a:buNone/>
              <a:defRPr sz="3598"/>
            </a:lvl6pPr>
            <a:lvl7pPr marL="9871737" indent="0">
              <a:buNone/>
              <a:defRPr sz="3598"/>
            </a:lvl7pPr>
            <a:lvl8pPr marL="11517025" indent="0">
              <a:buNone/>
              <a:defRPr sz="3598"/>
            </a:lvl8pPr>
            <a:lvl9pPr marL="13162315" indent="0">
              <a:buNone/>
              <a:defRPr sz="3598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5655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444" y="2736003"/>
            <a:ext cx="10612433" cy="9576012"/>
          </a:xfrm>
        </p:spPr>
        <p:txBody>
          <a:bodyPr anchor="b"/>
          <a:lstStyle>
            <a:lvl1pPr>
              <a:defRPr sz="1151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88535" y="5909016"/>
            <a:ext cx="16657707" cy="29165036"/>
          </a:xfrm>
        </p:spPr>
        <p:txBody>
          <a:bodyPr anchor="t"/>
          <a:lstStyle>
            <a:lvl1pPr marL="0" indent="0">
              <a:buNone/>
              <a:defRPr sz="11516"/>
            </a:lvl1pPr>
            <a:lvl2pPr marL="1645289" indent="0">
              <a:buNone/>
              <a:defRPr sz="10077"/>
            </a:lvl2pPr>
            <a:lvl3pPr marL="3290579" indent="0">
              <a:buNone/>
              <a:defRPr sz="8637"/>
            </a:lvl3pPr>
            <a:lvl4pPr marL="4935868" indent="0">
              <a:buNone/>
              <a:defRPr sz="7198"/>
            </a:lvl4pPr>
            <a:lvl5pPr marL="6581157" indent="0">
              <a:buNone/>
              <a:defRPr sz="7198"/>
            </a:lvl5pPr>
            <a:lvl6pPr marL="8226446" indent="0">
              <a:buNone/>
              <a:defRPr sz="7198"/>
            </a:lvl6pPr>
            <a:lvl7pPr marL="9871737" indent="0">
              <a:buNone/>
              <a:defRPr sz="7198"/>
            </a:lvl7pPr>
            <a:lvl8pPr marL="11517025" indent="0">
              <a:buNone/>
              <a:defRPr sz="7198"/>
            </a:lvl8pPr>
            <a:lvl9pPr marL="13162315" indent="0">
              <a:buNone/>
              <a:defRPr sz="7198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444" y="12312016"/>
            <a:ext cx="10612433" cy="22809531"/>
          </a:xfrm>
        </p:spPr>
        <p:txBody>
          <a:bodyPr/>
          <a:lstStyle>
            <a:lvl1pPr marL="0" indent="0">
              <a:buNone/>
              <a:defRPr sz="5757"/>
            </a:lvl1pPr>
            <a:lvl2pPr marL="1645289" indent="0">
              <a:buNone/>
              <a:defRPr sz="5038"/>
            </a:lvl2pPr>
            <a:lvl3pPr marL="3290579" indent="0">
              <a:buNone/>
              <a:defRPr sz="4318"/>
            </a:lvl3pPr>
            <a:lvl4pPr marL="4935868" indent="0">
              <a:buNone/>
              <a:defRPr sz="3598"/>
            </a:lvl4pPr>
            <a:lvl5pPr marL="6581157" indent="0">
              <a:buNone/>
              <a:defRPr sz="3598"/>
            </a:lvl5pPr>
            <a:lvl6pPr marL="8226446" indent="0">
              <a:buNone/>
              <a:defRPr sz="3598"/>
            </a:lvl6pPr>
            <a:lvl7pPr marL="9871737" indent="0">
              <a:buNone/>
              <a:defRPr sz="3598"/>
            </a:lvl7pPr>
            <a:lvl8pPr marL="11517025" indent="0">
              <a:buNone/>
              <a:defRPr sz="3598"/>
            </a:lvl8pPr>
            <a:lvl9pPr marL="13162315" indent="0">
              <a:buNone/>
              <a:defRPr sz="3598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7212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2159" y="2185012"/>
            <a:ext cx="28379797" cy="7932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2159" y="10925013"/>
            <a:ext cx="28379797" cy="26039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2159" y="38038055"/>
            <a:ext cx="7403425" cy="21850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19B59-CCA8-45A3-A197-7A37D51F5B76}" type="datetimeFigureOut">
              <a:rPr lang="x-none" smtClean="0"/>
              <a:pPr/>
              <a:t>24/11/2025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99488" y="38038055"/>
            <a:ext cx="11105138" cy="21850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38531" y="38038055"/>
            <a:ext cx="7403425" cy="21850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CA73B-927F-4A97-8F63-FAA88AE443EB}" type="slidenum">
              <a:rPr lang="x-none" smtClean="0"/>
              <a:pPr/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65755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290579" rtl="0" eaLnBrk="1" latinLnBrk="0" hangingPunct="1">
        <a:lnSpc>
          <a:spcPct val="90000"/>
        </a:lnSpc>
        <a:spcBef>
          <a:spcPct val="0"/>
        </a:spcBef>
        <a:buNone/>
        <a:defRPr sz="158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644" indent="-822644" algn="l" defTabSz="3290579" rtl="0" eaLnBrk="1" latinLnBrk="0" hangingPunct="1">
        <a:lnSpc>
          <a:spcPct val="90000"/>
        </a:lnSpc>
        <a:spcBef>
          <a:spcPts val="3598"/>
        </a:spcBef>
        <a:buFont typeface="Arial" panose="020B0604020202020204" pitchFamily="34" charset="0"/>
        <a:buChar char="•"/>
        <a:defRPr sz="10077" kern="1200">
          <a:solidFill>
            <a:schemeClr val="tx1"/>
          </a:solidFill>
          <a:latin typeface="+mn-lt"/>
          <a:ea typeface="+mn-ea"/>
          <a:cs typeface="+mn-cs"/>
        </a:defRPr>
      </a:lvl1pPr>
      <a:lvl2pPr marL="2467934" indent="-822644" algn="l" defTabSz="3290579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8637" kern="1200">
          <a:solidFill>
            <a:schemeClr val="tx1"/>
          </a:solidFill>
          <a:latin typeface="+mn-lt"/>
          <a:ea typeface="+mn-ea"/>
          <a:cs typeface="+mn-cs"/>
        </a:defRPr>
      </a:lvl2pPr>
      <a:lvl3pPr marL="4113224" indent="-822644" algn="l" defTabSz="3290579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7198" kern="1200">
          <a:solidFill>
            <a:schemeClr val="tx1"/>
          </a:solidFill>
          <a:latin typeface="+mn-lt"/>
          <a:ea typeface="+mn-ea"/>
          <a:cs typeface="+mn-cs"/>
        </a:defRPr>
      </a:lvl3pPr>
      <a:lvl4pPr marL="5758513" indent="-822644" algn="l" defTabSz="3290579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4pPr>
      <a:lvl5pPr marL="7403802" indent="-822644" algn="l" defTabSz="3290579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5pPr>
      <a:lvl6pPr marL="9049091" indent="-822644" algn="l" defTabSz="3290579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6pPr>
      <a:lvl7pPr marL="10694381" indent="-822644" algn="l" defTabSz="3290579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7pPr>
      <a:lvl8pPr marL="12339671" indent="-822644" algn="l" defTabSz="3290579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8pPr>
      <a:lvl9pPr marL="13984959" indent="-822644" algn="l" defTabSz="3290579" rtl="0" eaLnBrk="1" latinLnBrk="0" hangingPunct="1">
        <a:lnSpc>
          <a:spcPct val="90000"/>
        </a:lnSpc>
        <a:spcBef>
          <a:spcPts val="1799"/>
        </a:spcBef>
        <a:buFont typeface="Arial" panose="020B0604020202020204" pitchFamily="34" charset="0"/>
        <a:buChar char="•"/>
        <a:defRPr sz="64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0579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1pPr>
      <a:lvl2pPr marL="1645289" algn="l" defTabSz="3290579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2pPr>
      <a:lvl3pPr marL="3290579" algn="l" defTabSz="3290579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3pPr>
      <a:lvl4pPr marL="4935868" algn="l" defTabSz="3290579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4pPr>
      <a:lvl5pPr marL="6581157" algn="l" defTabSz="3290579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5pPr>
      <a:lvl6pPr marL="8226446" algn="l" defTabSz="3290579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6pPr>
      <a:lvl7pPr marL="9871737" algn="l" defTabSz="3290579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7pPr>
      <a:lvl8pPr marL="11517025" algn="l" defTabSz="3290579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8pPr>
      <a:lvl9pPr marL="13162315" algn="l" defTabSz="3290579" rtl="0" eaLnBrk="1" latinLnBrk="0" hangingPunct="1">
        <a:defRPr sz="64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dresse@messagerie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www.who.int/fr/news-room/fact-sheets/detail/healthy-diet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B3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621E7A1-A2F5-4A9D-8CA9-EE66C8550C05}"/>
              </a:ext>
            </a:extLst>
          </p:cNvPr>
          <p:cNvSpPr/>
          <p:nvPr/>
        </p:nvSpPr>
        <p:spPr>
          <a:xfrm>
            <a:off x="371475" y="685800"/>
            <a:ext cx="32194500" cy="4880127"/>
          </a:xfrm>
          <a:prstGeom prst="rect">
            <a:avLst/>
          </a:prstGeom>
          <a:solidFill>
            <a:schemeClr val="bg1"/>
          </a:solidFill>
          <a:ln w="76200">
            <a:solidFill>
              <a:srgbClr val="E0E24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Titre</a:t>
            </a:r>
          </a:p>
          <a:p>
            <a:pPr algn="ctr">
              <a:lnSpc>
                <a:spcPct val="114000"/>
              </a:lnSpc>
            </a:pPr>
            <a:r>
              <a:rPr lang="fr-FR" sz="440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 et Prénom, Nom et Prénom, Nom et Prénom, Nom et Prénom</a:t>
            </a:r>
            <a:endParaRPr lang="fr-FR" sz="4401" baseline="30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4000"/>
              </a:lnSpc>
            </a:pP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fr-FR" sz="3201" baseline="30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ère</a:t>
            </a: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année Licence Sciences Alimentaires </a:t>
            </a:r>
          </a:p>
          <a:p>
            <a:pPr algn="ctr">
              <a:lnSpc>
                <a:spcPct val="114000"/>
              </a:lnSpc>
            </a:pP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 de la Nutrition, de l’Alimentation et des Technologies Agro-Alimentaires (INATAA) </a:t>
            </a:r>
          </a:p>
          <a:p>
            <a:pPr algn="ctr">
              <a:lnSpc>
                <a:spcPct val="114000"/>
              </a:lnSpc>
            </a:pP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Université Constantine 1 Frères </a:t>
            </a:r>
            <a:r>
              <a:rPr lang="fr-FR" sz="320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Mentouri</a:t>
            </a: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(UC1FM), Algérie</a:t>
            </a:r>
          </a:p>
          <a:p>
            <a:pPr algn="ctr">
              <a:lnSpc>
                <a:spcPct val="114000"/>
              </a:lnSpc>
            </a:pP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Adresses mails : </a:t>
            </a: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adresse@messagerie.com</a:t>
            </a: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; </a:t>
            </a: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adresse@messagerie.com</a:t>
            </a: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; </a:t>
            </a: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adresse@messagerie.com</a:t>
            </a: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; </a:t>
            </a:r>
            <a:r>
              <a:rPr lang="fr-FR" sz="320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adresse@messagerie.com</a:t>
            </a:r>
            <a:endParaRPr lang="fr-FR" sz="320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4000"/>
              </a:lnSpc>
            </a:pPr>
            <a:r>
              <a:rPr lang="fr-F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Matière Expressions écrites et orales - année universitaire 2025-2026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07BB53-C160-4FE7-B766-7B288E72EEBF}"/>
              </a:ext>
            </a:extLst>
          </p:cNvPr>
          <p:cNvSpPr/>
          <p:nvPr/>
        </p:nvSpPr>
        <p:spPr>
          <a:xfrm>
            <a:off x="319379" y="6085383"/>
            <a:ext cx="15999329" cy="6220917"/>
          </a:xfrm>
          <a:prstGeom prst="rect">
            <a:avLst/>
          </a:prstGeom>
          <a:solidFill>
            <a:schemeClr val="bg1"/>
          </a:solidFill>
          <a:ln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143102" indent="-1143102" algn="ctr">
              <a:lnSpc>
                <a:spcPct val="150000"/>
              </a:lnSpc>
              <a:buAutoNum type="arabicPeriod"/>
            </a:pPr>
            <a:endParaRPr lang="fr-FR" sz="6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41BCE59-7D0F-4D09-9448-2215C40990CE}"/>
              </a:ext>
            </a:extLst>
          </p:cNvPr>
          <p:cNvSpPr/>
          <p:nvPr/>
        </p:nvSpPr>
        <p:spPr>
          <a:xfrm>
            <a:off x="343478" y="12725400"/>
            <a:ext cx="15999329" cy="27793950"/>
          </a:xfrm>
          <a:prstGeom prst="rect">
            <a:avLst/>
          </a:prstGeom>
          <a:solidFill>
            <a:schemeClr val="bg1"/>
          </a:solidFill>
          <a:ln w="76200">
            <a:solidFill>
              <a:srgbClr val="E0E24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x-none" sz="6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A2EBC58-B179-44A0-AB84-627D0AD4419D}"/>
              </a:ext>
            </a:extLst>
          </p:cNvPr>
          <p:cNvSpPr/>
          <p:nvPr/>
        </p:nvSpPr>
        <p:spPr>
          <a:xfrm>
            <a:off x="16683341" y="6085383"/>
            <a:ext cx="15864088" cy="25062259"/>
          </a:xfrm>
          <a:prstGeom prst="rect">
            <a:avLst/>
          </a:prstGeom>
          <a:solidFill>
            <a:schemeClr val="bg1"/>
          </a:solidFill>
          <a:ln w="76200">
            <a:solidFill>
              <a:srgbClr val="E0E24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6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x-none" sz="6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AA3F41E-E99C-4004-9CF2-C03BE7AF707D}"/>
              </a:ext>
            </a:extLst>
          </p:cNvPr>
          <p:cNvSpPr/>
          <p:nvPr/>
        </p:nvSpPr>
        <p:spPr>
          <a:xfrm>
            <a:off x="16632114" y="31661100"/>
            <a:ext cx="15864088" cy="8858250"/>
          </a:xfrm>
          <a:prstGeom prst="rect">
            <a:avLst/>
          </a:prstGeom>
          <a:solidFill>
            <a:schemeClr val="bg1"/>
          </a:solidFill>
          <a:ln w="76200">
            <a:solidFill>
              <a:srgbClr val="E0E24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fr-FR" sz="6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8270024B-2F6B-4E5C-BE7C-945A45D264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6274" y="2298471"/>
            <a:ext cx="2794420" cy="28800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4E40C4C1-1A1B-4BE1-AC04-3BD0FF60E5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618" y="2298471"/>
            <a:ext cx="2912359" cy="2880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1ED9277-AE8B-4D15-8FA6-045F1DFA2E05}"/>
              </a:ext>
            </a:extLst>
          </p:cNvPr>
          <p:cNvSpPr txBox="1"/>
          <p:nvPr/>
        </p:nvSpPr>
        <p:spPr>
          <a:xfrm>
            <a:off x="4433846" y="6256698"/>
            <a:ext cx="8037094" cy="937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INTRODUCTION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FDAB521-A8CB-4C28-8F40-E63B632D376A}"/>
              </a:ext>
            </a:extLst>
          </p:cNvPr>
          <p:cNvSpPr txBox="1"/>
          <p:nvPr/>
        </p:nvSpPr>
        <p:spPr>
          <a:xfrm>
            <a:off x="19224069" y="31753346"/>
            <a:ext cx="11064265" cy="84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1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CONCLUSION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1746B7D-8ADC-4D5A-B1D3-EA5812E3CD89}"/>
              </a:ext>
            </a:extLst>
          </p:cNvPr>
          <p:cNvSpPr txBox="1"/>
          <p:nvPr/>
        </p:nvSpPr>
        <p:spPr>
          <a:xfrm>
            <a:off x="400050" y="7355330"/>
            <a:ext cx="15830100" cy="4134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Présenter le contexte et la problématique du travail de manière concise et attrayante.</a:t>
            </a:r>
          </a:p>
          <a:p>
            <a:pPr algn="just">
              <a:lnSpc>
                <a:spcPct val="150000"/>
              </a:lnSpc>
            </a:pPr>
            <a:endParaRPr lang="fr-FR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OBJECTIF(S) : identifier clairement le ou les objectifs </a:t>
            </a:r>
          </a:p>
          <a:p>
            <a:pPr algn="just">
              <a:lnSpc>
                <a:spcPct val="150000"/>
              </a:lnSpc>
            </a:pPr>
            <a:endParaRPr lang="x-non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44F47D3-13AF-4F6F-A83A-7FF4352C0228}"/>
              </a:ext>
            </a:extLst>
          </p:cNvPr>
          <p:cNvSpPr txBox="1"/>
          <p:nvPr/>
        </p:nvSpPr>
        <p:spPr>
          <a:xfrm>
            <a:off x="17431625" y="32849378"/>
            <a:ext cx="14402255" cy="2472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Citer les conclusions des principaux résultats, avec une réponse claire au problème posé, puis envisager des perspectives pour de futures travaux.</a:t>
            </a:r>
            <a:endParaRPr lang="x-none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7188BA0E-77B4-43DA-B7AD-28A12566E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127557"/>
              </p:ext>
            </p:extLst>
          </p:nvPr>
        </p:nvGraphicFramePr>
        <p:xfrm>
          <a:off x="17354553" y="12401518"/>
          <a:ext cx="6629400" cy="259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5880">
                  <a:extLst>
                    <a:ext uri="{9D8B030D-6E8A-4147-A177-3AD203B41FA5}">
                      <a16:colId xmlns:a16="http://schemas.microsoft.com/office/drawing/2014/main" val="160391683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20985745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1468948986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121018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005166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9496147"/>
                  </a:ext>
                </a:extLst>
              </a:tr>
            </a:tbl>
          </a:graphicData>
        </a:graphic>
      </p:graphicFrame>
      <p:sp>
        <p:nvSpPr>
          <p:cNvPr id="35" name="ZoneTexte 34">
            <a:extLst>
              <a:ext uri="{FF2B5EF4-FFF2-40B4-BE49-F238E27FC236}">
                <a16:creationId xmlns:a16="http://schemas.microsoft.com/office/drawing/2014/main" id="{E2B32CFF-48BA-4473-8166-5E1ED011037A}"/>
              </a:ext>
            </a:extLst>
          </p:cNvPr>
          <p:cNvSpPr txBox="1"/>
          <p:nvPr/>
        </p:nvSpPr>
        <p:spPr>
          <a:xfrm>
            <a:off x="18176691" y="11757280"/>
            <a:ext cx="4345917" cy="584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Tableau X. Titre.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E18DF893-4A92-43EA-A888-57CFC0281C47}"/>
              </a:ext>
            </a:extLst>
          </p:cNvPr>
          <p:cNvSpPr txBox="1"/>
          <p:nvPr/>
        </p:nvSpPr>
        <p:spPr>
          <a:xfrm>
            <a:off x="26642785" y="14341622"/>
            <a:ext cx="3712029" cy="584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Figure X. Titre.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3F849AE8-13A4-43C0-99AC-AA23B5065BBB}"/>
              </a:ext>
            </a:extLst>
          </p:cNvPr>
          <p:cNvSpPr txBox="1"/>
          <p:nvPr/>
        </p:nvSpPr>
        <p:spPr>
          <a:xfrm>
            <a:off x="18645642" y="6148599"/>
            <a:ext cx="11064265" cy="84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1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RÉSULTATS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BEBF5B95-ECE4-44D2-A00F-D2025A307C9B}"/>
              </a:ext>
            </a:extLst>
          </p:cNvPr>
          <p:cNvSpPr txBox="1"/>
          <p:nvPr/>
        </p:nvSpPr>
        <p:spPr>
          <a:xfrm>
            <a:off x="17079367" y="7026909"/>
            <a:ext cx="15191333" cy="1641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Présenter les principaux résultats de votre étude de manière claire et concise, utiliser au moins un tableau et une figure appropriés.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F693545-3C42-D247-B7F1-4588E7B18606}"/>
              </a:ext>
            </a:extLst>
          </p:cNvPr>
          <p:cNvSpPr txBox="1"/>
          <p:nvPr/>
        </p:nvSpPr>
        <p:spPr>
          <a:xfrm>
            <a:off x="1769365" y="12848283"/>
            <a:ext cx="13752000" cy="937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MATÉRIEL ET MÉTHODES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B8C3E10C-15D5-1EBF-C5DA-65DF956EDC25}"/>
              </a:ext>
            </a:extLst>
          </p:cNvPr>
          <p:cNvSpPr txBox="1"/>
          <p:nvPr/>
        </p:nvSpPr>
        <p:spPr>
          <a:xfrm>
            <a:off x="19290549" y="21978556"/>
            <a:ext cx="11064265" cy="84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1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DISCUSSION</a:t>
            </a:r>
          </a:p>
        </p:txBody>
      </p:sp>
      <p:graphicFrame>
        <p:nvGraphicFramePr>
          <p:cNvPr id="33" name="Tableau 32">
            <a:extLst>
              <a:ext uri="{FF2B5EF4-FFF2-40B4-BE49-F238E27FC236}">
                <a16:creationId xmlns:a16="http://schemas.microsoft.com/office/drawing/2014/main" id="{95DCF7BD-F713-D5CB-0190-AD44E14F5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858856"/>
              </p:ext>
            </p:extLst>
          </p:nvPr>
        </p:nvGraphicFramePr>
        <p:xfrm>
          <a:off x="742253" y="24230150"/>
          <a:ext cx="14270920" cy="588325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58844">
                  <a:extLst>
                    <a:ext uri="{9D8B030D-6E8A-4147-A177-3AD203B41FA5}">
                      <a16:colId xmlns:a16="http://schemas.microsoft.com/office/drawing/2014/main" val="1708146316"/>
                    </a:ext>
                  </a:extLst>
                </a:gridCol>
                <a:gridCol w="5291968">
                  <a:extLst>
                    <a:ext uri="{9D8B030D-6E8A-4147-A177-3AD203B41FA5}">
                      <a16:colId xmlns:a16="http://schemas.microsoft.com/office/drawing/2014/main" val="3893973535"/>
                    </a:ext>
                  </a:extLst>
                </a:gridCol>
                <a:gridCol w="3945297">
                  <a:extLst>
                    <a:ext uri="{9D8B030D-6E8A-4147-A177-3AD203B41FA5}">
                      <a16:colId xmlns:a16="http://schemas.microsoft.com/office/drawing/2014/main" val="2684726989"/>
                    </a:ext>
                  </a:extLst>
                </a:gridCol>
                <a:gridCol w="3774811">
                  <a:extLst>
                    <a:ext uri="{9D8B030D-6E8A-4147-A177-3AD203B41FA5}">
                      <a16:colId xmlns:a16="http://schemas.microsoft.com/office/drawing/2014/main" val="3880514223"/>
                    </a:ext>
                  </a:extLst>
                </a:gridCol>
              </a:tblGrid>
              <a:tr h="51129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de produit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endParaRPr lang="fr-DZ" sz="2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0879"/>
                  </a:ext>
                </a:extLst>
              </a:tr>
              <a:tr h="626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N°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 Commercial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Marque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Poids Net (g/mL)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49734386"/>
                  </a:ext>
                </a:extLst>
              </a:tr>
              <a:tr h="377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611687"/>
                  </a:ext>
                </a:extLst>
              </a:tr>
              <a:tr h="377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2920663"/>
                  </a:ext>
                </a:extLst>
              </a:tr>
              <a:tr h="377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2717354"/>
                  </a:ext>
                </a:extLst>
              </a:tr>
              <a:tr h="377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4207761"/>
                  </a:ext>
                </a:extLst>
              </a:tr>
              <a:tr h="377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7656540"/>
                  </a:ext>
                </a:extLst>
              </a:tr>
              <a:tr h="377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5049029"/>
                  </a:ext>
                </a:extLst>
              </a:tr>
              <a:tr h="377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3563416"/>
                  </a:ext>
                </a:extLst>
              </a:tr>
              <a:tr h="377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1334448"/>
                  </a:ext>
                </a:extLst>
              </a:tr>
              <a:tr h="377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3881166"/>
                  </a:ext>
                </a:extLst>
              </a:tr>
              <a:tr h="704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8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917116"/>
                  </a:ext>
                </a:extLst>
              </a:tr>
            </a:tbl>
          </a:graphicData>
        </a:graphic>
      </p:graphicFrame>
      <p:sp>
        <p:nvSpPr>
          <p:cNvPr id="34" name="ZoneTexte 33">
            <a:extLst>
              <a:ext uri="{FF2B5EF4-FFF2-40B4-BE49-F238E27FC236}">
                <a16:creationId xmlns:a16="http://schemas.microsoft.com/office/drawing/2014/main" id="{06ED965A-1F24-F84E-CD2F-EFE50458E1F0}"/>
              </a:ext>
            </a:extLst>
          </p:cNvPr>
          <p:cNvSpPr txBox="1"/>
          <p:nvPr/>
        </p:nvSpPr>
        <p:spPr>
          <a:xfrm>
            <a:off x="400050" y="23435696"/>
            <a:ext cx="4345917" cy="584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Tableau X. Titre.</a:t>
            </a:r>
          </a:p>
        </p:txBody>
      </p:sp>
      <p:graphicFrame>
        <p:nvGraphicFramePr>
          <p:cNvPr id="51" name="Tableau 50">
            <a:extLst>
              <a:ext uri="{FF2B5EF4-FFF2-40B4-BE49-F238E27FC236}">
                <a16:creationId xmlns:a16="http://schemas.microsoft.com/office/drawing/2014/main" id="{41F30297-A1CB-039E-78B5-24900412C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763592"/>
              </p:ext>
            </p:extLst>
          </p:nvPr>
        </p:nvGraphicFramePr>
        <p:xfrm>
          <a:off x="742253" y="31952936"/>
          <a:ext cx="14779113" cy="635561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00032">
                  <a:extLst>
                    <a:ext uri="{9D8B030D-6E8A-4147-A177-3AD203B41FA5}">
                      <a16:colId xmlns:a16="http://schemas.microsoft.com/office/drawing/2014/main" val="35047293"/>
                    </a:ext>
                  </a:extLst>
                </a:gridCol>
                <a:gridCol w="1968678">
                  <a:extLst>
                    <a:ext uri="{9D8B030D-6E8A-4147-A177-3AD203B41FA5}">
                      <a16:colId xmlns:a16="http://schemas.microsoft.com/office/drawing/2014/main" val="825301361"/>
                    </a:ext>
                  </a:extLst>
                </a:gridCol>
                <a:gridCol w="3793789">
                  <a:extLst>
                    <a:ext uri="{9D8B030D-6E8A-4147-A177-3AD203B41FA5}">
                      <a16:colId xmlns:a16="http://schemas.microsoft.com/office/drawing/2014/main" val="2266488397"/>
                    </a:ext>
                  </a:extLst>
                </a:gridCol>
                <a:gridCol w="2067690">
                  <a:extLst>
                    <a:ext uri="{9D8B030D-6E8A-4147-A177-3AD203B41FA5}">
                      <a16:colId xmlns:a16="http://schemas.microsoft.com/office/drawing/2014/main" val="2844949539"/>
                    </a:ext>
                  </a:extLst>
                </a:gridCol>
                <a:gridCol w="2170001">
                  <a:extLst>
                    <a:ext uri="{9D8B030D-6E8A-4147-A177-3AD203B41FA5}">
                      <a16:colId xmlns:a16="http://schemas.microsoft.com/office/drawing/2014/main" val="3958929991"/>
                    </a:ext>
                  </a:extLst>
                </a:gridCol>
                <a:gridCol w="1151834">
                  <a:extLst>
                    <a:ext uri="{9D8B030D-6E8A-4147-A177-3AD203B41FA5}">
                      <a16:colId xmlns:a16="http://schemas.microsoft.com/office/drawing/2014/main" val="1090473648"/>
                    </a:ext>
                  </a:extLst>
                </a:gridCol>
                <a:gridCol w="1627089">
                  <a:extLst>
                    <a:ext uri="{9D8B030D-6E8A-4147-A177-3AD203B41FA5}">
                      <a16:colId xmlns:a16="http://schemas.microsoft.com/office/drawing/2014/main" val="2323394718"/>
                    </a:ext>
                  </a:extLst>
                </a:gridCol>
              </a:tblGrid>
              <a:tr h="10060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N°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Énergie (kcal)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Matières grasses (g)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Glucides (g)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Protéines (g)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 (g)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8700905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0109515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9322751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330273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5816225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0865624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871259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5268902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6541753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656107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5727682"/>
                  </a:ext>
                </a:extLst>
              </a:tr>
              <a:tr h="486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Moyenne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DZ" sz="2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DZ" sz="2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42429967"/>
                  </a:ext>
                </a:extLst>
              </a:tr>
            </a:tbl>
          </a:graphicData>
        </a:graphic>
      </p:graphicFrame>
      <p:sp>
        <p:nvSpPr>
          <p:cNvPr id="52" name="ZoneTexte 51">
            <a:extLst>
              <a:ext uri="{FF2B5EF4-FFF2-40B4-BE49-F238E27FC236}">
                <a16:creationId xmlns:a16="http://schemas.microsoft.com/office/drawing/2014/main" id="{F292A369-4207-0C0D-3331-37B3971DA34C}"/>
              </a:ext>
            </a:extLst>
          </p:cNvPr>
          <p:cNvSpPr txBox="1"/>
          <p:nvPr/>
        </p:nvSpPr>
        <p:spPr>
          <a:xfrm>
            <a:off x="283161" y="31227278"/>
            <a:ext cx="4345917" cy="584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Tableau X. Titre.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D1BE1C7F-8BC5-AF85-7F79-FCE93E2C972E}"/>
              </a:ext>
            </a:extLst>
          </p:cNvPr>
          <p:cNvSpPr txBox="1"/>
          <p:nvPr/>
        </p:nvSpPr>
        <p:spPr>
          <a:xfrm>
            <a:off x="17163987" y="23577457"/>
            <a:ext cx="14997873" cy="33033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Interpréter et discuter brièvement ces résultats par rapport aux objectifs et aux recommandations de l’OMS (</a:t>
            </a: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  <a:hlinkClick r:id="rId5"/>
              </a:rPr>
              <a:t>https://www.who.int/fr/news-room/fact-sheets/detail/healthy-diet</a:t>
            </a: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). </a:t>
            </a:r>
          </a:p>
          <a:p>
            <a:pPr algn="just">
              <a:lnSpc>
                <a:spcPct val="150000"/>
              </a:lnSpc>
            </a:pPr>
            <a:r>
              <a:rPr lang="fr-FR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Identifier les limites de votre étude.</a:t>
            </a:r>
          </a:p>
        </p:txBody>
      </p:sp>
      <p:sp>
        <p:nvSpPr>
          <p:cNvPr id="1024" name="ZoneTexte 1023">
            <a:extLst>
              <a:ext uri="{FF2B5EF4-FFF2-40B4-BE49-F238E27FC236}">
                <a16:creationId xmlns:a16="http://schemas.microsoft.com/office/drawing/2014/main" id="{812D1EE9-FE13-0483-08F2-E69E72929F86}"/>
              </a:ext>
            </a:extLst>
          </p:cNvPr>
          <p:cNvSpPr txBox="1"/>
          <p:nvPr/>
        </p:nvSpPr>
        <p:spPr>
          <a:xfrm>
            <a:off x="742253" y="14947030"/>
            <a:ext cx="16448566" cy="3611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fr-DZ" sz="36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Décrire :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fr-DZ" sz="36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Combien de produits ont été analysés (Tableau 1 renseigné)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fr-DZ" sz="36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Quelles données ont été relevées (Tableau 2 renseigné)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fr-DZ" sz="3600" kern="1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Comment les données ont été traitées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BCD59FF-78A2-4E5A-9A37-A8CA9EC7D6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826928" y="11185522"/>
            <a:ext cx="3343742" cy="299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0082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1115</TotalTime>
  <Words>418</Words>
  <Application>Microsoft Office PowerPoint</Application>
  <PresentationFormat>Personnalisé</PresentationFormat>
  <Paragraphs>157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GMA</dc:creator>
  <cp:lastModifiedBy>Mohamed Amine Gomri</cp:lastModifiedBy>
  <cp:revision>56</cp:revision>
  <dcterms:created xsi:type="dcterms:W3CDTF">2021-01-26T10:26:33Z</dcterms:created>
  <dcterms:modified xsi:type="dcterms:W3CDTF">2025-11-24T08:31:08Z</dcterms:modified>
</cp:coreProperties>
</file>