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4D535-0078-6F9E-EC53-93A3D93F6A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C19DEBF-7B14-8FA0-0799-EE6231E33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D56E0DB-6E81-94EF-A1DD-896E2BE4C0FC}"/>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31738E3E-CF28-5571-9D1B-C1DDE91C93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F962F6-9CC5-712B-F9FE-0ABA6BF28E8D}"/>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43802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DAB8D0-88C4-8855-7676-0412099D072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F372669-A701-1C74-D3D1-E6454BA9B1C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0B65DC-5A1A-A08A-CAC9-3A1BBFCE9728}"/>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E2BAC9E1-F4DD-30C8-2811-441B48AEDE2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1EA8B40-12E0-F164-67C0-4F2D6DB593A6}"/>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375072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6C039FA-ECCF-D9E7-B401-7F60DC7A529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4770887-DCB7-8FED-E6C0-51A313C2BAF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A8B6B2-8AA6-4E45-43DC-4EEA5F4B5862}"/>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C0C717C5-7592-9032-6504-122C96DAC8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C8D6B9-10DA-9D96-A091-BF155FE4AEDA}"/>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41683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6C4773-E1C7-08C3-0AB2-E0065F801B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2EE067-9F4F-5167-9722-0A8D0C0B04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2B6F857-C6AB-2756-EF08-7FF480A00485}"/>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71B5F0C7-D4FE-D302-DB95-55E800CBC7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0CC76A-79F5-5FF4-AEE9-E8B082CA492D}"/>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08023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BDA8FD-E073-FBB1-7F15-33E9A7B8E70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1478BFD-AE7C-B2C4-05B5-BED9A2424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CB0A734-1F5F-C697-6171-33231A8B457D}"/>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8C63B287-EF02-B5EC-06BE-69716A2937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319DCF-CE46-FE3C-100C-D7C84726C1D5}"/>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427058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8DBE59-4221-BB7C-5050-F06B589D7F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119885-820B-A960-3BEF-CE44893C34F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2290C70-3697-5627-A662-AE7CF384E0F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30E699A-8252-566B-BAAD-3383B64B13FD}"/>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6" name="Espace réservé du pied de page 5">
            <a:extLst>
              <a:ext uri="{FF2B5EF4-FFF2-40B4-BE49-F238E27FC236}">
                <a16:creationId xmlns:a16="http://schemas.microsoft.com/office/drawing/2014/main" id="{49676760-49E0-7818-37E7-0EF12A901F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B6E7B53-BE35-07FA-6C39-E62ABF00EB02}"/>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23906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0CFC9D-DCE7-ECBB-2057-05F2E2E46F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D0D2FC8-42F7-D2D2-2388-3A6C792E32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CC32992-DA3F-18E5-6F5E-43D43C9CA2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A183BC4-75D8-7B2E-6C8C-100DBB639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7E44A95-EF4B-318A-86B8-FF07E3E6BE6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A59D9C4-9D93-2B1B-0A8E-C7711E0086E9}"/>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8" name="Espace réservé du pied de page 7">
            <a:extLst>
              <a:ext uri="{FF2B5EF4-FFF2-40B4-BE49-F238E27FC236}">
                <a16:creationId xmlns:a16="http://schemas.microsoft.com/office/drawing/2014/main" id="{60F64DF5-1E63-EBB8-BD69-57D34759A60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63D5180-808C-AE9E-7467-62F06AAE6C6C}"/>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78760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13333-571E-1203-3F6F-74999CB6B22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C668510-25A7-92F5-688C-36A1ABE6375B}"/>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4" name="Espace réservé du pied de page 3">
            <a:extLst>
              <a:ext uri="{FF2B5EF4-FFF2-40B4-BE49-F238E27FC236}">
                <a16:creationId xmlns:a16="http://schemas.microsoft.com/office/drawing/2014/main" id="{20969D46-78ED-3E8A-D3D0-C3DAF0CE02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58D8D86-2F73-3ED8-C44E-1E3B8EE1D5BC}"/>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13105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675958-E485-A0A1-B5A5-A39F60889F8D}"/>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3" name="Espace réservé du pied de page 2">
            <a:extLst>
              <a:ext uri="{FF2B5EF4-FFF2-40B4-BE49-F238E27FC236}">
                <a16:creationId xmlns:a16="http://schemas.microsoft.com/office/drawing/2014/main" id="{F3EC0ED7-3BC1-93D6-74C4-EA8E8DE449D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17AB3C-5BF1-2098-D1E6-A5A99A373E13}"/>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50619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874F44-67E7-BCA3-BD74-AB3176D4E9D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6716934-76F5-027F-B43A-419E46488D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FEA2C41-490B-2A10-1217-FD988AC196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4865D16-5EFB-DF46-A53C-7E522EA6DEC0}"/>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6" name="Espace réservé du pied de page 5">
            <a:extLst>
              <a:ext uri="{FF2B5EF4-FFF2-40B4-BE49-F238E27FC236}">
                <a16:creationId xmlns:a16="http://schemas.microsoft.com/office/drawing/2014/main" id="{E2CAC791-139A-E36A-6978-58930D202B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8E6E2D-9142-352D-AC7B-84D9638017B7}"/>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135712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4E9809-D781-14EE-7074-E0B4A00A4B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85A8658-5EEF-FE81-6E98-A11139E78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EECEB1D-C8EE-B75D-6722-C3F6D9FD1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A6F42E-60FF-8171-E88D-08EE463516CB}"/>
              </a:ext>
            </a:extLst>
          </p:cNvPr>
          <p:cNvSpPr>
            <a:spLocks noGrp="1"/>
          </p:cNvSpPr>
          <p:nvPr>
            <p:ph type="dt" sz="half" idx="10"/>
          </p:nvPr>
        </p:nvSpPr>
        <p:spPr/>
        <p:txBody>
          <a:bodyPr/>
          <a:lstStyle/>
          <a:p>
            <a:fld id="{2DFACCC5-95B7-45DA-A3F4-59B3740CD49D}" type="datetimeFigureOut">
              <a:rPr lang="fr-FR" smtClean="0"/>
              <a:t>09/12/2023</a:t>
            </a:fld>
            <a:endParaRPr lang="fr-FR"/>
          </a:p>
        </p:txBody>
      </p:sp>
      <p:sp>
        <p:nvSpPr>
          <p:cNvPr id="6" name="Espace réservé du pied de page 5">
            <a:extLst>
              <a:ext uri="{FF2B5EF4-FFF2-40B4-BE49-F238E27FC236}">
                <a16:creationId xmlns:a16="http://schemas.microsoft.com/office/drawing/2014/main" id="{89276A07-EF7B-B8CF-4BB7-A3068B246E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D57E4F5-E13A-0201-FD9D-F171F4F605BB}"/>
              </a:ext>
            </a:extLst>
          </p:cNvPr>
          <p:cNvSpPr>
            <a:spLocks noGrp="1"/>
          </p:cNvSpPr>
          <p:nvPr>
            <p:ph type="sldNum" sz="quarter" idx="12"/>
          </p:nvPr>
        </p:nvSpPr>
        <p:spPr/>
        <p:txBody>
          <a:bodyPr/>
          <a:lstStyle/>
          <a:p>
            <a:fld id="{1F469B0B-5FB9-4B34-8C5C-5DED0DDCF114}" type="slidenum">
              <a:rPr lang="fr-FR" smtClean="0"/>
              <a:t>‹N°›</a:t>
            </a:fld>
            <a:endParaRPr lang="fr-FR"/>
          </a:p>
        </p:txBody>
      </p:sp>
    </p:spTree>
    <p:extLst>
      <p:ext uri="{BB962C8B-B14F-4D97-AF65-F5344CB8AC3E}">
        <p14:creationId xmlns:p14="http://schemas.microsoft.com/office/powerpoint/2010/main" val="229097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79CD8A8-1E4F-788C-0B15-3FC9190211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BC5FD58-EC8A-DA86-9D49-09D42C7062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524E55-E35A-ABB5-8E70-A05D3ABC3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ACCC5-95B7-45DA-A3F4-59B3740CD49D}" type="datetimeFigureOut">
              <a:rPr lang="fr-FR" smtClean="0"/>
              <a:t>09/12/2023</a:t>
            </a:fld>
            <a:endParaRPr lang="fr-FR"/>
          </a:p>
        </p:txBody>
      </p:sp>
      <p:sp>
        <p:nvSpPr>
          <p:cNvPr id="5" name="Espace réservé du pied de page 4">
            <a:extLst>
              <a:ext uri="{FF2B5EF4-FFF2-40B4-BE49-F238E27FC236}">
                <a16:creationId xmlns:a16="http://schemas.microsoft.com/office/drawing/2014/main" id="{710AC44F-4117-CEE3-3C8F-C68F1C20E3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B713411-B9D0-E6E6-36F3-90357832C7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69B0B-5FB9-4B34-8C5C-5DED0DDCF114}" type="slidenum">
              <a:rPr lang="fr-FR" smtClean="0"/>
              <a:t>‹N°›</a:t>
            </a:fld>
            <a:endParaRPr lang="fr-FR"/>
          </a:p>
        </p:txBody>
      </p:sp>
    </p:spTree>
    <p:extLst>
      <p:ext uri="{BB962C8B-B14F-4D97-AF65-F5344CB8AC3E}">
        <p14:creationId xmlns:p14="http://schemas.microsoft.com/office/powerpoint/2010/main" val="198292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332656"/>
            <a:ext cx="7920880" cy="400110"/>
          </a:xfrm>
          <a:prstGeom prst="rect">
            <a:avLst/>
          </a:prstGeom>
        </p:spPr>
        <p:txBody>
          <a:bodyPr wrap="square">
            <a:spAutoFit/>
          </a:bodyPr>
          <a:lstStyle/>
          <a:p>
            <a:pPr algn="just"/>
            <a:r>
              <a:rPr lang="fr-FR" sz="2000" dirty="0">
                <a:latin typeface="Times New Roman"/>
                <a:ea typeface="Times New Roman"/>
              </a:rPr>
              <a:t> </a:t>
            </a:r>
            <a:endParaRPr lang="fr-FR" sz="2000" dirty="0"/>
          </a:p>
        </p:txBody>
      </p:sp>
      <p:sp>
        <p:nvSpPr>
          <p:cNvPr id="6" name="Rectangle 5"/>
          <p:cNvSpPr/>
          <p:nvPr/>
        </p:nvSpPr>
        <p:spPr>
          <a:xfrm>
            <a:off x="1504722" y="761219"/>
            <a:ext cx="9217024" cy="2140138"/>
          </a:xfrm>
          <a:prstGeom prst="rect">
            <a:avLst/>
          </a:prstGeom>
        </p:spPr>
        <p:txBody>
          <a:bodyPr wrap="square">
            <a:spAutoFit/>
          </a:bodyPr>
          <a:lstStyle/>
          <a:p>
            <a:pPr algn="just">
              <a:lnSpc>
                <a:spcPct val="150000"/>
              </a:lnSpc>
              <a:spcAft>
                <a:spcPts val="1000"/>
              </a:spcAft>
            </a:pPr>
            <a:r>
              <a:rPr lang="fr-FR" sz="2000" dirty="0">
                <a:latin typeface="Times New Roman" panose="02020603050405020304" pitchFamily="18" charset="0"/>
                <a:ea typeface="Times New Roman"/>
                <a:cs typeface="Times New Roman" panose="02020603050405020304" pitchFamily="18" charset="0"/>
              </a:rPr>
              <a:t>  </a:t>
            </a:r>
            <a:r>
              <a:rPr lang="fr-FR" sz="2000" dirty="0">
                <a:solidFill>
                  <a:prstClr val="black"/>
                </a:solidFill>
                <a:latin typeface="Times New Roman" panose="02020603050405020304" pitchFamily="18" charset="0"/>
                <a:ea typeface="Times New Roman"/>
                <a:cs typeface="Times New Roman" panose="02020603050405020304" pitchFamily="18" charset="0"/>
              </a:rPr>
              <a:t> Après tout, que fera l’équipe si Meriem refuse effectivement l’intervention ?</a:t>
            </a:r>
          </a:p>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 Si cela conduit au décès de cette jeune fille ? </a:t>
            </a:r>
          </a:p>
          <a:p>
            <a:pPr algn="just">
              <a:lnSpc>
                <a:spcPct val="150000"/>
              </a:lnSpc>
              <a:spcAft>
                <a:spcPts val="1000"/>
              </a:spcAft>
            </a:pPr>
            <a:r>
              <a:rPr lang="fr-FR" sz="2000" dirty="0">
                <a:solidFill>
                  <a:prstClr val="black"/>
                </a:solidFill>
                <a:latin typeface="Times New Roman" panose="02020603050405020304" pitchFamily="18" charset="0"/>
                <a:ea typeface="Times New Roman"/>
                <a:cs typeface="Times New Roman" panose="02020603050405020304" pitchFamily="18" charset="0"/>
              </a:rPr>
              <a:t>L’équipe décide donc de saisir le Centre d’éthique clinique, avec comme question : que devons-nous faire ? Dire ou non ? Faire ou non ?</a:t>
            </a:r>
          </a:p>
        </p:txBody>
      </p:sp>
      <p:sp>
        <p:nvSpPr>
          <p:cNvPr id="7" name="Rectangle 6"/>
          <p:cNvSpPr/>
          <p:nvPr/>
        </p:nvSpPr>
        <p:spPr>
          <a:xfrm>
            <a:off x="1369235" y="-17624"/>
            <a:ext cx="7947521" cy="461665"/>
          </a:xfrm>
          <a:prstGeom prst="rect">
            <a:avLst/>
          </a:prstGeom>
        </p:spPr>
        <p:txBody>
          <a:bodyPr wrap="square">
            <a:spAutoFit/>
          </a:bodyPr>
          <a:lstStyle/>
          <a:p>
            <a:pPr algn="just"/>
            <a:r>
              <a:rPr lang="fr-FR" sz="2400" dirty="0">
                <a:latin typeface="Times New Roman"/>
                <a:ea typeface="Times New Roman"/>
              </a:rPr>
              <a:t>  </a:t>
            </a:r>
            <a:r>
              <a:rPr lang="fr-FR" sz="2400" b="1" dirty="0">
                <a:solidFill>
                  <a:srgbClr val="FF0000"/>
                </a:solidFill>
                <a:latin typeface="Times New Roman"/>
                <a:ea typeface="Times New Roman"/>
              </a:rPr>
              <a:t>4.2. Exemple de cas en éthique clinique</a:t>
            </a:r>
            <a:endParaRPr lang="fr-FR" sz="2400" b="1" dirty="0">
              <a:solidFill>
                <a:srgbClr val="FF0000"/>
              </a:solidFill>
            </a:endParaRPr>
          </a:p>
        </p:txBody>
      </p:sp>
      <p:sp>
        <p:nvSpPr>
          <p:cNvPr id="2" name="Rectangle 1">
            <a:extLst>
              <a:ext uri="{FF2B5EF4-FFF2-40B4-BE49-F238E27FC236}">
                <a16:creationId xmlns:a16="http://schemas.microsoft.com/office/drawing/2014/main" id="{010A5841-2285-44FD-5E89-13AF0193C600}"/>
              </a:ext>
            </a:extLst>
          </p:cNvPr>
          <p:cNvSpPr/>
          <p:nvPr/>
        </p:nvSpPr>
        <p:spPr>
          <a:xfrm>
            <a:off x="1387638" y="378823"/>
            <a:ext cx="7947521" cy="830997"/>
          </a:xfrm>
          <a:prstGeom prst="rect">
            <a:avLst/>
          </a:prstGeom>
        </p:spPr>
        <p:txBody>
          <a:bodyPr wrap="square">
            <a:spAutoFit/>
          </a:bodyPr>
          <a:lstStyle/>
          <a:p>
            <a:pPr algn="just"/>
            <a:r>
              <a:rPr lang="fr-FR" sz="2400" dirty="0">
                <a:latin typeface="Times New Roman"/>
                <a:ea typeface="Times New Roman"/>
              </a:rPr>
              <a:t>  </a:t>
            </a:r>
            <a:r>
              <a:rPr lang="fr-FR" sz="2400" b="1" dirty="0">
                <a:solidFill>
                  <a:srgbClr val="FF0000"/>
                </a:solidFill>
                <a:latin typeface="Times New Roman"/>
                <a:ea typeface="Times New Roman"/>
              </a:rPr>
              <a:t>4.2. A. Étude de cas de Meriem</a:t>
            </a:r>
          </a:p>
          <a:p>
            <a:pPr algn="just"/>
            <a:endParaRPr lang="fr-FR" sz="2400" b="1" dirty="0">
              <a:solidFill>
                <a:srgbClr val="FF0000"/>
              </a:solidFill>
            </a:endParaRPr>
          </a:p>
        </p:txBody>
      </p:sp>
      <p:sp>
        <p:nvSpPr>
          <p:cNvPr id="9" name="ZoneTexte 8">
            <a:extLst>
              <a:ext uri="{FF2B5EF4-FFF2-40B4-BE49-F238E27FC236}">
                <a16:creationId xmlns:a16="http://schemas.microsoft.com/office/drawing/2014/main" id="{33EA6AF3-6154-5CA2-05CB-8EDE9A050DA0}"/>
              </a:ext>
            </a:extLst>
          </p:cNvPr>
          <p:cNvSpPr txBox="1"/>
          <p:nvPr/>
        </p:nvSpPr>
        <p:spPr>
          <a:xfrm>
            <a:off x="1524001" y="2738371"/>
            <a:ext cx="9032305" cy="960328"/>
          </a:xfrm>
          <a:prstGeom prst="rect">
            <a:avLst/>
          </a:prstGeom>
          <a:noFill/>
        </p:spPr>
        <p:txBody>
          <a:bodyPr wrap="square">
            <a:spAutoFit/>
          </a:bodyPr>
          <a:lstStyle/>
          <a:p>
            <a:pPr algn="just">
              <a:lnSpc>
                <a:spcPct val="150000"/>
              </a:lnSpc>
              <a:spcAft>
                <a:spcPts val="1000"/>
              </a:spcAft>
              <a:defRPr/>
            </a:pPr>
            <a:r>
              <a:rPr lang="fr-FR" sz="2000" b="1" dirty="0">
                <a:solidFill>
                  <a:prstClr val="black"/>
                </a:solidFill>
                <a:latin typeface="Times New Roman" panose="02020603050405020304" pitchFamily="18" charset="0"/>
                <a:ea typeface="Times New Roman"/>
                <a:cs typeface="Times New Roman" panose="02020603050405020304" pitchFamily="18" charset="0"/>
              </a:rPr>
              <a:t> </a:t>
            </a:r>
            <a:r>
              <a:rPr lang="fr-FR" sz="2000" b="1" dirty="0">
                <a:solidFill>
                  <a:srgbClr val="00B050"/>
                </a:solidFill>
                <a:latin typeface="Times New Roman" panose="02020603050405020304" pitchFamily="18" charset="0"/>
                <a:ea typeface="Times New Roman"/>
                <a:cs typeface="Times New Roman" panose="02020603050405020304" pitchFamily="18" charset="0"/>
              </a:rPr>
              <a:t>Le centre d’éthique travaille à l’aide des principes qui servent de boîte à outil pour formuler les questions</a:t>
            </a:r>
          </a:p>
        </p:txBody>
      </p:sp>
      <p:sp>
        <p:nvSpPr>
          <p:cNvPr id="11" name="ZoneTexte 10">
            <a:extLst>
              <a:ext uri="{FF2B5EF4-FFF2-40B4-BE49-F238E27FC236}">
                <a16:creationId xmlns:a16="http://schemas.microsoft.com/office/drawing/2014/main" id="{BF74C65D-44FB-781E-BE77-5C98D190D4C0}"/>
              </a:ext>
            </a:extLst>
          </p:cNvPr>
          <p:cNvSpPr txBox="1"/>
          <p:nvPr/>
        </p:nvSpPr>
        <p:spPr>
          <a:xfrm>
            <a:off x="1515066" y="3698699"/>
            <a:ext cx="4826576" cy="400110"/>
          </a:xfrm>
          <a:prstGeom prst="rect">
            <a:avLst/>
          </a:prstGeom>
          <a:noFill/>
        </p:spPr>
        <p:txBody>
          <a:bodyPr wrap="square">
            <a:spAutoFit/>
          </a:bodyPr>
          <a:lstStyle/>
          <a:p>
            <a:r>
              <a:rPr lang="fr-FR" sz="2000" b="1" dirty="0">
                <a:solidFill>
                  <a:srgbClr val="FF0000"/>
                </a:solidFill>
                <a:latin typeface="Times New Roman" panose="02020603050405020304" pitchFamily="18" charset="0"/>
                <a:cs typeface="Times New Roman" panose="02020603050405020304" pitchFamily="18" charset="0"/>
              </a:rPr>
              <a:t>Le staff d’éthique clinique répond :</a:t>
            </a:r>
            <a:endParaRPr lang="fr-DZ" sz="2000" b="1" dirty="0">
              <a:solidFill>
                <a:srgbClr val="FF0000"/>
              </a:solidFill>
              <a:latin typeface="Times New Roman" panose="02020603050405020304" pitchFamily="18" charset="0"/>
              <a:cs typeface="Times New Roman" panose="02020603050405020304" pitchFamily="18" charset="0"/>
            </a:endParaRPr>
          </a:p>
        </p:txBody>
      </p:sp>
      <p:sp>
        <p:nvSpPr>
          <p:cNvPr id="13" name="ZoneTexte 12">
            <a:extLst>
              <a:ext uri="{FF2B5EF4-FFF2-40B4-BE49-F238E27FC236}">
                <a16:creationId xmlns:a16="http://schemas.microsoft.com/office/drawing/2014/main" id="{0626CE30-63F6-BCD4-CD09-ADF064C74D72}"/>
              </a:ext>
            </a:extLst>
          </p:cNvPr>
          <p:cNvSpPr txBox="1"/>
          <p:nvPr/>
        </p:nvSpPr>
        <p:spPr>
          <a:xfrm>
            <a:off x="1524000" y="4180556"/>
            <a:ext cx="3275856" cy="461665"/>
          </a:xfrm>
          <a:prstGeom prst="rect">
            <a:avLst/>
          </a:prstGeom>
          <a:noFill/>
        </p:spPr>
        <p:txBody>
          <a:bodyPr wrap="square">
            <a:spAutoFit/>
          </a:bodyPr>
          <a:lstStyle/>
          <a:p>
            <a:r>
              <a:rPr lang="fr-FR" sz="2400" b="1" dirty="0">
                <a:solidFill>
                  <a:schemeClr val="accent1">
                    <a:lumMod val="75000"/>
                  </a:schemeClr>
                </a:solidFill>
                <a:latin typeface="Arial Black" panose="020B0A04020102020204" pitchFamily="34" charset="0"/>
              </a:rPr>
              <a:t>1.Autonomie :</a:t>
            </a:r>
            <a:endParaRPr lang="fr-DZ" sz="2400" b="1" dirty="0">
              <a:solidFill>
                <a:schemeClr val="accent1">
                  <a:lumMod val="75000"/>
                </a:schemeClr>
              </a:solidFill>
              <a:latin typeface="Arial Black" panose="020B0A04020102020204" pitchFamily="34" charset="0"/>
            </a:endParaRPr>
          </a:p>
        </p:txBody>
      </p:sp>
      <p:sp>
        <p:nvSpPr>
          <p:cNvPr id="15" name="ZoneTexte 14">
            <a:extLst>
              <a:ext uri="{FF2B5EF4-FFF2-40B4-BE49-F238E27FC236}">
                <a16:creationId xmlns:a16="http://schemas.microsoft.com/office/drawing/2014/main" id="{63EC18EB-C73D-11D2-B03C-0814C1FF5856}"/>
              </a:ext>
            </a:extLst>
          </p:cNvPr>
          <p:cNvSpPr txBox="1"/>
          <p:nvPr/>
        </p:nvSpPr>
        <p:spPr>
          <a:xfrm>
            <a:off x="1504722" y="4589916"/>
            <a:ext cx="9206680" cy="2246769"/>
          </a:xfrm>
          <a:prstGeom prst="rect">
            <a:avLst/>
          </a:prstGeom>
          <a:noFill/>
        </p:spPr>
        <p:txBody>
          <a:bodyPr wrap="square">
            <a:spAutoFit/>
          </a:bodyPr>
          <a:lstStyle/>
          <a:p>
            <a:r>
              <a:rPr lang="fr-FR" sz="2000" dirty="0">
                <a:latin typeface="Times New Roman" panose="02020603050405020304" pitchFamily="18" charset="0"/>
                <a:cs typeface="Times New Roman" panose="02020603050405020304" pitchFamily="18" charset="0"/>
              </a:rPr>
              <a:t>Ici, on se demande si Meriem est compétente pour décider (est-elle majeure ? si elle est  mineure, cela change-t-il la question ?) Meriem n’exprime rien ou presque, elle parle  très peu anglais, elle est préoccupée par son mariage, invite les membres de l’équipe, souhaite que tout ceci se termine au plus vite etc. Il semble difficile de dire qu’elle est autonome car on ne sait pas trop ce qu’elle a compris, mais tout aussi difficile de dire qu’elle ne l’est pas : elle l’est au moins assez pour se marier ! Les parents sont-ils autonomes ? Oui. Compétents ? Oui, sans doute. Mais est-ce à eux de décider </a:t>
            </a:r>
            <a:endParaRPr lang="fr-D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39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80">
                                          <p:stCondLst>
                                            <p:cond delay="0"/>
                                          </p:stCondLst>
                                        </p:cTn>
                                        <p:tgtEl>
                                          <p:spTgt spid="11"/>
                                        </p:tgtEl>
                                      </p:cBhvr>
                                    </p:animEffect>
                                    <p:anim calcmode="lin" valueType="num">
                                      <p:cBhvr>
                                        <p:cTn id="3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5" dur="26">
                                          <p:stCondLst>
                                            <p:cond delay="650"/>
                                          </p:stCondLst>
                                        </p:cTn>
                                        <p:tgtEl>
                                          <p:spTgt spid="11"/>
                                        </p:tgtEl>
                                      </p:cBhvr>
                                      <p:to x="100000" y="60000"/>
                                    </p:animScale>
                                    <p:animScale>
                                      <p:cBhvr>
                                        <p:cTn id="36" dur="166" decel="50000">
                                          <p:stCondLst>
                                            <p:cond delay="676"/>
                                          </p:stCondLst>
                                        </p:cTn>
                                        <p:tgtEl>
                                          <p:spTgt spid="11"/>
                                        </p:tgtEl>
                                      </p:cBhvr>
                                      <p:to x="100000" y="100000"/>
                                    </p:animScale>
                                    <p:animScale>
                                      <p:cBhvr>
                                        <p:cTn id="37" dur="26">
                                          <p:stCondLst>
                                            <p:cond delay="1312"/>
                                          </p:stCondLst>
                                        </p:cTn>
                                        <p:tgtEl>
                                          <p:spTgt spid="11"/>
                                        </p:tgtEl>
                                      </p:cBhvr>
                                      <p:to x="100000" y="80000"/>
                                    </p:animScale>
                                    <p:animScale>
                                      <p:cBhvr>
                                        <p:cTn id="38" dur="166" decel="50000">
                                          <p:stCondLst>
                                            <p:cond delay="1338"/>
                                          </p:stCondLst>
                                        </p:cTn>
                                        <p:tgtEl>
                                          <p:spTgt spid="11"/>
                                        </p:tgtEl>
                                      </p:cBhvr>
                                      <p:to x="100000" y="100000"/>
                                    </p:animScale>
                                    <p:animScale>
                                      <p:cBhvr>
                                        <p:cTn id="39" dur="26">
                                          <p:stCondLst>
                                            <p:cond delay="1642"/>
                                          </p:stCondLst>
                                        </p:cTn>
                                        <p:tgtEl>
                                          <p:spTgt spid="11"/>
                                        </p:tgtEl>
                                      </p:cBhvr>
                                      <p:to x="100000" y="90000"/>
                                    </p:animScale>
                                    <p:animScale>
                                      <p:cBhvr>
                                        <p:cTn id="40" dur="166" decel="50000">
                                          <p:stCondLst>
                                            <p:cond delay="1668"/>
                                          </p:stCondLst>
                                        </p:cTn>
                                        <p:tgtEl>
                                          <p:spTgt spid="11"/>
                                        </p:tgtEl>
                                      </p:cBhvr>
                                      <p:to x="100000" y="100000"/>
                                    </p:animScale>
                                    <p:animScale>
                                      <p:cBhvr>
                                        <p:cTn id="41" dur="26">
                                          <p:stCondLst>
                                            <p:cond delay="1808"/>
                                          </p:stCondLst>
                                        </p:cTn>
                                        <p:tgtEl>
                                          <p:spTgt spid="11"/>
                                        </p:tgtEl>
                                      </p:cBhvr>
                                      <p:to x="100000" y="95000"/>
                                    </p:animScale>
                                    <p:animScale>
                                      <p:cBhvr>
                                        <p:cTn id="42" dur="166" decel="50000">
                                          <p:stCondLst>
                                            <p:cond delay="1834"/>
                                          </p:stCondLst>
                                        </p:cTn>
                                        <p:tgtEl>
                                          <p:spTgt spid="11"/>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fltVal val="0"/>
                                          </p:val>
                                        </p:tav>
                                        <p:tav tm="100000">
                                          <p:val>
                                            <p:strVal val="#ppt_w"/>
                                          </p:val>
                                        </p:tav>
                                      </p:tavLst>
                                    </p:anim>
                                    <p:anim calcmode="lin" valueType="num">
                                      <p:cBhvr>
                                        <p:cTn id="48" dur="1000" fill="hold"/>
                                        <p:tgtEl>
                                          <p:spTgt spid="13"/>
                                        </p:tgtEl>
                                        <p:attrNameLst>
                                          <p:attrName>ppt_h</p:attrName>
                                        </p:attrNameLst>
                                      </p:cBhvr>
                                      <p:tavLst>
                                        <p:tav tm="0">
                                          <p:val>
                                            <p:fltVal val="0"/>
                                          </p:val>
                                        </p:tav>
                                        <p:tav tm="100000">
                                          <p:val>
                                            <p:strVal val="#ppt_h"/>
                                          </p:val>
                                        </p:tav>
                                      </p:tavLst>
                                    </p:anim>
                                    <p:anim calcmode="lin" valueType="num">
                                      <p:cBhvr>
                                        <p:cTn id="49" dur="1000" fill="hold"/>
                                        <p:tgtEl>
                                          <p:spTgt spid="13"/>
                                        </p:tgtEl>
                                        <p:attrNameLst>
                                          <p:attrName>style.rotation</p:attrName>
                                        </p:attrNameLst>
                                      </p:cBhvr>
                                      <p:tavLst>
                                        <p:tav tm="0">
                                          <p:val>
                                            <p:fltVal val="90"/>
                                          </p:val>
                                        </p:tav>
                                        <p:tav tm="100000">
                                          <p:val>
                                            <p:fltVal val="0"/>
                                          </p:val>
                                        </p:tav>
                                      </p:tavLst>
                                    </p:anim>
                                    <p:animEffect transition="in" filter="fade">
                                      <p:cBhvr>
                                        <p:cTn id="50" dur="1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9" grpId="0"/>
      <p:bldP spid="11" grpId="0"/>
      <p:bldP spid="1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5560" y="332656"/>
            <a:ext cx="7920880" cy="400110"/>
          </a:xfrm>
          <a:prstGeom prst="rect">
            <a:avLst/>
          </a:prstGeom>
        </p:spPr>
        <p:txBody>
          <a:bodyPr wrap="square">
            <a:spAutoFit/>
          </a:bodyPr>
          <a:lstStyle/>
          <a:p>
            <a:pPr algn="just"/>
            <a:r>
              <a:rPr lang="fr-FR" sz="2000" dirty="0">
                <a:latin typeface="Times New Roman"/>
                <a:ea typeface="Times New Roman"/>
              </a:rPr>
              <a:t> </a:t>
            </a:r>
            <a:endParaRPr lang="fr-FR" sz="2000" dirty="0"/>
          </a:p>
        </p:txBody>
      </p:sp>
      <p:sp>
        <p:nvSpPr>
          <p:cNvPr id="7" name="Rectangle 6"/>
          <p:cNvSpPr/>
          <p:nvPr/>
        </p:nvSpPr>
        <p:spPr>
          <a:xfrm>
            <a:off x="1369235" y="-17624"/>
            <a:ext cx="7947521" cy="461665"/>
          </a:xfrm>
          <a:prstGeom prst="rect">
            <a:avLst/>
          </a:prstGeom>
        </p:spPr>
        <p:txBody>
          <a:bodyPr wrap="square">
            <a:spAutoFit/>
          </a:bodyPr>
          <a:lstStyle/>
          <a:p>
            <a:pPr algn="just"/>
            <a:r>
              <a:rPr lang="fr-FR" sz="2400" dirty="0">
                <a:latin typeface="Times New Roman"/>
                <a:ea typeface="Times New Roman"/>
              </a:rPr>
              <a:t>  </a:t>
            </a:r>
            <a:r>
              <a:rPr lang="fr-FR" sz="2400" b="1" dirty="0">
                <a:solidFill>
                  <a:srgbClr val="FF0000"/>
                </a:solidFill>
                <a:latin typeface="Times New Roman"/>
                <a:ea typeface="Times New Roman"/>
              </a:rPr>
              <a:t>4.2. Exemple de cas en éthique clinique</a:t>
            </a:r>
            <a:endParaRPr lang="fr-FR" sz="2400" b="1" dirty="0">
              <a:solidFill>
                <a:srgbClr val="FF0000"/>
              </a:solidFill>
            </a:endParaRPr>
          </a:p>
        </p:txBody>
      </p:sp>
      <p:sp>
        <p:nvSpPr>
          <p:cNvPr id="2" name="Rectangle 1">
            <a:extLst>
              <a:ext uri="{FF2B5EF4-FFF2-40B4-BE49-F238E27FC236}">
                <a16:creationId xmlns:a16="http://schemas.microsoft.com/office/drawing/2014/main" id="{010A5841-2285-44FD-5E89-13AF0193C600}"/>
              </a:ext>
            </a:extLst>
          </p:cNvPr>
          <p:cNvSpPr/>
          <p:nvPr/>
        </p:nvSpPr>
        <p:spPr>
          <a:xfrm>
            <a:off x="1387638" y="378823"/>
            <a:ext cx="7947521" cy="830997"/>
          </a:xfrm>
          <a:prstGeom prst="rect">
            <a:avLst/>
          </a:prstGeom>
        </p:spPr>
        <p:txBody>
          <a:bodyPr wrap="square">
            <a:spAutoFit/>
          </a:bodyPr>
          <a:lstStyle/>
          <a:p>
            <a:pPr algn="just"/>
            <a:r>
              <a:rPr lang="fr-FR" sz="2400" dirty="0">
                <a:latin typeface="Times New Roman"/>
                <a:ea typeface="Times New Roman"/>
              </a:rPr>
              <a:t>  </a:t>
            </a:r>
            <a:r>
              <a:rPr lang="fr-FR" sz="2400" b="1" dirty="0">
                <a:solidFill>
                  <a:srgbClr val="FF0000"/>
                </a:solidFill>
                <a:latin typeface="Times New Roman"/>
                <a:ea typeface="Times New Roman"/>
              </a:rPr>
              <a:t>4.2. A. Étude de cas de Meriem</a:t>
            </a:r>
          </a:p>
          <a:p>
            <a:pPr algn="just"/>
            <a:endParaRPr lang="fr-FR" sz="2400" b="1" dirty="0">
              <a:solidFill>
                <a:srgbClr val="FF0000"/>
              </a:solidFill>
            </a:endParaRPr>
          </a:p>
        </p:txBody>
      </p:sp>
      <p:sp>
        <p:nvSpPr>
          <p:cNvPr id="13" name="ZoneTexte 12">
            <a:extLst>
              <a:ext uri="{FF2B5EF4-FFF2-40B4-BE49-F238E27FC236}">
                <a16:creationId xmlns:a16="http://schemas.microsoft.com/office/drawing/2014/main" id="{0626CE30-63F6-BCD4-CD09-ADF064C74D72}"/>
              </a:ext>
            </a:extLst>
          </p:cNvPr>
          <p:cNvSpPr txBox="1"/>
          <p:nvPr/>
        </p:nvSpPr>
        <p:spPr>
          <a:xfrm>
            <a:off x="1540412" y="794321"/>
            <a:ext cx="6444208" cy="461665"/>
          </a:xfrm>
          <a:prstGeom prst="rect">
            <a:avLst/>
          </a:prstGeom>
          <a:noFill/>
        </p:spPr>
        <p:txBody>
          <a:bodyPr wrap="square">
            <a:spAutoFit/>
          </a:bodyPr>
          <a:lstStyle/>
          <a:p>
            <a:r>
              <a:rPr lang="fr-FR" sz="2400" b="1" dirty="0">
                <a:solidFill>
                  <a:schemeClr val="accent1">
                    <a:lumMod val="75000"/>
                  </a:schemeClr>
                </a:solidFill>
                <a:latin typeface="Arial Black" panose="020B0A04020102020204" pitchFamily="34" charset="0"/>
              </a:rPr>
              <a:t>2. Bienfaisance/non malfaisance</a:t>
            </a:r>
            <a:endParaRPr lang="fr-DZ" sz="2400" b="1" dirty="0">
              <a:solidFill>
                <a:schemeClr val="accent1">
                  <a:lumMod val="75000"/>
                </a:schemeClr>
              </a:solidFill>
              <a:latin typeface="Arial Black" panose="020B0A04020102020204" pitchFamily="34" charset="0"/>
            </a:endParaRPr>
          </a:p>
        </p:txBody>
      </p:sp>
      <p:sp>
        <p:nvSpPr>
          <p:cNvPr id="15" name="ZoneTexte 14">
            <a:extLst>
              <a:ext uri="{FF2B5EF4-FFF2-40B4-BE49-F238E27FC236}">
                <a16:creationId xmlns:a16="http://schemas.microsoft.com/office/drawing/2014/main" id="{63EC18EB-C73D-11D2-B03C-0814C1FF5856}"/>
              </a:ext>
            </a:extLst>
          </p:cNvPr>
          <p:cNvSpPr txBox="1"/>
          <p:nvPr/>
        </p:nvSpPr>
        <p:spPr>
          <a:xfrm>
            <a:off x="1511036" y="1305885"/>
            <a:ext cx="9265484" cy="1446550"/>
          </a:xfrm>
          <a:prstGeom prst="rect">
            <a:avLst/>
          </a:prstGeom>
          <a:noFill/>
        </p:spPr>
        <p:txBody>
          <a:bodyPr wrap="square">
            <a:spAutoFit/>
          </a:bodyPr>
          <a:lstStyle/>
          <a:p>
            <a:r>
              <a:rPr lang="fr-FR" sz="2200" dirty="0">
                <a:latin typeface="Times New Roman" panose="02020603050405020304" pitchFamily="18" charset="0"/>
                <a:cs typeface="Times New Roman" panose="02020603050405020304" pitchFamily="18" charset="0"/>
              </a:rPr>
              <a:t>Ici il s’agit de questionner la balance des risques et des bénéfices : quelle sera la survie de Meriem avec la chirurgie ? Sans (décès à court ou moyen terme) ?</a:t>
            </a:r>
          </a:p>
          <a:p>
            <a:r>
              <a:rPr lang="fr-FR" sz="2200" dirty="0">
                <a:latin typeface="Times New Roman" panose="02020603050405020304" pitchFamily="18" charset="0"/>
                <a:cs typeface="Times New Roman" panose="02020603050405020304" pitchFamily="18" charset="0"/>
              </a:rPr>
              <a:t> Pour quelle qualité de vie (si elle doit renoncer à son mariage ; si elle n’y renonce pas mais renonce à la chirurgie) ?</a:t>
            </a:r>
          </a:p>
        </p:txBody>
      </p:sp>
      <p:sp>
        <p:nvSpPr>
          <p:cNvPr id="4" name="ZoneTexte 3">
            <a:extLst>
              <a:ext uri="{FF2B5EF4-FFF2-40B4-BE49-F238E27FC236}">
                <a16:creationId xmlns:a16="http://schemas.microsoft.com/office/drawing/2014/main" id="{A94D8E73-8D47-64EB-6F44-3914F9B90FC1}"/>
              </a:ext>
            </a:extLst>
          </p:cNvPr>
          <p:cNvSpPr txBox="1"/>
          <p:nvPr/>
        </p:nvSpPr>
        <p:spPr>
          <a:xfrm>
            <a:off x="1555561" y="2958178"/>
            <a:ext cx="6444208" cy="461665"/>
          </a:xfrm>
          <a:prstGeom prst="rect">
            <a:avLst/>
          </a:prstGeom>
          <a:noFill/>
        </p:spPr>
        <p:txBody>
          <a:bodyPr wrap="square">
            <a:spAutoFit/>
          </a:bodyPr>
          <a:lstStyle/>
          <a:p>
            <a:r>
              <a:rPr lang="fr-FR" sz="2400" b="1" dirty="0">
                <a:solidFill>
                  <a:schemeClr val="accent1">
                    <a:lumMod val="75000"/>
                  </a:schemeClr>
                </a:solidFill>
                <a:latin typeface="Arial Black" panose="020B0A04020102020204" pitchFamily="34" charset="0"/>
              </a:rPr>
              <a:t>3. Justice</a:t>
            </a:r>
            <a:endParaRPr lang="fr-DZ" sz="2400" b="1" dirty="0">
              <a:solidFill>
                <a:schemeClr val="accent1">
                  <a:lumMod val="75000"/>
                </a:schemeClr>
              </a:solidFill>
              <a:latin typeface="Arial Black" panose="020B0A04020102020204" pitchFamily="34" charset="0"/>
            </a:endParaRPr>
          </a:p>
        </p:txBody>
      </p:sp>
      <p:sp>
        <p:nvSpPr>
          <p:cNvPr id="8" name="ZoneTexte 7">
            <a:extLst>
              <a:ext uri="{FF2B5EF4-FFF2-40B4-BE49-F238E27FC236}">
                <a16:creationId xmlns:a16="http://schemas.microsoft.com/office/drawing/2014/main" id="{55BF03B2-AF63-2C90-9783-29A3B53568F2}"/>
              </a:ext>
            </a:extLst>
          </p:cNvPr>
          <p:cNvSpPr txBox="1"/>
          <p:nvPr/>
        </p:nvSpPr>
        <p:spPr>
          <a:xfrm>
            <a:off x="1524000" y="3501008"/>
            <a:ext cx="9036496" cy="1631216"/>
          </a:xfrm>
          <a:prstGeom prst="rect">
            <a:avLst/>
          </a:prstGeom>
          <a:noFill/>
        </p:spPr>
        <p:txBody>
          <a:bodyPr wrap="square">
            <a:spAutoFit/>
          </a:bodyPr>
          <a:lstStyle/>
          <a:p>
            <a:r>
              <a:rPr lang="fr-FR" sz="2000" dirty="0">
                <a:latin typeface="Times New Roman" panose="02020603050405020304" pitchFamily="18" charset="0"/>
                <a:cs typeface="Times New Roman" panose="02020603050405020304" pitchFamily="18" charset="0"/>
              </a:rPr>
              <a:t>Ici, la question est par exemple celle des conséquences probables du choix : si l’équipe informe la jeune femme (mineure) contre l’avis de ses parents et qu’elle décède, </a:t>
            </a:r>
            <a:r>
              <a:rPr lang="fr-FR" sz="2000" dirty="0" err="1">
                <a:latin typeface="Times New Roman" panose="02020603050405020304" pitchFamily="18" charset="0"/>
                <a:cs typeface="Times New Roman" panose="02020603050405020304" pitchFamily="18" charset="0"/>
              </a:rPr>
              <a:t>pourrat</a:t>
            </a:r>
            <a:r>
              <a:rPr lang="fr-FR" sz="2000" dirty="0">
                <a:latin typeface="Times New Roman" panose="02020603050405020304" pitchFamily="18" charset="0"/>
                <a:cs typeface="Times New Roman" panose="02020603050405020304" pitchFamily="18" charset="0"/>
              </a:rPr>
              <a:t>-on le leur reprocher ? Qu’en est-il du cas où la jeune femme est opérée et qu’elle découvre ensuite la nature de la chirurgie ? Pourrait-elle se retourner contre l’hôpital ?</a:t>
            </a:r>
          </a:p>
        </p:txBody>
      </p:sp>
      <p:sp>
        <p:nvSpPr>
          <p:cNvPr id="12" name="ZoneTexte 11">
            <a:extLst>
              <a:ext uri="{FF2B5EF4-FFF2-40B4-BE49-F238E27FC236}">
                <a16:creationId xmlns:a16="http://schemas.microsoft.com/office/drawing/2014/main" id="{90B590BF-51C2-FD1E-60C6-4641619E6CFB}"/>
              </a:ext>
            </a:extLst>
          </p:cNvPr>
          <p:cNvSpPr txBox="1"/>
          <p:nvPr/>
        </p:nvSpPr>
        <p:spPr>
          <a:xfrm>
            <a:off x="1557212" y="5182783"/>
            <a:ext cx="4894118" cy="369332"/>
          </a:xfrm>
          <a:prstGeom prst="rect">
            <a:avLst/>
          </a:prstGeom>
          <a:noFill/>
        </p:spPr>
        <p:txBody>
          <a:bodyPr wrap="square">
            <a:spAutoFit/>
          </a:bodyPr>
          <a:lstStyle/>
          <a:p>
            <a:r>
              <a:rPr lang="fr-FR" b="1" dirty="0">
                <a:solidFill>
                  <a:srgbClr val="00B050"/>
                </a:solidFill>
                <a:latin typeface="Times New Roman" panose="02020603050405020304" pitchFamily="18" charset="0"/>
                <a:cs typeface="Times New Roman" panose="02020603050405020304" pitchFamily="18" charset="0"/>
              </a:rPr>
              <a:t>La fin de l’histoire :</a:t>
            </a:r>
          </a:p>
        </p:txBody>
      </p:sp>
      <p:sp>
        <p:nvSpPr>
          <p:cNvPr id="16" name="ZoneTexte 15">
            <a:extLst>
              <a:ext uri="{FF2B5EF4-FFF2-40B4-BE49-F238E27FC236}">
                <a16:creationId xmlns:a16="http://schemas.microsoft.com/office/drawing/2014/main" id="{BD7D4EC3-D001-C411-1336-DFBE8A77939E}"/>
              </a:ext>
            </a:extLst>
          </p:cNvPr>
          <p:cNvSpPr txBox="1"/>
          <p:nvPr/>
        </p:nvSpPr>
        <p:spPr>
          <a:xfrm>
            <a:off x="1631504" y="5651397"/>
            <a:ext cx="9145016" cy="646331"/>
          </a:xfrm>
          <a:prstGeom prst="rect">
            <a:avLst/>
          </a:prstGeom>
          <a:noFill/>
        </p:spPr>
        <p:txBody>
          <a:bodyPr wrap="square">
            <a:spAutoFit/>
          </a:bodyPr>
          <a:lstStyle/>
          <a:p>
            <a:r>
              <a:rPr lang="fr-FR" b="1" dirty="0">
                <a:solidFill>
                  <a:srgbClr val="00B0F0"/>
                </a:solidFill>
                <a:latin typeface="Times New Roman" panose="02020603050405020304" pitchFamily="18" charset="0"/>
                <a:cs typeface="Times New Roman" panose="02020603050405020304" pitchFamily="18" charset="0"/>
              </a:rPr>
              <a:t>L’équipe est arrivée à la conclusion qu’il fallait dire à Meriem en quoi consistait l’intervention. </a:t>
            </a:r>
            <a:endParaRPr lang="fr-DZ" b="1" dirty="0">
              <a:solidFill>
                <a:srgbClr val="00B0F0"/>
              </a:solidFill>
              <a:latin typeface="Times New Roman" panose="02020603050405020304" pitchFamily="18" charset="0"/>
              <a:cs typeface="Times New Roman" panose="02020603050405020304" pitchFamily="18" charset="0"/>
            </a:endParaRPr>
          </a:p>
        </p:txBody>
      </p:sp>
      <p:sp>
        <p:nvSpPr>
          <p:cNvPr id="18" name="ZoneTexte 17">
            <a:extLst>
              <a:ext uri="{FF2B5EF4-FFF2-40B4-BE49-F238E27FC236}">
                <a16:creationId xmlns:a16="http://schemas.microsoft.com/office/drawing/2014/main" id="{C3EDB053-8433-584A-93AD-C36D2FAEB2BC}"/>
              </a:ext>
            </a:extLst>
          </p:cNvPr>
          <p:cNvSpPr txBox="1"/>
          <p:nvPr/>
        </p:nvSpPr>
        <p:spPr>
          <a:xfrm>
            <a:off x="1511036" y="2671443"/>
            <a:ext cx="8980028" cy="1200329"/>
          </a:xfrm>
          <a:prstGeom prst="rect">
            <a:avLst/>
          </a:prstGeom>
          <a:solidFill>
            <a:schemeClr val="accent3">
              <a:lumMod val="60000"/>
              <a:lumOff val="40000"/>
            </a:schemeClr>
          </a:solidFill>
        </p:spPr>
        <p:txBody>
          <a:bodyPr wrap="square">
            <a:spAutoFit/>
          </a:bodyPr>
          <a:lstStyle/>
          <a:p>
            <a:r>
              <a:rPr lang="fr-FR" sz="2400" dirty="0">
                <a:solidFill>
                  <a:srgbClr val="FF0000"/>
                </a:solidFill>
                <a:latin typeface="Times New Roman" panose="02020603050405020304" pitchFamily="18" charset="0"/>
                <a:cs typeface="Times New Roman" panose="02020603050405020304" pitchFamily="18" charset="0"/>
              </a:rPr>
              <a:t>Une fois informée, Meriem n’a pas souhaité se faire opérer. </a:t>
            </a:r>
          </a:p>
          <a:p>
            <a:r>
              <a:rPr lang="fr-FR" sz="2400" dirty="0">
                <a:solidFill>
                  <a:srgbClr val="FF0000"/>
                </a:solidFill>
                <a:latin typeface="Times New Roman" panose="02020603050405020304" pitchFamily="18" charset="0"/>
                <a:cs typeface="Times New Roman" panose="02020603050405020304" pitchFamily="18" charset="0"/>
              </a:rPr>
              <a:t>Toute une négociation s’est mise en place pour convaincre la jeune fille de subir l’opération.</a:t>
            </a:r>
            <a:endParaRPr lang="fr-DZ" sz="2400" dirty="0">
              <a:solidFill>
                <a:srgbClr val="FF0000"/>
              </a:solidFill>
              <a:latin typeface="Times New Roman" panose="02020603050405020304" pitchFamily="18" charset="0"/>
              <a:cs typeface="Times New Roman" panose="02020603050405020304" pitchFamily="18" charset="0"/>
            </a:endParaRPr>
          </a:p>
        </p:txBody>
      </p:sp>
      <p:sp>
        <p:nvSpPr>
          <p:cNvPr id="19" name="ZoneTexte 18">
            <a:extLst>
              <a:ext uri="{FF2B5EF4-FFF2-40B4-BE49-F238E27FC236}">
                <a16:creationId xmlns:a16="http://schemas.microsoft.com/office/drawing/2014/main" id="{54094F10-6C52-1A3D-F60A-F6D632BEA86E}"/>
              </a:ext>
            </a:extLst>
          </p:cNvPr>
          <p:cNvSpPr txBox="1"/>
          <p:nvPr/>
        </p:nvSpPr>
        <p:spPr>
          <a:xfrm>
            <a:off x="1511036" y="4013062"/>
            <a:ext cx="8980028" cy="1200329"/>
          </a:xfrm>
          <a:prstGeom prst="rect">
            <a:avLst/>
          </a:prstGeom>
          <a:solidFill>
            <a:schemeClr val="accent3">
              <a:lumMod val="60000"/>
              <a:lumOff val="40000"/>
            </a:schemeClr>
          </a:solidFill>
        </p:spPr>
        <p:txBody>
          <a:bodyPr wrap="square">
            <a:spAutoFit/>
          </a:bodyPr>
          <a:lstStyle/>
          <a:p>
            <a:r>
              <a:rPr lang="fr-FR" sz="2400" dirty="0">
                <a:solidFill>
                  <a:srgbClr val="FF0000"/>
                </a:solidFill>
                <a:latin typeface="Times New Roman" panose="02020603050405020304" pitchFamily="18" charset="0"/>
                <a:cs typeface="Times New Roman" panose="02020603050405020304" pitchFamily="18" charset="0"/>
              </a:rPr>
              <a:t>Elle est revenue 5 jours plus tard en acceptant de se faire opérer suite à une entrevue avec un rabbin qui lui a dit que si « Dieu » voulait qu’elle ait des enfants, elle en aurait.</a:t>
            </a:r>
            <a:endParaRPr lang="fr-DZ"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77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anim calcmode="lin" valueType="num">
                                      <p:cBhvr>
                                        <p:cTn id="19" dur="1000" fill="hold"/>
                                        <p:tgtEl>
                                          <p:spTgt spid="13"/>
                                        </p:tgtEl>
                                        <p:attrNameLst>
                                          <p:attrName>style.rotation</p:attrName>
                                        </p:attrNameLst>
                                      </p:cBhvr>
                                      <p:tavLst>
                                        <p:tav tm="0">
                                          <p:val>
                                            <p:fltVal val="90"/>
                                          </p:val>
                                        </p:tav>
                                        <p:tav tm="100000">
                                          <p:val>
                                            <p:fltVal val="0"/>
                                          </p:val>
                                        </p:tav>
                                      </p:tavLst>
                                    </p:anim>
                                    <p:animEffect transition="in" filter="fade">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down)">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2000"/>
                                        <p:tgtEl>
                                          <p:spTgt spid="16"/>
                                        </p:tgtEl>
                                      </p:cBhvr>
                                    </p:animEffect>
                                    <p:anim calcmode="lin" valueType="num">
                                      <p:cBhvr>
                                        <p:cTn id="51" dur="2000" fill="hold"/>
                                        <p:tgtEl>
                                          <p:spTgt spid="16"/>
                                        </p:tgtEl>
                                        <p:attrNameLst>
                                          <p:attrName>ppt_w</p:attrName>
                                        </p:attrNameLst>
                                      </p:cBhvr>
                                      <p:tavLst>
                                        <p:tav tm="0" fmla="#ppt_w*sin(2.5*pi*$)">
                                          <p:val>
                                            <p:fltVal val="0"/>
                                          </p:val>
                                        </p:tav>
                                        <p:tav tm="100000">
                                          <p:val>
                                            <p:fltVal val="1"/>
                                          </p:val>
                                        </p:tav>
                                      </p:tavLst>
                                    </p:anim>
                                    <p:anim calcmode="lin" valueType="num">
                                      <p:cBhvr>
                                        <p:cTn id="52"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13" grpId="0"/>
      <p:bldP spid="15" grpId="0"/>
      <p:bldP spid="4" grpId="0"/>
      <p:bldP spid="8" grpId="0"/>
      <p:bldP spid="12" grpId="0"/>
      <p:bldP spid="16" grpId="0"/>
      <p:bldP spid="18" grpId="0" animBg="1"/>
      <p:bldP spid="19"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459</Words>
  <Application>Microsoft Office PowerPoint</Application>
  <PresentationFormat>Grand écran</PresentationFormat>
  <Paragraphs>23</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Calibri</vt:lpstr>
      <vt:lpstr>Calibri Light</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IMAD Mennai</dc:creator>
  <cp:lastModifiedBy>IMAD Mennai</cp:lastModifiedBy>
  <cp:revision>1</cp:revision>
  <dcterms:created xsi:type="dcterms:W3CDTF">2023-12-09T08:46:05Z</dcterms:created>
  <dcterms:modified xsi:type="dcterms:W3CDTF">2023-12-09T08:51:46Z</dcterms:modified>
</cp:coreProperties>
</file>