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02" r:id="rId3"/>
    <p:sldId id="303" r:id="rId4"/>
    <p:sldId id="304" r:id="rId5"/>
    <p:sldId id="276" r:id="rId6"/>
    <p:sldId id="277" r:id="rId7"/>
    <p:sldId id="30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9773013-525A-4ACC-AF52-AD249B5820E8}" type="datetimeFigureOut">
              <a:rPr lang="fr-FR" smtClean="0"/>
              <a:t>21/01/2024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131587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773013-525A-4ACC-AF52-AD249B5820E8}" type="datetimeFigureOut">
              <a:rPr lang="fr-FR" smtClean="0"/>
              <a:t>21/01/2024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357397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773013-525A-4ACC-AF52-AD249B5820E8}" type="datetimeFigureOut">
              <a:rPr lang="fr-FR" smtClean="0"/>
              <a:t>21/01/2024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90F620-830D-45A4-90F3-9ABE25368FF5}"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488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89773013-525A-4ACC-AF52-AD249B5820E8}" type="datetimeFigureOut">
              <a:rPr lang="fr-FR" smtClean="0"/>
              <a:t>21/01/2024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48196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89773013-525A-4ACC-AF52-AD249B5820E8}" type="datetimeFigureOut">
              <a:rPr lang="fr-FR" smtClean="0"/>
              <a:t>21/01/2024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90F620-830D-45A4-90F3-9ABE25368FF5}"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4234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89773013-525A-4ACC-AF52-AD249B5820E8}" type="datetimeFigureOut">
              <a:rPr lang="fr-FR" smtClean="0"/>
              <a:t>21/01/2024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119131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773013-525A-4ACC-AF52-AD249B5820E8}" type="datetimeFigureOut">
              <a:rPr lang="fr-FR" smtClean="0"/>
              <a:t>21/01/2024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219899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773013-525A-4ACC-AF52-AD249B5820E8}" type="datetimeFigureOut">
              <a:rPr lang="fr-FR" smtClean="0"/>
              <a:t>21/01/2024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116154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773013-525A-4ACC-AF52-AD249B5820E8}" type="datetimeFigureOut">
              <a:rPr lang="fr-FR" smtClean="0"/>
              <a:t>21/01/2024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228607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773013-525A-4ACC-AF52-AD249B5820E8}" type="datetimeFigureOut">
              <a:rPr lang="fr-FR" smtClean="0"/>
              <a:t>21/01/2024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51297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9773013-525A-4ACC-AF52-AD249B5820E8}" type="datetimeFigureOut">
              <a:rPr lang="fr-FR" smtClean="0"/>
              <a:t>21/01/2024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105496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9773013-525A-4ACC-AF52-AD249B5820E8}" type="datetimeFigureOut">
              <a:rPr lang="fr-FR" smtClean="0"/>
              <a:t>21/01/2024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8746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9773013-525A-4ACC-AF52-AD249B5820E8}" type="datetimeFigureOut">
              <a:rPr lang="fr-FR" smtClean="0"/>
              <a:t>21/01/2024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350914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73013-525A-4ACC-AF52-AD249B5820E8}" type="datetimeFigureOut">
              <a:rPr lang="fr-FR" smtClean="0"/>
              <a:t>21/01/2024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219896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9773013-525A-4ACC-AF52-AD249B5820E8}" type="datetimeFigureOut">
              <a:rPr lang="fr-FR" smtClean="0"/>
              <a:t>21/01/2024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226880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9773013-525A-4ACC-AF52-AD249B5820E8}" type="datetimeFigureOut">
              <a:rPr lang="fr-FR" smtClean="0"/>
              <a:t>21/01/2024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90F620-830D-45A4-90F3-9ABE25368FF5}" type="slidenum">
              <a:rPr lang="fr-FR" smtClean="0"/>
              <a:t>‹N°›</a:t>
            </a:fld>
            <a:endParaRPr lang="fr-FR"/>
          </a:p>
        </p:txBody>
      </p:sp>
    </p:spTree>
    <p:extLst>
      <p:ext uri="{BB962C8B-B14F-4D97-AF65-F5344CB8AC3E}">
        <p14:creationId xmlns:p14="http://schemas.microsoft.com/office/powerpoint/2010/main" val="249637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9773013-525A-4ACC-AF52-AD249B5820E8}" type="datetimeFigureOut">
              <a:rPr lang="fr-FR" smtClean="0"/>
              <a:t>21/01/2024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90F620-830D-45A4-90F3-9ABE25368FF5}" type="slidenum">
              <a:rPr lang="fr-FR" smtClean="0"/>
              <a:t>‹N°›</a:t>
            </a:fld>
            <a:endParaRPr lang="fr-FR"/>
          </a:p>
        </p:txBody>
      </p:sp>
    </p:spTree>
    <p:extLst>
      <p:ext uri="{BB962C8B-B14F-4D97-AF65-F5344CB8AC3E}">
        <p14:creationId xmlns:p14="http://schemas.microsoft.com/office/powerpoint/2010/main" val="3056125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5720" y="-99392"/>
            <a:ext cx="4314002" cy="646331"/>
          </a:xfrm>
          <a:prstGeom prst="rect">
            <a:avLst/>
          </a:prstGeom>
        </p:spPr>
        <p:txBody>
          <a:bodyPr wrap="none">
            <a:spAutoFit/>
          </a:bodyPr>
          <a:lstStyle/>
          <a:p>
            <a:pPr algn="ctr">
              <a:spcAft>
                <a:spcPts val="1000"/>
              </a:spcAft>
            </a:pPr>
            <a:r>
              <a:rPr lang="fr-FR" sz="3600" b="1" i="1" dirty="0">
                <a:solidFill>
                  <a:srgbClr val="C00000"/>
                </a:solidFill>
                <a:latin typeface="Times New Roman"/>
                <a:ea typeface="Calibri"/>
                <a:cs typeface="Arial"/>
              </a:rPr>
              <a:t>Les comités d’éthique</a:t>
            </a:r>
            <a:endParaRPr lang="fr-FR" sz="3600" b="1" i="1" dirty="0">
              <a:solidFill>
                <a:srgbClr val="C00000"/>
              </a:solidFill>
              <a:ea typeface="Calibri"/>
              <a:cs typeface="Arial"/>
            </a:endParaRPr>
          </a:p>
        </p:txBody>
      </p:sp>
      <p:sp>
        <p:nvSpPr>
          <p:cNvPr id="3" name="Rectangle 2"/>
          <p:cNvSpPr/>
          <p:nvPr/>
        </p:nvSpPr>
        <p:spPr>
          <a:xfrm>
            <a:off x="1534244" y="836713"/>
            <a:ext cx="9217360" cy="1294393"/>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Le terme désigne diverses structures appelées à donner des avis dans le domaine de la bioéthique à différents niveaux : local, national et supranational. À quelque niveau qu’elles se situent, ces structures sont des lieux de discussion à caractère pluridisciplinaire et pluraliste. </a:t>
            </a:r>
          </a:p>
        </p:txBody>
      </p:sp>
      <p:sp>
        <p:nvSpPr>
          <p:cNvPr id="5" name="ZoneTexte 4">
            <a:extLst>
              <a:ext uri="{FF2B5EF4-FFF2-40B4-BE49-F238E27FC236}">
                <a16:creationId xmlns:a16="http://schemas.microsoft.com/office/drawing/2014/main" id="{5EB1CDDC-96A1-35D4-4DC0-02ACD9B8EA28}"/>
              </a:ext>
            </a:extLst>
          </p:cNvPr>
          <p:cNvSpPr txBox="1"/>
          <p:nvPr/>
        </p:nvSpPr>
        <p:spPr>
          <a:xfrm>
            <a:off x="1558474" y="2236213"/>
            <a:ext cx="4660322" cy="461665"/>
          </a:xfrm>
          <a:prstGeom prst="rect">
            <a:avLst/>
          </a:prstGeom>
          <a:noFill/>
        </p:spPr>
        <p:txBody>
          <a:bodyPr wrap="square">
            <a:spAutoFit/>
          </a:bodyPr>
          <a:lstStyle/>
          <a:p>
            <a:r>
              <a:rPr lang="fr-FR" sz="2400" b="1" dirty="0">
                <a:solidFill>
                  <a:srgbClr val="FF0000"/>
                </a:solidFill>
                <a:latin typeface="Times New Roman" panose="02020603050405020304" pitchFamily="18" charset="0"/>
                <a:cs typeface="Times New Roman" panose="02020603050405020304" pitchFamily="18" charset="0"/>
              </a:rPr>
              <a:t>1. Les comités d’éthique locaux</a:t>
            </a:r>
            <a:endParaRPr lang="fr-DZ" sz="2400" b="1" dirty="0">
              <a:solidFill>
                <a:srgbClr val="FF0000"/>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13760809-4D21-2E10-1809-A625D6CEAA08}"/>
              </a:ext>
            </a:extLst>
          </p:cNvPr>
          <p:cNvSpPr txBox="1"/>
          <p:nvPr/>
        </p:nvSpPr>
        <p:spPr>
          <a:xfrm>
            <a:off x="1558474" y="2662869"/>
            <a:ext cx="9134690" cy="2345322"/>
          </a:xfrm>
          <a:prstGeom prst="rect">
            <a:avLst/>
          </a:prstGeom>
          <a:noFill/>
        </p:spPr>
        <p:txBody>
          <a:bodyPr wrap="square">
            <a:spAutoFit/>
          </a:bodyPr>
          <a:lstStyle/>
          <a:p>
            <a:pPr>
              <a:lnSpc>
                <a:spcPct val="150000"/>
              </a:lnSpc>
            </a:pPr>
            <a:r>
              <a:rPr lang="fr-FR" sz="2000" dirty="0">
                <a:latin typeface="Times New Roman" panose="02020603050405020304" pitchFamily="18" charset="0"/>
                <a:cs typeface="Times New Roman" panose="02020603050405020304" pitchFamily="18" charset="0"/>
              </a:rPr>
              <a:t>Le rôle des comités d’éthique locaux est double : d’une part, ils sont un organe de réflexion qui a pour mission de définir la ligne éthique de la pratique d’une institution hospitalière et d’apporter une aide à la décision lorsqu’un médecin éprouve des difficultés d’ordre éthique dans une démarche diagnostique ou le traitement d’une maladie. </a:t>
            </a:r>
            <a:endParaRPr lang="fr-DZ" sz="2000" dirty="0">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78254BE8-A33F-7F5D-C853-FE4E75598B8E}"/>
              </a:ext>
            </a:extLst>
          </p:cNvPr>
          <p:cNvSpPr txBox="1"/>
          <p:nvPr/>
        </p:nvSpPr>
        <p:spPr>
          <a:xfrm>
            <a:off x="1562502" y="4941169"/>
            <a:ext cx="9105498" cy="1883657"/>
          </a:xfrm>
          <a:prstGeom prst="rect">
            <a:avLst/>
          </a:prstGeom>
          <a:noFill/>
        </p:spPr>
        <p:txBody>
          <a:bodyPr wrap="square">
            <a:spAutoFit/>
          </a:bodyPr>
          <a:lstStyle/>
          <a:p>
            <a:pPr>
              <a:lnSpc>
                <a:spcPct val="150000"/>
              </a:lnSpc>
            </a:pPr>
            <a:r>
              <a:rPr lang="fr-FR" sz="2000" dirty="0">
                <a:latin typeface="Times New Roman" panose="02020603050405020304" pitchFamily="18" charset="0"/>
                <a:cs typeface="Times New Roman" panose="02020603050405020304" pitchFamily="18" charset="0"/>
              </a:rPr>
              <a:t>D’autre part, toute recherche biomédicale impliquant des sujets humains nécessite la rédaction d’un protocole qui doit être soumis à un comité d’éthique médicale. C’est l’expérimentation sur les êtres humains qui a été le premier moteur de la naissance des </a:t>
            </a:r>
          </a:p>
          <a:p>
            <a:pPr>
              <a:lnSpc>
                <a:spcPct val="150000"/>
              </a:lnSpc>
            </a:pPr>
            <a:r>
              <a:rPr lang="fr-FR" sz="2000" dirty="0">
                <a:latin typeface="Times New Roman" panose="02020603050405020304" pitchFamily="18" charset="0"/>
                <a:cs typeface="Times New Roman" panose="02020603050405020304" pitchFamily="18" charset="0"/>
              </a:rPr>
              <a:t>comités d’éthique.</a:t>
            </a:r>
            <a:endParaRPr lang="fr-D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48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wipe(down)">
                                      <p:cBhvr>
                                        <p:cTn id="44" dur="500"/>
                                        <p:tgtEl>
                                          <p:spTgt spid="9">
                                            <p:txEl>
                                              <p:pRg st="0" end="0"/>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wipe(down)">
                                      <p:cBhvr>
                                        <p:cTn id="4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5720" y="-99392"/>
            <a:ext cx="4314002" cy="646331"/>
          </a:xfrm>
          <a:prstGeom prst="rect">
            <a:avLst/>
          </a:prstGeom>
        </p:spPr>
        <p:txBody>
          <a:bodyPr wrap="none">
            <a:spAutoFit/>
          </a:bodyPr>
          <a:lstStyle/>
          <a:p>
            <a:pPr algn="ctr">
              <a:spcAft>
                <a:spcPts val="1000"/>
              </a:spcAft>
            </a:pPr>
            <a:r>
              <a:rPr lang="fr-FR" sz="3600" b="1" i="1" dirty="0">
                <a:solidFill>
                  <a:srgbClr val="C00000"/>
                </a:solidFill>
                <a:latin typeface="Times New Roman"/>
                <a:ea typeface="Calibri"/>
                <a:cs typeface="Arial"/>
              </a:rPr>
              <a:t>Les comités d’éthique</a:t>
            </a:r>
            <a:endParaRPr lang="fr-FR" sz="3600" b="1" i="1" dirty="0">
              <a:solidFill>
                <a:srgbClr val="C00000"/>
              </a:solidFill>
              <a:ea typeface="Calibri"/>
              <a:cs typeface="Arial"/>
            </a:endParaRPr>
          </a:p>
        </p:txBody>
      </p:sp>
      <p:sp>
        <p:nvSpPr>
          <p:cNvPr id="3" name="Rectangle 2"/>
          <p:cNvSpPr/>
          <p:nvPr/>
        </p:nvSpPr>
        <p:spPr>
          <a:xfrm>
            <a:off x="1512916" y="5148108"/>
            <a:ext cx="9217360" cy="1709892"/>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Le Conseil de l’Europe dont la vocation est d’assurer le respect des droits résultant de la Convention européenne de sauvegarde des droits de l’homme et des libertés fondamentales s’est attaché à étudier les problèmes éthiques afin d’élaborer par des recommandations, des résolutions, des directives et des conventions, les normes communes aux états membres.</a:t>
            </a:r>
          </a:p>
        </p:txBody>
      </p:sp>
      <p:sp>
        <p:nvSpPr>
          <p:cNvPr id="5" name="ZoneTexte 4">
            <a:extLst>
              <a:ext uri="{FF2B5EF4-FFF2-40B4-BE49-F238E27FC236}">
                <a16:creationId xmlns:a16="http://schemas.microsoft.com/office/drawing/2014/main" id="{5EB1CDDC-96A1-35D4-4DC0-02ACD9B8EA28}"/>
              </a:ext>
            </a:extLst>
          </p:cNvPr>
          <p:cNvSpPr txBox="1"/>
          <p:nvPr/>
        </p:nvSpPr>
        <p:spPr>
          <a:xfrm>
            <a:off x="1505744" y="646954"/>
            <a:ext cx="5761662" cy="461665"/>
          </a:xfrm>
          <a:prstGeom prst="rect">
            <a:avLst/>
          </a:prstGeom>
          <a:noFill/>
        </p:spPr>
        <p:txBody>
          <a:bodyPr wrap="square">
            <a:spAutoFit/>
          </a:bodyPr>
          <a:lstStyle/>
          <a:p>
            <a:r>
              <a:rPr lang="fr-FR" sz="2400" b="1" dirty="0">
                <a:solidFill>
                  <a:srgbClr val="FF0000"/>
                </a:solidFill>
                <a:latin typeface="Times New Roman" panose="02020603050405020304" pitchFamily="18" charset="0"/>
                <a:cs typeface="Times New Roman" panose="02020603050405020304" pitchFamily="18" charset="0"/>
              </a:rPr>
              <a:t>2. Les comités d’éthique nationaux</a:t>
            </a:r>
            <a:endParaRPr lang="fr-DZ" sz="2400" b="1" dirty="0">
              <a:solidFill>
                <a:srgbClr val="FF0000"/>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13760809-4D21-2E10-1809-A625D6CEAA08}"/>
              </a:ext>
            </a:extLst>
          </p:cNvPr>
          <p:cNvSpPr txBox="1"/>
          <p:nvPr/>
        </p:nvSpPr>
        <p:spPr>
          <a:xfrm>
            <a:off x="1512916" y="1091124"/>
            <a:ext cx="9134690" cy="3736279"/>
          </a:xfrm>
          <a:prstGeom prst="rect">
            <a:avLst/>
          </a:prstGeom>
          <a:noFill/>
        </p:spPr>
        <p:txBody>
          <a:bodyPr wrap="square">
            <a:spAutoFit/>
          </a:bodyPr>
          <a:lstStyle/>
          <a:p>
            <a:pPr>
              <a:lnSpc>
                <a:spcPct val="150000"/>
              </a:lnSpc>
            </a:pPr>
            <a:r>
              <a:rPr lang="fr-FR" sz="2000" dirty="0">
                <a:latin typeface="Times New Roman" panose="02020603050405020304" pitchFamily="18" charset="0"/>
                <a:cs typeface="Times New Roman" panose="02020603050405020304" pitchFamily="18" charset="0"/>
              </a:rPr>
              <a:t>C’est à la suite d’une série de scandales révélant des expériences menées sur des populations fragiles en l’absence de consentement de leur part que furent créés aux États-Unis les premiers comités d’éthique sur le plan national. À leur tour, la Grande-Bretagne, l’Australie, l’Allemagne et le Canada créèrent des commissions chargées d’une réflexion sur des sujets éthiques précis, comme la Commission </a:t>
            </a:r>
            <a:r>
              <a:rPr lang="fr-FR" sz="2000" dirty="0" err="1">
                <a:latin typeface="Times New Roman" panose="02020603050405020304" pitchFamily="18" charset="0"/>
                <a:cs typeface="Times New Roman" panose="02020603050405020304" pitchFamily="18" charset="0"/>
              </a:rPr>
              <a:t>Warnock</a:t>
            </a:r>
            <a:r>
              <a:rPr lang="fr-FR" sz="2000" dirty="0">
                <a:latin typeface="Times New Roman" panose="02020603050405020304" pitchFamily="18" charset="0"/>
                <a:cs typeface="Times New Roman" panose="02020603050405020304" pitchFamily="18" charset="0"/>
              </a:rPr>
              <a:t> en Angleterre appelée à se prononcer sur les nouvelles techniques de reproduction ou la Commission Benda en Allemagne qui étudia les problèmes éthiques liés à la découverte du génome humain et à la thérapie génique. </a:t>
            </a:r>
            <a:endParaRPr lang="fr-DZ" sz="2000"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6184B12B-B82B-429E-DB9B-4181290D2DF3}"/>
              </a:ext>
            </a:extLst>
          </p:cNvPr>
          <p:cNvSpPr txBox="1"/>
          <p:nvPr/>
        </p:nvSpPr>
        <p:spPr>
          <a:xfrm>
            <a:off x="1524000" y="4809908"/>
            <a:ext cx="5761662" cy="461665"/>
          </a:xfrm>
          <a:prstGeom prst="rect">
            <a:avLst/>
          </a:prstGeom>
          <a:noFill/>
        </p:spPr>
        <p:txBody>
          <a:bodyPr wrap="square">
            <a:spAutoFit/>
          </a:bodyPr>
          <a:lstStyle/>
          <a:p>
            <a:r>
              <a:rPr lang="fr-FR" sz="2400" b="1" dirty="0">
                <a:solidFill>
                  <a:srgbClr val="FF0000"/>
                </a:solidFill>
                <a:latin typeface="Times New Roman" panose="02020603050405020304" pitchFamily="18" charset="0"/>
                <a:cs typeface="Times New Roman" panose="02020603050405020304" pitchFamily="18" charset="0"/>
              </a:rPr>
              <a:t>3. Les comités d’éthique européens</a:t>
            </a:r>
            <a:endParaRPr lang="fr-DZ"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59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circle(in)">
                                      <p:cBhvr>
                                        <p:cTn id="37" dur="2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5720" y="-99392"/>
            <a:ext cx="4314002" cy="646331"/>
          </a:xfrm>
          <a:prstGeom prst="rect">
            <a:avLst/>
          </a:prstGeom>
        </p:spPr>
        <p:txBody>
          <a:bodyPr wrap="none">
            <a:spAutoFit/>
          </a:bodyPr>
          <a:lstStyle/>
          <a:p>
            <a:pPr algn="ctr">
              <a:spcAft>
                <a:spcPts val="1000"/>
              </a:spcAft>
            </a:pPr>
            <a:r>
              <a:rPr lang="fr-FR" sz="3600" b="1" i="1" dirty="0">
                <a:solidFill>
                  <a:srgbClr val="C00000"/>
                </a:solidFill>
                <a:latin typeface="Times New Roman"/>
                <a:ea typeface="Calibri"/>
                <a:cs typeface="Arial"/>
              </a:rPr>
              <a:t>Les comités d’éthique</a:t>
            </a:r>
            <a:endParaRPr lang="fr-FR" sz="3600" b="1" i="1" dirty="0">
              <a:solidFill>
                <a:srgbClr val="C00000"/>
              </a:solidFill>
              <a:ea typeface="Calibri"/>
              <a:cs typeface="Arial"/>
            </a:endParaRPr>
          </a:p>
        </p:txBody>
      </p:sp>
      <p:sp>
        <p:nvSpPr>
          <p:cNvPr id="5" name="ZoneTexte 4">
            <a:extLst>
              <a:ext uri="{FF2B5EF4-FFF2-40B4-BE49-F238E27FC236}">
                <a16:creationId xmlns:a16="http://schemas.microsoft.com/office/drawing/2014/main" id="{5EB1CDDC-96A1-35D4-4DC0-02ACD9B8EA28}"/>
              </a:ext>
            </a:extLst>
          </p:cNvPr>
          <p:cNvSpPr txBox="1"/>
          <p:nvPr/>
        </p:nvSpPr>
        <p:spPr>
          <a:xfrm>
            <a:off x="1580997" y="460358"/>
            <a:ext cx="6675243" cy="461665"/>
          </a:xfrm>
          <a:prstGeom prst="rect">
            <a:avLst/>
          </a:prstGeom>
          <a:noFill/>
        </p:spPr>
        <p:txBody>
          <a:bodyPr wrap="square">
            <a:spAutoFit/>
          </a:bodyPr>
          <a:lstStyle/>
          <a:p>
            <a:r>
              <a:rPr lang="fr-FR" sz="2400" b="1" dirty="0">
                <a:solidFill>
                  <a:srgbClr val="FF0000"/>
                </a:solidFill>
                <a:latin typeface="Times New Roman" panose="02020603050405020304" pitchFamily="18" charset="0"/>
                <a:cs typeface="Times New Roman" panose="02020603050405020304" pitchFamily="18" charset="0"/>
              </a:rPr>
              <a:t>4. Sur le plan </a:t>
            </a:r>
            <a:r>
              <a:rPr lang="fr-FR" sz="2400" b="1" dirty="0" err="1">
                <a:solidFill>
                  <a:srgbClr val="FF0000"/>
                </a:solidFill>
                <a:latin typeface="Times New Roman" panose="02020603050405020304" pitchFamily="18" charset="0"/>
                <a:cs typeface="Times New Roman" panose="02020603050405020304" pitchFamily="18" charset="0"/>
              </a:rPr>
              <a:t>supra-national</a:t>
            </a:r>
            <a:r>
              <a:rPr lang="fr-FR" sz="2400" b="1" dirty="0">
                <a:solidFill>
                  <a:srgbClr val="FF0000"/>
                </a:solidFill>
                <a:latin typeface="Times New Roman" panose="02020603050405020304" pitchFamily="18" charset="0"/>
                <a:cs typeface="Times New Roman" panose="02020603050405020304" pitchFamily="18" charset="0"/>
              </a:rPr>
              <a:t> (international)</a:t>
            </a:r>
            <a:endParaRPr lang="fr-DZ" sz="2400" b="1" dirty="0">
              <a:solidFill>
                <a:srgbClr val="FF0000"/>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13760809-4D21-2E10-1809-A625D6CEAA08}"/>
              </a:ext>
            </a:extLst>
          </p:cNvPr>
          <p:cNvSpPr txBox="1"/>
          <p:nvPr/>
        </p:nvSpPr>
        <p:spPr>
          <a:xfrm>
            <a:off x="1528655" y="980728"/>
            <a:ext cx="9134690" cy="4653646"/>
          </a:xfrm>
          <a:prstGeom prst="rect">
            <a:avLst/>
          </a:prstGeom>
          <a:noFill/>
        </p:spPr>
        <p:txBody>
          <a:bodyPr wrap="square">
            <a:spAutoFit/>
          </a:bodyPr>
          <a:lstStyle/>
          <a:p>
            <a:pPr>
              <a:lnSpc>
                <a:spcPct val="150000"/>
              </a:lnSpc>
            </a:pPr>
            <a:r>
              <a:rPr lang="fr-FR" sz="2000" dirty="0">
                <a:latin typeface="Times New Roman" panose="02020603050405020304" pitchFamily="18" charset="0"/>
                <a:cs typeface="Times New Roman" panose="02020603050405020304" pitchFamily="18" charset="0"/>
              </a:rPr>
              <a:t>Le Comité international de bioéthique de l’organisation des Nations Unies pour l’éducation, la science et la culture (UNESCO) a été créé en 1993. Les travaux de ce </a:t>
            </a:r>
          </a:p>
          <a:p>
            <a:pPr>
              <a:lnSpc>
                <a:spcPct val="150000"/>
              </a:lnSpc>
            </a:pPr>
            <a:r>
              <a:rPr lang="fr-FR" sz="2000" dirty="0">
                <a:latin typeface="Times New Roman" panose="02020603050405020304" pitchFamily="18" charset="0"/>
                <a:cs typeface="Times New Roman" panose="02020603050405020304" pitchFamily="18" charset="0"/>
              </a:rPr>
              <a:t>comité ont abouti à l’adoption le 9 décembre 1998 de la « Déclaration universelle sur le</a:t>
            </a:r>
          </a:p>
          <a:p>
            <a:pPr>
              <a:lnSpc>
                <a:spcPct val="150000"/>
              </a:lnSpc>
            </a:pPr>
            <a:r>
              <a:rPr lang="fr-FR" sz="2000" dirty="0">
                <a:latin typeface="Times New Roman" panose="02020603050405020304" pitchFamily="18" charset="0"/>
                <a:cs typeface="Times New Roman" panose="02020603050405020304" pitchFamily="18" charset="0"/>
              </a:rPr>
              <a:t>génome humain et les droits de l’homme » par l’assemblée générale des Nations Unies.</a:t>
            </a:r>
          </a:p>
          <a:p>
            <a:pPr>
              <a:lnSpc>
                <a:spcPct val="150000"/>
              </a:lnSpc>
            </a:pPr>
            <a:r>
              <a:rPr lang="fr-FR" sz="2000" dirty="0">
                <a:latin typeface="Times New Roman" panose="02020603050405020304" pitchFamily="18" charset="0"/>
                <a:cs typeface="Times New Roman" panose="02020603050405020304" pitchFamily="18" charset="0"/>
              </a:rPr>
              <a:t>Le Comité international de bioéthique de l’UNESCO est de façon générale un lieu de </a:t>
            </a:r>
          </a:p>
          <a:p>
            <a:pPr>
              <a:lnSpc>
                <a:spcPct val="150000"/>
              </a:lnSpc>
            </a:pPr>
            <a:r>
              <a:rPr lang="fr-FR" sz="2000" dirty="0">
                <a:latin typeface="Times New Roman" panose="02020603050405020304" pitchFamily="18" charset="0"/>
                <a:cs typeface="Times New Roman" panose="02020603050405020304" pitchFamily="18" charset="0"/>
              </a:rPr>
              <a:t>débats et de réflexion sur les enjeux éthiques et sociaux des recherches intervenant dans </a:t>
            </a:r>
          </a:p>
          <a:p>
            <a:pPr>
              <a:lnSpc>
                <a:spcPct val="150000"/>
              </a:lnSpc>
            </a:pPr>
            <a:r>
              <a:rPr lang="fr-FR" sz="2000" dirty="0">
                <a:latin typeface="Times New Roman" panose="02020603050405020304" pitchFamily="18" charset="0"/>
                <a:cs typeface="Times New Roman" panose="02020603050405020304" pitchFamily="18" charset="0"/>
              </a:rPr>
              <a:t>le domaine de la bioéthique et de leur application. C’est à ce titre que lors de sa session </a:t>
            </a:r>
          </a:p>
          <a:p>
            <a:pPr>
              <a:lnSpc>
                <a:spcPct val="150000"/>
              </a:lnSpc>
            </a:pPr>
            <a:r>
              <a:rPr lang="fr-FR" sz="2000" dirty="0">
                <a:latin typeface="Times New Roman" panose="02020603050405020304" pitchFamily="18" charset="0"/>
                <a:cs typeface="Times New Roman" panose="02020603050405020304" pitchFamily="18" charset="0"/>
              </a:rPr>
              <a:t>de novembre 2000 qui s’est tenue à Quito, le Comité international de bioéthique de l’UNESCO s’est penché sur un certain nombre de grandes questions soulevées par les problèmes biomédicaux et en particulier ceux de la génétique. </a:t>
            </a:r>
            <a:endParaRPr lang="fr-D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62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wipe(down)">
                                      <p:cBhvr>
                                        <p:cTn id="35" dur="500"/>
                                        <p:tgtEl>
                                          <p:spTgt spid="7">
                                            <p:txEl>
                                              <p:pRg st="1" end="1"/>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wipe(down)">
                                      <p:cBhvr>
                                        <p:cTn id="38" dur="500"/>
                                        <p:tgtEl>
                                          <p:spTgt spid="7">
                                            <p:txEl>
                                              <p:pRg st="2" end="2"/>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down)">
                                      <p:cBhvr>
                                        <p:cTn id="41" dur="500"/>
                                        <p:tgtEl>
                                          <p:spTgt spid="7">
                                            <p:txEl>
                                              <p:pRg st="3" end="3"/>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down)">
                                      <p:cBhvr>
                                        <p:cTn id="44" dur="500"/>
                                        <p:tgtEl>
                                          <p:spTgt spid="7">
                                            <p:txEl>
                                              <p:pRg st="4" end="4"/>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down)">
                                      <p:cBhvr>
                                        <p:cTn id="47" dur="500"/>
                                        <p:tgtEl>
                                          <p:spTgt spid="7">
                                            <p:txEl>
                                              <p:pRg st="5" end="5"/>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wipe(down)">
                                      <p:cBhvr>
                                        <p:cTn id="5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22565E7-2629-FA20-329A-70749D209AC8}"/>
              </a:ext>
            </a:extLst>
          </p:cNvPr>
          <p:cNvSpPr txBox="1"/>
          <p:nvPr/>
        </p:nvSpPr>
        <p:spPr>
          <a:xfrm>
            <a:off x="1556776" y="691952"/>
            <a:ext cx="8964488" cy="2677656"/>
          </a:xfrm>
          <a:prstGeom prst="rect">
            <a:avLst/>
          </a:prstGeom>
          <a:noFill/>
        </p:spPr>
        <p:txBody>
          <a:bodyPr wrap="square">
            <a:spAutoFit/>
          </a:bodyPr>
          <a:lstStyle/>
          <a:p>
            <a:pPr algn="l"/>
            <a:r>
              <a:rPr lang="fr-FR" sz="2400" dirty="0">
                <a:solidFill>
                  <a:srgbClr val="333333"/>
                </a:solidFill>
                <a:latin typeface="Arial" panose="020B0604020202020204" pitchFamily="34" charset="0"/>
              </a:rPr>
              <a:t>Créé en 1993, le Comité international de bioéthique (CIB) est composé de 36 experts indépendants qui encadrent les progrès des recherches dans les sciences de la vie et leurs applications en veillant au respect des principes de dignité et de liberté de la personne humaine.</a:t>
            </a:r>
          </a:p>
          <a:p>
            <a:pPr algn="l"/>
            <a:r>
              <a:rPr lang="fr-FR" sz="2400" dirty="0">
                <a:solidFill>
                  <a:srgbClr val="333333"/>
                </a:solidFill>
                <a:latin typeface="Arial" panose="020B0604020202020204" pitchFamily="34" charset="0"/>
              </a:rPr>
              <a:t>Le CIB constitue la seule instance de portée mondiale de réflexion en matière de bioéthique.</a:t>
            </a:r>
          </a:p>
        </p:txBody>
      </p:sp>
      <p:sp>
        <p:nvSpPr>
          <p:cNvPr id="4" name="ZoneTexte 3">
            <a:extLst>
              <a:ext uri="{FF2B5EF4-FFF2-40B4-BE49-F238E27FC236}">
                <a16:creationId xmlns:a16="http://schemas.microsoft.com/office/drawing/2014/main" id="{A356D2F2-95BB-E274-B052-ED2462E05CDF}"/>
              </a:ext>
            </a:extLst>
          </p:cNvPr>
          <p:cNvSpPr txBox="1"/>
          <p:nvPr/>
        </p:nvSpPr>
        <p:spPr>
          <a:xfrm>
            <a:off x="1524000" y="246359"/>
            <a:ext cx="5761662" cy="461665"/>
          </a:xfrm>
          <a:prstGeom prst="rect">
            <a:avLst/>
          </a:prstGeom>
          <a:noFill/>
        </p:spPr>
        <p:txBody>
          <a:bodyPr wrap="square">
            <a:spAutoFit/>
          </a:bodyPr>
          <a:lstStyle/>
          <a:p>
            <a:r>
              <a:rPr lang="fr-FR" sz="2400" b="1" dirty="0">
                <a:solidFill>
                  <a:srgbClr val="FF0000"/>
                </a:solidFill>
                <a:latin typeface="Times New Roman" panose="02020603050405020304" pitchFamily="18" charset="0"/>
                <a:cs typeface="Times New Roman" panose="02020603050405020304" pitchFamily="18" charset="0"/>
              </a:rPr>
              <a:t>4. CIB</a:t>
            </a:r>
            <a:endParaRPr lang="fr-DZ" sz="2400" b="1" dirty="0">
              <a:solidFill>
                <a:srgbClr val="FF0000"/>
              </a:solidFill>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AD6D75FD-DD44-3DCE-864E-1B587E8ED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688" y="3369608"/>
            <a:ext cx="4932040" cy="3371466"/>
          </a:xfrm>
          <a:prstGeom prst="rect">
            <a:avLst/>
          </a:prstGeom>
        </p:spPr>
      </p:pic>
    </p:spTree>
    <p:extLst>
      <p:ext uri="{BB962C8B-B14F-4D97-AF65-F5344CB8AC3E}">
        <p14:creationId xmlns:p14="http://schemas.microsoft.com/office/powerpoint/2010/main" val="320164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Merci : images, photos et images vectorielles de stock | Shutterstoc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Merci : images, photos et images vectorielles de stock | Shutterstoc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Merci : images, photos et images vectorielles de stock | Shutterstoc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زهور ساطعة ،،، مرسومة باليد الكرتونية مرسومة باليد التوضيح ، زهور الكرتون  مرسومة باليد, مرسومة, باليد, الكرتون PNG والمتجهات للتحميل مجانا"/>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12" descr="زهور ساطعة ،،، مرسومة باليد الكرتونية مرسومة باليد التوضيح ، زهور الكرتون  مرسومة باليد, مرسومة, باليد, الكرتون PNG والمتجهات للتحميل مجانا"/>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9" descr="Un grand MERCI! - L&amp;#39;univers de Patounette et ses amis(es)"/>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21" descr="Un grand MERCI! - L&amp;#39;univers de Patounette et ses amis(es)"/>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23" descr="Un grand MERCI! - L&amp;#39;univers de Patounette et ses amis(es)"/>
          <p:cNvSpPr>
            <a:spLocks noChangeAspect="1" noChangeArrowheads="1"/>
          </p:cNvSpPr>
          <p:nvPr/>
        </p:nvSpPr>
        <p:spPr bwMode="auto">
          <a:xfrm>
            <a:off x="2746375" y="922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49" name="Picture 25" descr="D:\djouhaina\Master 2 2022\Bioéthique\500_F_228452353_Beu3vNsWEGavkxKBUBqR6E4QwtWsja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6" y="1206500"/>
            <a:ext cx="7470849" cy="459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5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8910" y="-315416"/>
            <a:ext cx="5184576" cy="834524"/>
          </a:xfrm>
          <a:prstGeom prst="rect">
            <a:avLst/>
          </a:prstGeom>
        </p:spPr>
        <p:txBody>
          <a:bodyPr wrap="square">
            <a:spAutoFit/>
          </a:bodyPr>
          <a:lstStyle/>
          <a:p>
            <a:pPr marL="457200" algn="ctr">
              <a:lnSpc>
                <a:spcPct val="150000"/>
              </a:lnSpc>
              <a:spcAft>
                <a:spcPts val="1000"/>
              </a:spcAft>
            </a:pPr>
            <a:r>
              <a:rPr lang="fr-FR" sz="3600" b="1" i="1" dirty="0">
                <a:solidFill>
                  <a:srgbClr val="C00000"/>
                </a:solidFill>
                <a:latin typeface="Times New Roman"/>
                <a:ea typeface="Calibri"/>
                <a:cs typeface="Arial"/>
              </a:rPr>
              <a:t>Les références </a:t>
            </a:r>
            <a:endParaRPr lang="fr-FR" sz="2000" dirty="0">
              <a:ea typeface="Calibri"/>
              <a:cs typeface="Arial"/>
            </a:endParaRPr>
          </a:p>
        </p:txBody>
      </p:sp>
      <p:sp>
        <p:nvSpPr>
          <p:cNvPr id="5" name="ZoneTexte 4">
            <a:extLst>
              <a:ext uri="{FF2B5EF4-FFF2-40B4-BE49-F238E27FC236}">
                <a16:creationId xmlns:a16="http://schemas.microsoft.com/office/drawing/2014/main" id="{F81D8E44-DAF8-EEF0-7D88-A0DF37BF395D}"/>
              </a:ext>
            </a:extLst>
          </p:cNvPr>
          <p:cNvSpPr txBox="1"/>
          <p:nvPr/>
        </p:nvSpPr>
        <p:spPr>
          <a:xfrm>
            <a:off x="1524000" y="13840"/>
            <a:ext cx="9253028" cy="6894195"/>
          </a:xfrm>
          <a:prstGeom prst="rect">
            <a:avLst/>
          </a:prstGeom>
          <a:noFill/>
        </p:spPr>
        <p:txBody>
          <a:bodyPr wrap="square">
            <a:spAutoFit/>
          </a:bodyPr>
          <a:lstStyle/>
          <a:p>
            <a:pPr algn="just"/>
            <a:r>
              <a:rPr lang="fr-FR" sz="1700" dirty="0">
                <a:latin typeface="Times New Roman" panose="02020603050405020304" pitchFamily="18" charset="0"/>
                <a:cs typeface="Times New Roman" panose="02020603050405020304" pitchFamily="18" charset="0"/>
              </a:rPr>
              <a:t>Pour aller plus loin : une petite sélection bibliographique </a:t>
            </a:r>
          </a:p>
          <a:p>
            <a:pPr algn="just"/>
            <a:r>
              <a:rPr lang="fr-FR" sz="1700" dirty="0" err="1">
                <a:latin typeface="Times New Roman" panose="02020603050405020304" pitchFamily="18" charset="0"/>
                <a:cs typeface="Times New Roman" panose="02020603050405020304" pitchFamily="18" charset="0"/>
              </a:rPr>
              <a:t>Ambroselli</a:t>
            </a:r>
            <a:r>
              <a:rPr lang="fr-FR" sz="1700" dirty="0">
                <a:latin typeface="Times New Roman" panose="02020603050405020304" pitchFamily="18" charset="0"/>
                <a:cs typeface="Times New Roman" panose="02020603050405020304" pitchFamily="18" charset="0"/>
              </a:rPr>
              <a:t> Claire, L’Ethique médicale, PUF, 1988. </a:t>
            </a:r>
          </a:p>
          <a:p>
            <a:pPr algn="just"/>
            <a:r>
              <a:rPr lang="fr-FR" sz="1700" dirty="0" err="1">
                <a:latin typeface="Times New Roman" panose="02020603050405020304" pitchFamily="18" charset="0"/>
                <a:cs typeface="Times New Roman" panose="02020603050405020304" pitchFamily="18" charset="0"/>
              </a:rPr>
              <a:t>Andorno</a:t>
            </a:r>
            <a:r>
              <a:rPr lang="fr-FR" sz="1700" dirty="0">
                <a:latin typeface="Times New Roman" panose="02020603050405020304" pitchFamily="18" charset="0"/>
                <a:cs typeface="Times New Roman" panose="02020603050405020304" pitchFamily="18" charset="0"/>
              </a:rPr>
              <a:t> Roberto, La bioéthique et la dignité de la personne, PUF, 1997. </a:t>
            </a:r>
          </a:p>
          <a:p>
            <a:pPr algn="just"/>
            <a:r>
              <a:rPr lang="fr-FR" sz="1700" dirty="0">
                <a:latin typeface="Times New Roman" panose="02020603050405020304" pitchFamily="18" charset="0"/>
                <a:cs typeface="Times New Roman" panose="02020603050405020304" pitchFamily="18" charset="0"/>
              </a:rPr>
              <a:t>Beauchamp Tom &amp; </a:t>
            </a:r>
            <a:r>
              <a:rPr lang="fr-FR" sz="1700" dirty="0" err="1">
                <a:latin typeface="Times New Roman" panose="02020603050405020304" pitchFamily="18" charset="0"/>
                <a:cs typeface="Times New Roman" panose="02020603050405020304" pitchFamily="18" charset="0"/>
              </a:rPr>
              <a:t>Childress</a:t>
            </a:r>
            <a:r>
              <a:rPr lang="fr-FR" sz="1700" dirty="0">
                <a:latin typeface="Times New Roman" panose="02020603050405020304" pitchFamily="18" charset="0"/>
                <a:cs typeface="Times New Roman" panose="02020603050405020304" pitchFamily="18" charset="0"/>
              </a:rPr>
              <a:t> James, Principles of </a:t>
            </a:r>
            <a:r>
              <a:rPr lang="fr-FR" sz="1700" dirty="0" err="1">
                <a:latin typeface="Times New Roman" panose="02020603050405020304" pitchFamily="18" charset="0"/>
                <a:cs typeface="Times New Roman" panose="02020603050405020304" pitchFamily="18" charset="0"/>
              </a:rPr>
              <a:t>Biomedical</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Ethics</a:t>
            </a:r>
            <a:r>
              <a:rPr lang="fr-FR" sz="1700" dirty="0">
                <a:latin typeface="Times New Roman" panose="02020603050405020304" pitchFamily="18" charset="0"/>
                <a:cs typeface="Times New Roman" panose="02020603050405020304" pitchFamily="18" charset="0"/>
              </a:rPr>
              <a:t>, Oxford </a:t>
            </a:r>
            <a:r>
              <a:rPr lang="fr-FR" sz="1700" dirty="0" err="1">
                <a:latin typeface="Times New Roman" panose="02020603050405020304" pitchFamily="18" charset="0"/>
                <a:cs typeface="Times New Roman" panose="02020603050405020304" pitchFamily="18" charset="0"/>
              </a:rPr>
              <a:t>University</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Press</a:t>
            </a:r>
            <a:r>
              <a:rPr lang="fr-FR" sz="1700" dirty="0">
                <a:latin typeface="Times New Roman" panose="02020603050405020304" pitchFamily="18" charset="0"/>
                <a:cs typeface="Times New Roman" panose="02020603050405020304" pitchFamily="18" charset="0"/>
              </a:rPr>
              <a:t>, </a:t>
            </a:r>
          </a:p>
          <a:p>
            <a:pPr algn="just"/>
            <a:r>
              <a:rPr lang="fr-FR" sz="1700" dirty="0">
                <a:latin typeface="Times New Roman" panose="02020603050405020304" pitchFamily="18" charset="0"/>
                <a:cs typeface="Times New Roman" panose="02020603050405020304" pitchFamily="18" charset="0"/>
              </a:rPr>
              <a:t>5th </a:t>
            </a:r>
            <a:r>
              <a:rPr lang="fr-FR" sz="1700" dirty="0" err="1">
                <a:latin typeface="Times New Roman" panose="02020603050405020304" pitchFamily="18" charset="0"/>
                <a:cs typeface="Times New Roman" panose="02020603050405020304" pitchFamily="18" charset="0"/>
              </a:rPr>
              <a:t>ed</a:t>
            </a:r>
            <a:r>
              <a:rPr lang="fr-FR" sz="1700" dirty="0">
                <a:latin typeface="Times New Roman" panose="02020603050405020304" pitchFamily="18" charset="0"/>
                <a:cs typeface="Times New Roman" panose="02020603050405020304" pitchFamily="18" charset="0"/>
              </a:rPr>
              <a:t>. 2001. </a:t>
            </a:r>
          </a:p>
          <a:p>
            <a:pPr algn="just"/>
            <a:r>
              <a:rPr lang="fr-FR" sz="1700" dirty="0">
                <a:latin typeface="Times New Roman" panose="02020603050405020304" pitchFamily="18" charset="0"/>
                <a:cs typeface="Times New Roman" panose="02020603050405020304" pitchFamily="18" charset="0"/>
              </a:rPr>
              <a:t>Bernard Jean, La Bioéthique, Flammarion, 1994. </a:t>
            </a:r>
          </a:p>
          <a:p>
            <a:pPr algn="just"/>
            <a:r>
              <a:rPr lang="fr-FR" sz="1700" dirty="0">
                <a:latin typeface="Times New Roman" panose="02020603050405020304" pitchFamily="18" charset="0"/>
                <a:cs typeface="Times New Roman" panose="02020603050405020304" pitchFamily="18" charset="0"/>
              </a:rPr>
              <a:t>Canto-</a:t>
            </a:r>
            <a:r>
              <a:rPr lang="fr-FR" sz="1700" dirty="0" err="1">
                <a:latin typeface="Times New Roman" panose="02020603050405020304" pitchFamily="18" charset="0"/>
                <a:cs typeface="Times New Roman" panose="02020603050405020304" pitchFamily="18" charset="0"/>
              </a:rPr>
              <a:t>Sperber</a:t>
            </a:r>
            <a:r>
              <a:rPr lang="fr-FR" sz="1700" dirty="0">
                <a:latin typeface="Times New Roman" panose="02020603050405020304" pitchFamily="18" charset="0"/>
                <a:cs typeface="Times New Roman" panose="02020603050405020304" pitchFamily="18" charset="0"/>
              </a:rPr>
              <a:t> Monique, Dictionnaire d’éthique et de philosophie morale, PUF, 1996. </a:t>
            </a:r>
          </a:p>
          <a:p>
            <a:pPr algn="just"/>
            <a:r>
              <a:rPr lang="fr-FR" sz="1700" dirty="0">
                <a:latin typeface="Times New Roman" panose="02020603050405020304" pitchFamily="18" charset="0"/>
                <a:cs typeface="Times New Roman" panose="02020603050405020304" pitchFamily="18" charset="0"/>
              </a:rPr>
              <a:t>Delmas-Marty, Mireille, Vers un droit commun de l’humanité, Paris, Textuel (Conversations </a:t>
            </a:r>
          </a:p>
          <a:p>
            <a:pPr algn="just"/>
            <a:r>
              <a:rPr lang="fr-FR" sz="1700" dirty="0">
                <a:latin typeface="Times New Roman" panose="02020603050405020304" pitchFamily="18" charset="0"/>
                <a:cs typeface="Times New Roman" panose="02020603050405020304" pitchFamily="18" charset="0"/>
              </a:rPr>
              <a:t>pour demain), 2005. </a:t>
            </a:r>
          </a:p>
          <a:p>
            <a:pPr algn="just"/>
            <a:r>
              <a:rPr lang="fr-FR" sz="1700" dirty="0">
                <a:latin typeface="Times New Roman" panose="02020603050405020304" pitchFamily="18" charset="0"/>
                <a:cs typeface="Times New Roman" panose="02020603050405020304" pitchFamily="18" charset="0"/>
              </a:rPr>
              <a:t>Dictionnaire permanent bioéthique et biotechnologies, Paris, Editions législatives (à consulter en bibliothèque). </a:t>
            </a:r>
          </a:p>
          <a:p>
            <a:pPr algn="just"/>
            <a:r>
              <a:rPr lang="fr-FR" sz="1700" dirty="0" err="1">
                <a:latin typeface="Times New Roman" panose="02020603050405020304" pitchFamily="18" charset="0"/>
                <a:cs typeface="Times New Roman" panose="02020603050405020304" pitchFamily="18" charset="0"/>
              </a:rPr>
              <a:t>Dinechin</a:t>
            </a:r>
            <a:r>
              <a:rPr lang="fr-FR" sz="1700" dirty="0">
                <a:latin typeface="Times New Roman" panose="02020603050405020304" pitchFamily="18" charset="0"/>
                <a:cs typeface="Times New Roman" panose="02020603050405020304" pitchFamily="18" charset="0"/>
              </a:rPr>
              <a:t> Olivier de, Gentil-</a:t>
            </a:r>
            <a:r>
              <a:rPr lang="fr-FR" sz="1700" dirty="0" err="1">
                <a:latin typeface="Times New Roman" panose="02020603050405020304" pitchFamily="18" charset="0"/>
                <a:cs typeface="Times New Roman" panose="02020603050405020304" pitchFamily="18" charset="0"/>
              </a:rPr>
              <a:t>Baichis</a:t>
            </a:r>
            <a:r>
              <a:rPr lang="fr-FR" sz="1700" dirty="0">
                <a:latin typeface="Times New Roman" panose="02020603050405020304" pitchFamily="18" charset="0"/>
                <a:cs typeface="Times New Roman" panose="02020603050405020304" pitchFamily="18" charset="0"/>
              </a:rPr>
              <a:t> Yves de, L’Homme de la bioéthique, Paris, Desclée de Brouwer, 1999. </a:t>
            </a:r>
          </a:p>
          <a:p>
            <a:pPr algn="just"/>
            <a:r>
              <a:rPr lang="fr-FR" sz="1700" dirty="0" err="1">
                <a:latin typeface="Times New Roman" panose="02020603050405020304" pitchFamily="18" charset="0"/>
                <a:cs typeface="Times New Roman" panose="02020603050405020304" pitchFamily="18" charset="0"/>
              </a:rPr>
              <a:t>Doray</a:t>
            </a:r>
            <a:r>
              <a:rPr lang="fr-FR" sz="1700" dirty="0">
                <a:latin typeface="Times New Roman" panose="02020603050405020304" pitchFamily="18" charset="0"/>
                <a:cs typeface="Times New Roman" panose="02020603050405020304" pitchFamily="18" charset="0"/>
              </a:rPr>
              <a:t> B., La dignité : les </a:t>
            </a:r>
            <a:r>
              <a:rPr lang="fr-FR" sz="1700" dirty="0" err="1">
                <a:latin typeface="Times New Roman" panose="02020603050405020304" pitchFamily="18" charset="0"/>
                <a:cs typeface="Times New Roman" panose="02020603050405020304" pitchFamily="18" charset="0"/>
              </a:rPr>
              <a:t>debouts</a:t>
            </a:r>
            <a:r>
              <a:rPr lang="fr-FR" sz="1700" dirty="0">
                <a:latin typeface="Times New Roman" panose="02020603050405020304" pitchFamily="18" charset="0"/>
                <a:cs typeface="Times New Roman" panose="02020603050405020304" pitchFamily="18" charset="0"/>
              </a:rPr>
              <a:t> de l’utopie, Paris, La Dispute, 2006. </a:t>
            </a:r>
          </a:p>
          <a:p>
            <a:pPr algn="just"/>
            <a:r>
              <a:rPr lang="fr-FR" sz="1700" dirty="0">
                <a:latin typeface="Times New Roman" panose="02020603050405020304" pitchFamily="18" charset="0"/>
                <a:cs typeface="Times New Roman" panose="02020603050405020304" pitchFamily="18" charset="0"/>
              </a:rPr>
              <a:t>Doucet Hubert, Au pays de la bioéthique : l’éthique biomédicale aux Etats-Unis, Genève, Labor et Fides, 1996. </a:t>
            </a:r>
          </a:p>
          <a:p>
            <a:pPr algn="just"/>
            <a:r>
              <a:rPr lang="fr-FR" sz="1700" dirty="0">
                <a:latin typeface="Times New Roman" panose="02020603050405020304" pitchFamily="18" charset="0"/>
                <a:cs typeface="Times New Roman" panose="02020603050405020304" pitchFamily="18" charset="0"/>
              </a:rPr>
              <a:t>Durand Guy, La Bioéthique, Le Cerf/</a:t>
            </a:r>
            <a:r>
              <a:rPr lang="fr-FR" sz="1700" dirty="0" err="1">
                <a:latin typeface="Times New Roman" panose="02020603050405020304" pitchFamily="18" charset="0"/>
                <a:cs typeface="Times New Roman" panose="02020603050405020304" pitchFamily="18" charset="0"/>
              </a:rPr>
              <a:t>Fidès</a:t>
            </a:r>
            <a:r>
              <a:rPr lang="fr-FR" sz="1700" dirty="0">
                <a:latin typeface="Times New Roman" panose="02020603050405020304" pitchFamily="18" charset="0"/>
                <a:cs typeface="Times New Roman" panose="02020603050405020304" pitchFamily="18" charset="0"/>
              </a:rPr>
              <a:t> 1989 ; Introduction générale à la bioéthique, Fides/Cerf, 1999. </a:t>
            </a:r>
          </a:p>
          <a:p>
            <a:pPr algn="just"/>
            <a:r>
              <a:rPr lang="fr-FR" sz="1700" dirty="0" err="1">
                <a:latin typeface="Times New Roman" panose="02020603050405020304" pitchFamily="18" charset="0"/>
                <a:cs typeface="Times New Roman" panose="02020603050405020304" pitchFamily="18" charset="0"/>
              </a:rPr>
              <a:t>Engelhardt</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Tristram</a:t>
            </a:r>
            <a:r>
              <a:rPr lang="fr-FR" sz="1700" dirty="0">
                <a:latin typeface="Times New Roman" panose="02020603050405020304" pitchFamily="18" charset="0"/>
                <a:cs typeface="Times New Roman" panose="02020603050405020304" pitchFamily="18" charset="0"/>
              </a:rPr>
              <a:t>, The </a:t>
            </a:r>
            <a:r>
              <a:rPr lang="fr-FR" sz="1700" dirty="0" err="1">
                <a:latin typeface="Times New Roman" panose="02020603050405020304" pitchFamily="18" charset="0"/>
                <a:cs typeface="Times New Roman" panose="02020603050405020304" pitchFamily="18" charset="0"/>
              </a:rPr>
              <a:t>Foundations</a:t>
            </a:r>
            <a:r>
              <a:rPr lang="fr-FR" sz="1700" dirty="0">
                <a:latin typeface="Times New Roman" panose="02020603050405020304" pitchFamily="18" charset="0"/>
                <a:cs typeface="Times New Roman" panose="02020603050405020304" pitchFamily="18" charset="0"/>
              </a:rPr>
              <a:t> of </a:t>
            </a:r>
            <a:r>
              <a:rPr lang="fr-FR" sz="1700" dirty="0" err="1">
                <a:latin typeface="Times New Roman" panose="02020603050405020304" pitchFamily="18" charset="0"/>
                <a:cs typeface="Times New Roman" panose="02020603050405020304" pitchFamily="18" charset="0"/>
              </a:rPr>
              <a:t>Bioethics</a:t>
            </a:r>
            <a:r>
              <a:rPr lang="fr-FR" sz="1700" dirty="0">
                <a:latin typeface="Times New Roman" panose="02020603050405020304" pitchFamily="18" charset="0"/>
                <a:cs typeface="Times New Roman" panose="02020603050405020304" pitchFamily="18" charset="0"/>
              </a:rPr>
              <a:t>, Oxford </a:t>
            </a:r>
            <a:r>
              <a:rPr lang="fr-FR" sz="1700" dirty="0" err="1">
                <a:latin typeface="Times New Roman" panose="02020603050405020304" pitchFamily="18" charset="0"/>
                <a:cs typeface="Times New Roman" panose="02020603050405020304" pitchFamily="18" charset="0"/>
              </a:rPr>
              <a:t>University</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Press</a:t>
            </a:r>
            <a:r>
              <a:rPr lang="fr-FR" sz="1700" dirty="0">
                <a:latin typeface="Times New Roman" panose="02020603050405020304" pitchFamily="18" charset="0"/>
                <a:cs typeface="Times New Roman" panose="02020603050405020304" pitchFamily="18" charset="0"/>
              </a:rPr>
              <a:t>, 1986. </a:t>
            </a:r>
          </a:p>
          <a:p>
            <a:pPr algn="just"/>
            <a:r>
              <a:rPr lang="fr-FR" sz="1700" dirty="0">
                <a:latin typeface="Times New Roman" panose="02020603050405020304" pitchFamily="18" charset="0"/>
                <a:cs typeface="Times New Roman" panose="02020603050405020304" pitchFamily="18" charset="0"/>
              </a:rPr>
              <a:t>Fagot-</a:t>
            </a:r>
            <a:r>
              <a:rPr lang="fr-FR" sz="1700" dirty="0" err="1">
                <a:latin typeface="Times New Roman" panose="02020603050405020304" pitchFamily="18" charset="0"/>
                <a:cs typeface="Times New Roman" panose="02020603050405020304" pitchFamily="18" charset="0"/>
              </a:rPr>
              <a:t>Largeault</a:t>
            </a:r>
            <a:r>
              <a:rPr lang="fr-FR" sz="1700" dirty="0">
                <a:latin typeface="Times New Roman" panose="02020603050405020304" pitchFamily="18" charset="0"/>
                <a:cs typeface="Times New Roman" panose="02020603050405020304" pitchFamily="18" charset="0"/>
              </a:rPr>
              <a:t> Anne, L’Homme </a:t>
            </a:r>
            <a:r>
              <a:rPr lang="fr-FR" sz="1700" dirty="0" err="1">
                <a:latin typeface="Times New Roman" panose="02020603050405020304" pitchFamily="18" charset="0"/>
                <a:cs typeface="Times New Roman" panose="02020603050405020304" pitchFamily="18" charset="0"/>
              </a:rPr>
              <a:t>bio-éthique</a:t>
            </a:r>
            <a:r>
              <a:rPr lang="fr-FR" sz="1700" dirty="0">
                <a:latin typeface="Times New Roman" panose="02020603050405020304" pitchFamily="18" charset="0"/>
                <a:cs typeface="Times New Roman" panose="02020603050405020304" pitchFamily="18" charset="0"/>
              </a:rPr>
              <a:t>. Pour une déontologie de la recherche sur le </a:t>
            </a:r>
          </a:p>
          <a:p>
            <a:pPr algn="just"/>
            <a:r>
              <a:rPr lang="fr-FR" sz="1700" dirty="0">
                <a:latin typeface="Times New Roman" panose="02020603050405020304" pitchFamily="18" charset="0"/>
                <a:cs typeface="Times New Roman" panose="02020603050405020304" pitchFamily="18" charset="0"/>
              </a:rPr>
              <a:t>vivant, Paris, Maloine, 1985. </a:t>
            </a:r>
          </a:p>
          <a:p>
            <a:pPr algn="just"/>
            <a:r>
              <a:rPr lang="fr-FR" sz="1700" dirty="0">
                <a:latin typeface="Times New Roman" panose="02020603050405020304" pitchFamily="18" charset="0"/>
                <a:cs typeface="Times New Roman" panose="02020603050405020304" pitchFamily="18" charset="0"/>
              </a:rPr>
              <a:t>Glover Jonathan, </a:t>
            </a:r>
            <a:r>
              <a:rPr lang="fr-FR" sz="1700" dirty="0" err="1">
                <a:latin typeface="Times New Roman" panose="02020603050405020304" pitchFamily="18" charset="0"/>
                <a:cs typeface="Times New Roman" panose="02020603050405020304" pitchFamily="18" charset="0"/>
              </a:rPr>
              <a:t>Causing</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Death</a:t>
            </a:r>
            <a:r>
              <a:rPr lang="fr-FR" sz="1700" dirty="0">
                <a:latin typeface="Times New Roman" panose="02020603050405020304" pitchFamily="18" charset="0"/>
                <a:cs typeface="Times New Roman" panose="02020603050405020304" pitchFamily="18" charset="0"/>
              </a:rPr>
              <a:t> and </a:t>
            </a:r>
            <a:r>
              <a:rPr lang="fr-FR" sz="1700" dirty="0" err="1">
                <a:latin typeface="Times New Roman" panose="02020603050405020304" pitchFamily="18" charset="0"/>
                <a:cs typeface="Times New Roman" panose="02020603050405020304" pitchFamily="18" charset="0"/>
              </a:rPr>
              <a:t>Saving</a:t>
            </a:r>
            <a:r>
              <a:rPr lang="fr-FR" sz="1700" dirty="0">
                <a:latin typeface="Times New Roman" panose="02020603050405020304" pitchFamily="18" charset="0"/>
                <a:cs typeface="Times New Roman" panose="02020603050405020304" pitchFamily="18" charset="0"/>
              </a:rPr>
              <a:t> Lives, </a:t>
            </a:r>
            <a:r>
              <a:rPr lang="fr-FR" sz="1700" dirty="0" err="1">
                <a:latin typeface="Times New Roman" panose="02020603050405020304" pitchFamily="18" charset="0"/>
                <a:cs typeface="Times New Roman" panose="02020603050405020304" pitchFamily="18" charset="0"/>
              </a:rPr>
              <a:t>Harmondsworth</a:t>
            </a:r>
            <a:r>
              <a:rPr lang="fr-FR" sz="1700" dirty="0">
                <a:latin typeface="Times New Roman" panose="02020603050405020304" pitchFamily="18" charset="0"/>
                <a:cs typeface="Times New Roman" panose="02020603050405020304" pitchFamily="18" charset="0"/>
              </a:rPr>
              <a:t>, Penguin Books, 1977. </a:t>
            </a:r>
          </a:p>
          <a:p>
            <a:pPr algn="just"/>
            <a:r>
              <a:rPr lang="fr-FR" sz="1700" dirty="0">
                <a:latin typeface="Times New Roman" panose="02020603050405020304" pitchFamily="18" charset="0"/>
                <a:cs typeface="Times New Roman" panose="02020603050405020304" pitchFamily="18" charset="0"/>
              </a:rPr>
              <a:t>Hare R.M., </a:t>
            </a:r>
            <a:r>
              <a:rPr lang="fr-FR" sz="1700" dirty="0" err="1">
                <a:latin typeface="Times New Roman" panose="02020603050405020304" pitchFamily="18" charset="0"/>
                <a:cs typeface="Times New Roman" panose="02020603050405020304" pitchFamily="18" charset="0"/>
              </a:rPr>
              <a:t>Essays</a:t>
            </a:r>
            <a:r>
              <a:rPr lang="fr-FR" sz="1700" dirty="0">
                <a:latin typeface="Times New Roman" panose="02020603050405020304" pitchFamily="18" charset="0"/>
                <a:cs typeface="Times New Roman" panose="02020603050405020304" pitchFamily="18" charset="0"/>
              </a:rPr>
              <a:t> on </a:t>
            </a:r>
            <a:r>
              <a:rPr lang="fr-FR" sz="1700" dirty="0" err="1">
                <a:latin typeface="Times New Roman" panose="02020603050405020304" pitchFamily="18" charset="0"/>
                <a:cs typeface="Times New Roman" panose="02020603050405020304" pitchFamily="18" charset="0"/>
              </a:rPr>
              <a:t>Bioethics</a:t>
            </a:r>
            <a:r>
              <a:rPr lang="fr-FR" sz="1700" dirty="0">
                <a:latin typeface="Times New Roman" panose="02020603050405020304" pitchFamily="18" charset="0"/>
                <a:cs typeface="Times New Roman" panose="02020603050405020304" pitchFamily="18" charset="0"/>
              </a:rPr>
              <a:t>, Clarendon </a:t>
            </a:r>
            <a:r>
              <a:rPr lang="fr-FR" sz="1700" dirty="0" err="1">
                <a:latin typeface="Times New Roman" panose="02020603050405020304" pitchFamily="18" charset="0"/>
                <a:cs typeface="Times New Roman" panose="02020603050405020304" pitchFamily="18" charset="0"/>
              </a:rPr>
              <a:t>Press</a:t>
            </a:r>
            <a:r>
              <a:rPr lang="fr-FR" sz="1700" dirty="0">
                <a:latin typeface="Times New Roman" panose="02020603050405020304" pitchFamily="18" charset="0"/>
                <a:cs typeface="Times New Roman" panose="02020603050405020304" pitchFamily="18" charset="0"/>
              </a:rPr>
              <a:t>, 1993. </a:t>
            </a:r>
          </a:p>
          <a:p>
            <a:pPr algn="just"/>
            <a:r>
              <a:rPr lang="fr-FR" sz="1700" dirty="0" err="1">
                <a:latin typeface="Times New Roman" panose="02020603050405020304" pitchFamily="18" charset="0"/>
                <a:cs typeface="Times New Roman" panose="02020603050405020304" pitchFamily="18" charset="0"/>
              </a:rPr>
              <a:t>Hottois</a:t>
            </a:r>
            <a:r>
              <a:rPr lang="fr-FR" sz="1700" dirty="0">
                <a:latin typeface="Times New Roman" panose="02020603050405020304" pitchFamily="18" charset="0"/>
                <a:cs typeface="Times New Roman" panose="02020603050405020304" pitchFamily="18" charset="0"/>
              </a:rPr>
              <a:t> Gilbert, Le Paradigme bioéthique, Bruxelles, De Boeck, 1990 ; </a:t>
            </a:r>
            <a:r>
              <a:rPr lang="fr-FR" sz="1700" dirty="0" err="1">
                <a:latin typeface="Times New Roman" panose="02020603050405020304" pitchFamily="18" charset="0"/>
                <a:cs typeface="Times New Roman" panose="02020603050405020304" pitchFamily="18" charset="0"/>
              </a:rPr>
              <a:t>Hottois</a:t>
            </a:r>
            <a:r>
              <a:rPr lang="fr-FR" sz="1700" dirty="0">
                <a:latin typeface="Times New Roman" panose="02020603050405020304" pitchFamily="18" charset="0"/>
                <a:cs typeface="Times New Roman" panose="02020603050405020304" pitchFamily="18" charset="0"/>
              </a:rPr>
              <a:t> G. &amp; Parizeau </a:t>
            </a:r>
          </a:p>
          <a:p>
            <a:pPr algn="just"/>
            <a:r>
              <a:rPr lang="fr-FR" sz="1700" dirty="0">
                <a:latin typeface="Times New Roman" panose="02020603050405020304" pitchFamily="18" charset="0"/>
                <a:cs typeface="Times New Roman" panose="02020603050405020304" pitchFamily="18" charset="0"/>
              </a:rPr>
              <a:t>M.-H. éd., Les Mots de la bioéthique. Un vocabulaire encyclopédique, Bruxelles, De Boeck, </a:t>
            </a:r>
          </a:p>
          <a:p>
            <a:pPr algn="just"/>
            <a:r>
              <a:rPr lang="fr-FR" sz="1700" dirty="0">
                <a:latin typeface="Times New Roman" panose="02020603050405020304" pitchFamily="18" charset="0"/>
                <a:cs typeface="Times New Roman" panose="02020603050405020304" pitchFamily="18" charset="0"/>
              </a:rPr>
              <a:t>1993. </a:t>
            </a:r>
          </a:p>
        </p:txBody>
      </p:sp>
    </p:spTree>
    <p:extLst>
      <p:ext uri="{BB962C8B-B14F-4D97-AF65-F5344CB8AC3E}">
        <p14:creationId xmlns:p14="http://schemas.microsoft.com/office/powerpoint/2010/main" val="68062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164043A-6EE8-E75C-BEAF-16CDB0979B14}"/>
              </a:ext>
            </a:extLst>
          </p:cNvPr>
          <p:cNvSpPr txBox="1"/>
          <p:nvPr/>
        </p:nvSpPr>
        <p:spPr>
          <a:xfrm>
            <a:off x="1524000" y="-8059"/>
            <a:ext cx="9396536" cy="7417415"/>
          </a:xfrm>
          <a:prstGeom prst="rect">
            <a:avLst/>
          </a:prstGeom>
          <a:noFill/>
        </p:spPr>
        <p:txBody>
          <a:bodyPr wrap="square">
            <a:spAutoFit/>
          </a:bodyPr>
          <a:lstStyle/>
          <a:p>
            <a:r>
              <a:rPr lang="fr-FR" sz="1700" dirty="0">
                <a:latin typeface="Times New Roman" panose="02020603050405020304" pitchFamily="18" charset="0"/>
                <a:cs typeface="Times New Roman" panose="02020603050405020304" pitchFamily="18" charset="0"/>
              </a:rPr>
              <a:t>Jonas Hans (tr. </a:t>
            </a:r>
            <a:r>
              <a:rPr lang="fr-FR" sz="1700" dirty="0" err="1">
                <a:latin typeface="Times New Roman" panose="02020603050405020304" pitchFamily="18" charset="0"/>
                <a:cs typeface="Times New Roman" panose="02020603050405020304" pitchFamily="18" charset="0"/>
              </a:rPr>
              <a:t>fr.</a:t>
            </a:r>
            <a:r>
              <a:rPr lang="fr-FR" sz="1700" dirty="0">
                <a:latin typeface="Times New Roman" panose="02020603050405020304" pitchFamily="18" charset="0"/>
                <a:cs typeface="Times New Roman" panose="02020603050405020304" pitchFamily="18" charset="0"/>
              </a:rPr>
              <a:t> J. </a:t>
            </a:r>
            <a:r>
              <a:rPr lang="fr-FR" sz="1700" dirty="0" err="1">
                <a:latin typeface="Times New Roman" panose="02020603050405020304" pitchFamily="18" charset="0"/>
                <a:cs typeface="Times New Roman" panose="02020603050405020304" pitchFamily="18" charset="0"/>
              </a:rPr>
              <a:t>Greisch</a:t>
            </a:r>
            <a:r>
              <a:rPr lang="fr-FR" sz="1700" dirty="0">
                <a:latin typeface="Times New Roman" panose="02020603050405020304" pitchFamily="18" charset="0"/>
                <a:cs typeface="Times New Roman" panose="02020603050405020304" pitchFamily="18" charset="0"/>
              </a:rPr>
              <a:t>), Le Principe responsabilité, Une éthique pour la civilisation </a:t>
            </a:r>
          </a:p>
          <a:p>
            <a:r>
              <a:rPr lang="fr-FR" sz="1700" dirty="0">
                <a:latin typeface="Times New Roman" panose="02020603050405020304" pitchFamily="18" charset="0"/>
                <a:cs typeface="Times New Roman" panose="02020603050405020304" pitchFamily="18" charset="0"/>
              </a:rPr>
              <a:t>technologique, Le Cerf, 1991. </a:t>
            </a:r>
          </a:p>
          <a:p>
            <a:r>
              <a:rPr lang="fr-FR" sz="1700" dirty="0">
                <a:latin typeface="Times New Roman" panose="02020603050405020304" pitchFamily="18" charset="0"/>
                <a:cs typeface="Times New Roman" panose="02020603050405020304" pitchFamily="18" charset="0"/>
              </a:rPr>
              <a:t>Kemp Peter, Ethique et médecine, Paris, Tierce-Médecine, 1987 ; (éd.) Le discours bioéthique, Le Cerf (Recherches morales), 2004. </a:t>
            </a:r>
          </a:p>
          <a:p>
            <a:r>
              <a:rPr lang="fr-FR" sz="1700" dirty="0" err="1">
                <a:latin typeface="Times New Roman" panose="02020603050405020304" pitchFamily="18" charset="0"/>
                <a:cs typeface="Times New Roman" panose="02020603050405020304" pitchFamily="18" charset="0"/>
              </a:rPr>
              <a:t>Kevles</a:t>
            </a:r>
            <a:r>
              <a:rPr lang="fr-FR" sz="1700" dirty="0">
                <a:latin typeface="Times New Roman" panose="02020603050405020304" pitchFamily="18" charset="0"/>
                <a:cs typeface="Times New Roman" panose="02020603050405020304" pitchFamily="18" charset="0"/>
              </a:rPr>
              <a:t> Daniel, In the Name of </a:t>
            </a:r>
            <a:r>
              <a:rPr lang="fr-FR" sz="1700" dirty="0" err="1">
                <a:latin typeface="Times New Roman" panose="02020603050405020304" pitchFamily="18" charset="0"/>
                <a:cs typeface="Times New Roman" panose="02020603050405020304" pitchFamily="18" charset="0"/>
              </a:rPr>
              <a:t>Eugenics</a:t>
            </a:r>
            <a:r>
              <a:rPr lang="fr-FR" sz="1700" dirty="0">
                <a:latin typeface="Times New Roman" panose="02020603050405020304" pitchFamily="18" charset="0"/>
                <a:cs typeface="Times New Roman" panose="02020603050405020304" pitchFamily="18" charset="0"/>
              </a:rPr>
              <a:t>, NY, Alfred A. </a:t>
            </a:r>
            <a:r>
              <a:rPr lang="fr-FR" sz="1700" dirty="0" err="1">
                <a:latin typeface="Times New Roman" panose="02020603050405020304" pitchFamily="18" charset="0"/>
                <a:cs typeface="Times New Roman" panose="02020603050405020304" pitchFamily="18" charset="0"/>
              </a:rPr>
              <a:t>Knopf</a:t>
            </a:r>
            <a:r>
              <a:rPr lang="fr-FR" sz="1700" dirty="0">
                <a:latin typeface="Times New Roman" panose="02020603050405020304" pitchFamily="18" charset="0"/>
                <a:cs typeface="Times New Roman" panose="02020603050405020304" pitchFamily="18" charset="0"/>
              </a:rPr>
              <a:t>, 1985. </a:t>
            </a:r>
          </a:p>
          <a:p>
            <a:r>
              <a:rPr lang="fr-FR" sz="1700" dirty="0">
                <a:latin typeface="Times New Roman" panose="02020603050405020304" pitchFamily="18" charset="0"/>
                <a:cs typeface="Times New Roman" panose="02020603050405020304" pitchFamily="18" charset="0"/>
              </a:rPr>
              <a:t>Lenoir Noëlle, Matthieu B., Les normes internationales de la bioéthique, PUF (Que sais-je ?), 2004. </a:t>
            </a:r>
          </a:p>
          <a:p>
            <a:r>
              <a:rPr lang="fr-FR" sz="1700" dirty="0" err="1">
                <a:latin typeface="Times New Roman" panose="02020603050405020304" pitchFamily="18" charset="0"/>
                <a:cs typeface="Times New Roman" panose="02020603050405020304" pitchFamily="18" charset="0"/>
              </a:rPr>
              <a:t>Lévinas</a:t>
            </a:r>
            <a:r>
              <a:rPr lang="fr-FR" sz="1700" dirty="0">
                <a:latin typeface="Times New Roman" panose="02020603050405020304" pitchFamily="18" charset="0"/>
                <a:cs typeface="Times New Roman" panose="02020603050405020304" pitchFamily="18" charset="0"/>
              </a:rPr>
              <a:t> Emmanuel, Ethique et infini ; la responsabilité pour autrui, Librairie Anthème Fayard, 1982. </a:t>
            </a:r>
          </a:p>
          <a:p>
            <a:r>
              <a:rPr lang="fr-FR" sz="1700" dirty="0">
                <a:latin typeface="Times New Roman" panose="02020603050405020304" pitchFamily="18" charset="0"/>
                <a:cs typeface="Times New Roman" panose="02020603050405020304" pitchFamily="18" charset="0"/>
              </a:rPr>
              <a:t>Massin Benoît </a:t>
            </a:r>
            <a:r>
              <a:rPr lang="fr-FR" sz="1700" dirty="0" err="1">
                <a:latin typeface="Times New Roman" panose="02020603050405020304" pitchFamily="18" charset="0"/>
                <a:cs typeface="Times New Roman" panose="02020603050405020304" pitchFamily="18" charset="0"/>
              </a:rPr>
              <a:t>dir</a:t>
            </a:r>
            <a:r>
              <a:rPr lang="fr-FR" sz="1700" dirty="0">
                <a:latin typeface="Times New Roman" panose="02020603050405020304" pitchFamily="18" charset="0"/>
                <a:cs typeface="Times New Roman" panose="02020603050405020304" pitchFamily="18" charset="0"/>
              </a:rPr>
              <a:t>), L’Hygiène de la race, eugénisme médical et hygiène raciale en Allemagne 1870-1933, 2 vol., La Découverte, 1998. </a:t>
            </a:r>
          </a:p>
          <a:p>
            <a:r>
              <a:rPr lang="fr-FR" sz="1700" dirty="0">
                <a:latin typeface="Times New Roman" panose="02020603050405020304" pitchFamily="18" charset="0"/>
                <a:cs typeface="Times New Roman" panose="02020603050405020304" pitchFamily="18" charset="0"/>
              </a:rPr>
              <a:t>Miles S.H., The </a:t>
            </a:r>
            <a:r>
              <a:rPr lang="fr-FR" sz="1700" dirty="0" err="1">
                <a:latin typeface="Times New Roman" panose="02020603050405020304" pitchFamily="18" charset="0"/>
                <a:cs typeface="Times New Roman" panose="02020603050405020304" pitchFamily="18" charset="0"/>
              </a:rPr>
              <a:t>Hippocratic</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Oath</a:t>
            </a:r>
            <a:r>
              <a:rPr lang="fr-FR" sz="1700" dirty="0">
                <a:latin typeface="Times New Roman" panose="02020603050405020304" pitchFamily="18" charset="0"/>
                <a:cs typeface="Times New Roman" panose="02020603050405020304" pitchFamily="18" charset="0"/>
              </a:rPr>
              <a:t> and the </a:t>
            </a:r>
            <a:r>
              <a:rPr lang="fr-FR" sz="1700" dirty="0" err="1">
                <a:latin typeface="Times New Roman" panose="02020603050405020304" pitchFamily="18" charset="0"/>
                <a:cs typeface="Times New Roman" panose="02020603050405020304" pitchFamily="18" charset="0"/>
              </a:rPr>
              <a:t>ethics</a:t>
            </a:r>
            <a:r>
              <a:rPr lang="fr-FR" sz="1700" dirty="0">
                <a:latin typeface="Times New Roman" panose="02020603050405020304" pitchFamily="18" charset="0"/>
                <a:cs typeface="Times New Roman" panose="02020603050405020304" pitchFamily="18" charset="0"/>
              </a:rPr>
              <a:t> of </a:t>
            </a:r>
            <a:r>
              <a:rPr lang="fr-FR" sz="1700" dirty="0" err="1">
                <a:latin typeface="Times New Roman" panose="02020603050405020304" pitchFamily="18" charset="0"/>
                <a:cs typeface="Times New Roman" panose="02020603050405020304" pitchFamily="18" charset="0"/>
              </a:rPr>
              <a:t>medicine</a:t>
            </a:r>
            <a:r>
              <a:rPr lang="fr-FR" sz="1700" dirty="0">
                <a:latin typeface="Times New Roman" panose="02020603050405020304" pitchFamily="18" charset="0"/>
                <a:cs typeface="Times New Roman" panose="02020603050405020304" pitchFamily="18" charset="0"/>
              </a:rPr>
              <a:t>, Royaume-Uni, Oxford </a:t>
            </a:r>
            <a:r>
              <a:rPr lang="fr-FR" sz="1700" dirty="0" err="1">
                <a:latin typeface="Times New Roman" panose="02020603050405020304" pitchFamily="18" charset="0"/>
                <a:cs typeface="Times New Roman" panose="02020603050405020304" pitchFamily="18" charset="0"/>
              </a:rPr>
              <a:t>University</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Press</a:t>
            </a:r>
            <a:r>
              <a:rPr lang="fr-FR" sz="1700" dirty="0">
                <a:latin typeface="Times New Roman" panose="02020603050405020304" pitchFamily="18" charset="0"/>
                <a:cs typeface="Times New Roman" panose="02020603050405020304" pitchFamily="18" charset="0"/>
              </a:rPr>
              <a:t>, 2004. </a:t>
            </a:r>
          </a:p>
          <a:p>
            <a:r>
              <a:rPr lang="fr-FR" sz="1700" dirty="0">
                <a:latin typeface="Times New Roman" panose="02020603050405020304" pitchFamily="18" charset="0"/>
                <a:cs typeface="Times New Roman" panose="02020603050405020304" pitchFamily="18" charset="0"/>
              </a:rPr>
              <a:t>Parizeau Marie--Hélène éd., Les fondements de la bioéthique, Bruxelles, </a:t>
            </a:r>
            <a:r>
              <a:rPr lang="fr-FR" sz="1700" dirty="0" err="1">
                <a:latin typeface="Times New Roman" panose="02020603050405020304" pitchFamily="18" charset="0"/>
                <a:cs typeface="Times New Roman" panose="02020603050405020304" pitchFamily="18" charset="0"/>
              </a:rPr>
              <a:t>DeBoeck</a:t>
            </a:r>
            <a:r>
              <a:rPr lang="fr-FR" sz="1700" dirty="0">
                <a:latin typeface="Times New Roman" panose="02020603050405020304" pitchFamily="18" charset="0"/>
                <a:cs typeface="Times New Roman" panose="02020603050405020304" pitchFamily="18" charset="0"/>
              </a:rPr>
              <a:t>, 1992. </a:t>
            </a:r>
          </a:p>
          <a:p>
            <a:r>
              <a:rPr lang="fr-FR" sz="1700" dirty="0">
                <a:latin typeface="Times New Roman" panose="02020603050405020304" pitchFamily="18" charset="0"/>
                <a:cs typeface="Times New Roman" panose="02020603050405020304" pitchFamily="18" charset="0"/>
              </a:rPr>
              <a:t>Poisson J.F., La dignité humaine, Paris, Etudes Hospitalières, 2004. </a:t>
            </a:r>
          </a:p>
          <a:p>
            <a:r>
              <a:rPr lang="fr-FR" sz="1700" dirty="0">
                <a:latin typeface="Times New Roman" panose="02020603050405020304" pitchFamily="18" charset="0"/>
                <a:cs typeface="Times New Roman" panose="02020603050405020304" pitchFamily="18" charset="0"/>
              </a:rPr>
              <a:t>Potter Van </a:t>
            </a:r>
            <a:r>
              <a:rPr lang="fr-FR" sz="1700" dirty="0" err="1">
                <a:latin typeface="Times New Roman" panose="02020603050405020304" pitchFamily="18" charset="0"/>
                <a:cs typeface="Times New Roman" panose="02020603050405020304" pitchFamily="18" charset="0"/>
              </a:rPr>
              <a:t>Rensselaer</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Bioethics</a:t>
            </a:r>
            <a:r>
              <a:rPr lang="fr-FR" sz="1700" dirty="0">
                <a:latin typeface="Times New Roman" panose="02020603050405020304" pitchFamily="18" charset="0"/>
                <a:cs typeface="Times New Roman" panose="02020603050405020304" pitchFamily="18" charset="0"/>
              </a:rPr>
              <a:t> : Bridge to the Future, Englewood </a:t>
            </a:r>
            <a:r>
              <a:rPr lang="fr-FR" sz="1700" dirty="0" err="1">
                <a:latin typeface="Times New Roman" panose="02020603050405020304" pitchFamily="18" charset="0"/>
                <a:cs typeface="Times New Roman" panose="02020603050405020304" pitchFamily="18" charset="0"/>
              </a:rPr>
              <a:t>Cliffs</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Prentice</a:t>
            </a:r>
            <a:r>
              <a:rPr lang="fr-FR" sz="1700" dirty="0">
                <a:latin typeface="Times New Roman" panose="02020603050405020304" pitchFamily="18" charset="0"/>
                <a:cs typeface="Times New Roman" panose="02020603050405020304" pitchFamily="18" charset="0"/>
              </a:rPr>
              <a:t>-Hall, 1971. </a:t>
            </a:r>
          </a:p>
          <a:p>
            <a:r>
              <a:rPr lang="fr-FR" sz="1700" dirty="0">
                <a:latin typeface="Times New Roman" panose="02020603050405020304" pitchFamily="18" charset="0"/>
                <a:cs typeface="Times New Roman" panose="02020603050405020304" pitchFamily="18" charset="0"/>
              </a:rPr>
              <a:t>Proctor Robert N., Racial </a:t>
            </a:r>
            <a:r>
              <a:rPr lang="fr-FR" sz="1700" dirty="0" err="1">
                <a:latin typeface="Times New Roman" panose="02020603050405020304" pitchFamily="18" charset="0"/>
                <a:cs typeface="Times New Roman" panose="02020603050405020304" pitchFamily="18" charset="0"/>
              </a:rPr>
              <a:t>Hygiene</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Medicine</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under</a:t>
            </a:r>
            <a:r>
              <a:rPr lang="fr-FR" sz="1700" dirty="0">
                <a:latin typeface="Times New Roman" panose="02020603050405020304" pitchFamily="18" charset="0"/>
                <a:cs typeface="Times New Roman" panose="02020603050405020304" pitchFamily="18" charset="0"/>
              </a:rPr>
              <a:t> the Nazis, Harvard UP., 1988. </a:t>
            </a:r>
          </a:p>
          <a:p>
            <a:r>
              <a:rPr lang="fr-FR" sz="1700" dirty="0">
                <a:latin typeface="Times New Roman" panose="02020603050405020304" pitchFamily="18" charset="0"/>
                <a:cs typeface="Times New Roman" panose="02020603050405020304" pitchFamily="18" charset="0"/>
              </a:rPr>
              <a:t>Rawls John, A Theory of Justice, Harvard UP, 1971. </a:t>
            </a:r>
          </a:p>
          <a:p>
            <a:r>
              <a:rPr lang="fr-FR" sz="1700" dirty="0">
                <a:latin typeface="Times New Roman" panose="02020603050405020304" pitchFamily="18" charset="0"/>
                <a:cs typeface="Times New Roman" panose="02020603050405020304" pitchFamily="18" charset="0"/>
              </a:rPr>
              <a:t>Reich Warren T., </a:t>
            </a:r>
            <a:r>
              <a:rPr lang="fr-FR" sz="1700" dirty="0" err="1">
                <a:latin typeface="Times New Roman" panose="02020603050405020304" pitchFamily="18" charset="0"/>
                <a:cs typeface="Times New Roman" panose="02020603050405020304" pitchFamily="18" charset="0"/>
              </a:rPr>
              <a:t>ed</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Encyclopedia</a:t>
            </a:r>
            <a:r>
              <a:rPr lang="fr-FR" sz="1700" dirty="0">
                <a:latin typeface="Times New Roman" panose="02020603050405020304" pitchFamily="18" charset="0"/>
                <a:cs typeface="Times New Roman" panose="02020603050405020304" pitchFamily="18" charset="0"/>
              </a:rPr>
              <a:t> of </a:t>
            </a:r>
            <a:r>
              <a:rPr lang="fr-FR" sz="1700" dirty="0" err="1">
                <a:latin typeface="Times New Roman" panose="02020603050405020304" pitchFamily="18" charset="0"/>
                <a:cs typeface="Times New Roman" panose="02020603050405020304" pitchFamily="18" charset="0"/>
              </a:rPr>
              <a:t>Bioethics</a:t>
            </a:r>
            <a:r>
              <a:rPr lang="fr-FR" sz="1700" dirty="0">
                <a:latin typeface="Times New Roman" panose="02020603050405020304" pitchFamily="18" charset="0"/>
                <a:cs typeface="Times New Roman" panose="02020603050405020304" pitchFamily="18" charset="0"/>
              </a:rPr>
              <a:t>. </a:t>
            </a:r>
          </a:p>
          <a:p>
            <a:r>
              <a:rPr lang="fr-FR" sz="1700" dirty="0">
                <a:latin typeface="Times New Roman" panose="02020603050405020304" pitchFamily="18" charset="0"/>
                <a:cs typeface="Times New Roman" panose="02020603050405020304" pitchFamily="18" charset="0"/>
              </a:rPr>
              <a:t>Revue d’Histoire de la Shoah, Classer/Penser/Exclure. De l’eugénisme à l’hygiène raciale, 183, 2005. </a:t>
            </a:r>
          </a:p>
          <a:p>
            <a:r>
              <a:rPr lang="fr-FR" sz="1700" dirty="0">
                <a:latin typeface="Times New Roman" panose="02020603050405020304" pitchFamily="18" charset="0"/>
                <a:cs typeface="Times New Roman" panose="02020603050405020304" pitchFamily="18" charset="0"/>
              </a:rPr>
              <a:t>Ricoeur, Paul, Soi-même comme un autre, Seuil, 1990 /</a:t>
            </a:r>
            <a:r>
              <a:rPr lang="fr-FR" sz="1700" dirty="0" err="1">
                <a:latin typeface="Times New Roman" panose="02020603050405020304" pitchFamily="18" charset="0"/>
                <a:cs typeface="Times New Roman" panose="02020603050405020304" pitchFamily="18" charset="0"/>
              </a:rPr>
              <a:t>Oneself</a:t>
            </a:r>
            <a:r>
              <a:rPr lang="fr-FR" sz="1700" dirty="0">
                <a:latin typeface="Times New Roman" panose="02020603050405020304" pitchFamily="18" charset="0"/>
                <a:cs typeface="Times New Roman" panose="02020603050405020304" pitchFamily="18" charset="0"/>
              </a:rPr>
              <a:t> as </a:t>
            </a:r>
            <a:r>
              <a:rPr lang="fr-FR" sz="1700" dirty="0" err="1">
                <a:latin typeface="Times New Roman" panose="02020603050405020304" pitchFamily="18" charset="0"/>
                <a:cs typeface="Times New Roman" panose="02020603050405020304" pitchFamily="18" charset="0"/>
              </a:rPr>
              <a:t>Another</a:t>
            </a:r>
            <a:r>
              <a:rPr lang="fr-FR" sz="1700" dirty="0">
                <a:latin typeface="Times New Roman" panose="02020603050405020304" pitchFamily="18" charset="0"/>
                <a:cs typeface="Times New Roman" panose="02020603050405020304" pitchFamily="18" charset="0"/>
              </a:rPr>
              <a:t>, Chicago UP, </a:t>
            </a:r>
          </a:p>
          <a:p>
            <a:r>
              <a:rPr lang="fr-FR" sz="1700" dirty="0">
                <a:latin typeface="Times New Roman" panose="02020603050405020304" pitchFamily="18" charset="0"/>
                <a:cs typeface="Times New Roman" panose="02020603050405020304" pitchFamily="18" charset="0"/>
              </a:rPr>
              <a:t>1992. </a:t>
            </a:r>
          </a:p>
          <a:p>
            <a:r>
              <a:rPr lang="fr-FR" sz="1700" dirty="0">
                <a:latin typeface="Times New Roman" panose="02020603050405020304" pitchFamily="18" charset="0"/>
                <a:cs typeface="Times New Roman" panose="02020603050405020304" pitchFamily="18" charset="0"/>
              </a:rPr>
              <a:t>Roy David-J., Williams John-R., Dickens Bernard-M., et al, La bioéthique. Ses fondements et </a:t>
            </a:r>
          </a:p>
          <a:p>
            <a:r>
              <a:rPr lang="fr-FR" sz="1700" dirty="0">
                <a:latin typeface="Times New Roman" panose="02020603050405020304" pitchFamily="18" charset="0"/>
                <a:cs typeface="Times New Roman" panose="02020603050405020304" pitchFamily="18" charset="0"/>
              </a:rPr>
              <a:t>ses controverses, Canada, Renouveau pédagogique, 1995. </a:t>
            </a:r>
          </a:p>
          <a:p>
            <a:r>
              <a:rPr lang="fr-FR" sz="1700" dirty="0">
                <a:latin typeface="Times New Roman" panose="02020603050405020304" pitchFamily="18" charset="0"/>
                <a:cs typeface="Times New Roman" panose="02020603050405020304" pitchFamily="18" charset="0"/>
              </a:rPr>
              <a:t>Sève Lucien, Qu’est-ce que la personne humaine ? La Dispute, 2006 ; Pour une critique de la raison bioéthique, </a:t>
            </a:r>
            <a:r>
              <a:rPr lang="fr-FR" sz="1700" dirty="0" err="1">
                <a:latin typeface="Times New Roman" panose="02020603050405020304" pitchFamily="18" charset="0"/>
                <a:cs typeface="Times New Roman" panose="02020603050405020304" pitchFamily="18" charset="0"/>
              </a:rPr>
              <a:t>O.Jacob</a:t>
            </a:r>
            <a:r>
              <a:rPr lang="fr-FR" sz="1700" dirty="0">
                <a:latin typeface="Times New Roman" panose="02020603050405020304" pitchFamily="18" charset="0"/>
                <a:cs typeface="Times New Roman" panose="02020603050405020304" pitchFamily="18" charset="0"/>
              </a:rPr>
              <a:t>, 1994. </a:t>
            </a:r>
          </a:p>
          <a:p>
            <a:r>
              <a:rPr lang="fr-FR" sz="1700" dirty="0">
                <a:latin typeface="Times New Roman" panose="02020603050405020304" pitchFamily="18" charset="0"/>
                <a:cs typeface="Times New Roman" panose="02020603050405020304" pitchFamily="18" charset="0"/>
              </a:rPr>
              <a:t>Sicard Didier, L’Alibi éthique, Plon, 2006. </a:t>
            </a:r>
          </a:p>
          <a:p>
            <a:r>
              <a:rPr lang="fr-FR" sz="1700" dirty="0">
                <a:latin typeface="Times New Roman" panose="02020603050405020304" pitchFamily="18" charset="0"/>
                <a:cs typeface="Times New Roman" panose="02020603050405020304" pitchFamily="18" charset="0"/>
              </a:rPr>
              <a:t>Singer Peter, </a:t>
            </a:r>
            <a:r>
              <a:rPr lang="fr-FR" sz="1700" dirty="0" err="1">
                <a:latin typeface="Times New Roman" panose="02020603050405020304" pitchFamily="18" charset="0"/>
                <a:cs typeface="Times New Roman" panose="02020603050405020304" pitchFamily="18" charset="0"/>
              </a:rPr>
              <a:t>Practical</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Ethics</a:t>
            </a:r>
            <a:r>
              <a:rPr lang="fr-FR" sz="1700" dirty="0">
                <a:latin typeface="Times New Roman" panose="02020603050405020304" pitchFamily="18" charset="0"/>
                <a:cs typeface="Times New Roman" panose="02020603050405020304" pitchFamily="18" charset="0"/>
              </a:rPr>
              <a:t>, Cambridge </a:t>
            </a:r>
            <a:r>
              <a:rPr lang="fr-FR" sz="1700" dirty="0" err="1">
                <a:latin typeface="Times New Roman" panose="02020603050405020304" pitchFamily="18" charset="0"/>
                <a:cs typeface="Times New Roman" panose="02020603050405020304" pitchFamily="18" charset="0"/>
              </a:rPr>
              <a:t>University</a:t>
            </a:r>
            <a:r>
              <a:rPr lang="fr-FR" sz="1700" dirty="0">
                <a:latin typeface="Times New Roman" panose="02020603050405020304" pitchFamily="18" charset="0"/>
                <a:cs typeface="Times New Roman" panose="02020603050405020304" pitchFamily="18" charset="0"/>
              </a:rPr>
              <a:t> </a:t>
            </a:r>
            <a:r>
              <a:rPr lang="fr-FR" sz="1700" dirty="0" err="1">
                <a:latin typeface="Times New Roman" panose="02020603050405020304" pitchFamily="18" charset="0"/>
                <a:cs typeface="Times New Roman" panose="02020603050405020304" pitchFamily="18" charset="0"/>
              </a:rPr>
              <a:t>Press</a:t>
            </a:r>
            <a:r>
              <a:rPr lang="fr-FR" sz="1700" dirty="0">
                <a:latin typeface="Times New Roman" panose="02020603050405020304" pitchFamily="18" charset="0"/>
                <a:cs typeface="Times New Roman" panose="02020603050405020304" pitchFamily="18" charset="0"/>
              </a:rPr>
              <a:t>, 1979. </a:t>
            </a:r>
          </a:p>
          <a:p>
            <a:r>
              <a:rPr lang="fr-FR" sz="1700" dirty="0">
                <a:latin typeface="Times New Roman" panose="02020603050405020304" pitchFamily="18" charset="0"/>
                <a:cs typeface="Times New Roman" panose="02020603050405020304" pitchFamily="18" charset="0"/>
              </a:rPr>
              <a:t>Ternon Yves (</a:t>
            </a:r>
            <a:r>
              <a:rPr lang="fr-FR" sz="1700" dirty="0" err="1">
                <a:latin typeface="Times New Roman" panose="02020603050405020304" pitchFamily="18" charset="0"/>
                <a:cs typeface="Times New Roman" panose="02020603050405020304" pitchFamily="18" charset="0"/>
              </a:rPr>
              <a:t>dir</a:t>
            </a:r>
            <a:r>
              <a:rPr lang="fr-FR" sz="1700" dirty="0">
                <a:latin typeface="Times New Roman" panose="02020603050405020304" pitchFamily="18" charset="0"/>
                <a:cs typeface="Times New Roman" panose="02020603050405020304" pitchFamily="18" charset="0"/>
              </a:rPr>
              <a:t>), L’Etat criminel, Ed. du Seuil, 1995. </a:t>
            </a:r>
          </a:p>
          <a:p>
            <a:r>
              <a:rPr lang="fr-FR" sz="1700" dirty="0">
                <a:latin typeface="Times New Roman" panose="02020603050405020304" pitchFamily="18" charset="0"/>
                <a:cs typeface="Times New Roman" panose="02020603050405020304" pitchFamily="18" charset="0"/>
              </a:rPr>
              <a:t>Thévenot Xavier, La Bioéthique. Début et fin de vie. Centurion/La Croix, 1989. </a:t>
            </a:r>
          </a:p>
        </p:txBody>
      </p:sp>
    </p:spTree>
    <p:extLst>
      <p:ext uri="{BB962C8B-B14F-4D97-AF65-F5344CB8AC3E}">
        <p14:creationId xmlns:p14="http://schemas.microsoft.com/office/powerpoint/2010/main" val="1903839561"/>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TotalTime>
  <Words>1275</Words>
  <Application>Microsoft Office PowerPoint</Application>
  <PresentationFormat>Grand écran</PresentationFormat>
  <Paragraphs>70</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Century Gothic</vt:lpstr>
      <vt:lpstr>Times New Roman</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IMAD Mennai</dc:creator>
  <cp:lastModifiedBy>IMAD Mennai</cp:lastModifiedBy>
  <cp:revision>1</cp:revision>
  <dcterms:created xsi:type="dcterms:W3CDTF">2024-01-21T19:14:18Z</dcterms:created>
  <dcterms:modified xsi:type="dcterms:W3CDTF">2024-01-21T19:15:24Z</dcterms:modified>
</cp:coreProperties>
</file>